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317" r:id="rId3"/>
    <p:sldId id="284" r:id="rId4"/>
    <p:sldId id="332" r:id="rId5"/>
    <p:sldId id="333" r:id="rId6"/>
    <p:sldId id="334" r:id="rId7"/>
    <p:sldId id="335" r:id="rId8"/>
    <p:sldId id="428" r:id="rId9"/>
    <p:sldId id="418" r:id="rId10"/>
    <p:sldId id="336" r:id="rId11"/>
    <p:sldId id="351" r:id="rId12"/>
    <p:sldId id="353" r:id="rId13"/>
    <p:sldId id="342" r:id="rId14"/>
    <p:sldId id="343" r:id="rId15"/>
    <p:sldId id="425" r:id="rId16"/>
    <p:sldId id="354" r:id="rId17"/>
    <p:sldId id="426" r:id="rId18"/>
    <p:sldId id="358" r:id="rId19"/>
    <p:sldId id="427" r:id="rId20"/>
    <p:sldId id="361" r:id="rId21"/>
    <p:sldId id="407" r:id="rId22"/>
    <p:sldId id="408" r:id="rId23"/>
  </p:sldIdLst>
  <p:sldSz cx="10058400" cy="7772400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known Us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007" autoAdjust="0"/>
    <p:restoredTop sz="94631" autoAdjust="0"/>
  </p:normalViewPr>
  <p:slideViewPr>
    <p:cSldViewPr>
      <p:cViewPr varScale="1">
        <p:scale>
          <a:sx n="64" d="100"/>
          <a:sy n="64" d="100"/>
        </p:scale>
        <p:origin x="-1500" y="216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/>
          <a:lstStyle>
            <a:lvl1pPr algn="r">
              <a:defRPr sz="1200"/>
            </a:lvl1pPr>
          </a:lstStyle>
          <a:p>
            <a:fld id="{DB2527C0-80F8-4AAC-9621-939C2CA6B923}" type="datetimeFigureOut">
              <a:rPr lang="en-CA" smtClean="0"/>
              <a:pPr/>
              <a:t>2018-04-23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695325"/>
            <a:ext cx="4505325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8" tIns="46514" rIns="93028" bIns="4651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28" tIns="46514" rIns="93028" bIns="465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 anchor="b"/>
          <a:lstStyle>
            <a:lvl1pPr algn="r">
              <a:defRPr sz="1200"/>
            </a:lvl1pPr>
          </a:lstStyle>
          <a:p>
            <a:fld id="{F08FF33A-FD81-41B1-9012-15FE2EB3BC61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5218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6188" y="695325"/>
            <a:ext cx="4505325" cy="34813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John Crane Type 21 Mechanical seal !!! </a:t>
            </a:r>
            <a:r>
              <a:rPr lang="en-CA" altLang="en-US" b="1"/>
              <a:t>Features</a:t>
            </a:r>
          </a:p>
          <a:p>
            <a:r>
              <a:rPr lang="en-CA" altLang="en-US"/>
              <a:t>The drive band's "dent and groove" design eliminates overstressing of the elastomer bellows to prevent bellows slip and protect the shaft and sleeve from wear. </a:t>
            </a:r>
          </a:p>
          <a:p>
            <a:r>
              <a:rPr lang="en-CA" altLang="en-US"/>
              <a:t>Non-clogging, single-coil spring provides greater dependability than multiple spring designs and will not foul due to fluid contact. </a:t>
            </a:r>
          </a:p>
          <a:p>
            <a:r>
              <a:rPr lang="en-CA" altLang="en-US"/>
              <a:t>Flexible elastomer bellows automatically compensates for abnormal shaft-end play, run-out, primary ring wear and equipment tolerances.</a:t>
            </a:r>
          </a:p>
          <a:p>
            <a:r>
              <a:rPr lang="en-CA" altLang="en-US" b="1"/>
              <a:t>Parameters</a:t>
            </a:r>
          </a:p>
          <a:p>
            <a:r>
              <a:rPr lang="en-CA" altLang="en-US"/>
              <a:t>Temperature Limits-40°F to 400°F/-40°C to 205°C (depending on materials used)</a:t>
            </a:r>
          </a:p>
          <a:p>
            <a:r>
              <a:rPr lang="en-CA" altLang="en-US"/>
              <a:t>Pressure Limits150 psi(g)/10 bar(g)</a:t>
            </a:r>
          </a:p>
          <a:p>
            <a:r>
              <a:rPr lang="en-CA" altLang="en-US"/>
              <a:t>Speed LimitsUp to 2500fpm/13m/s, depending on configuration and shaft size</a:t>
            </a:r>
          </a:p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535">
              <a:defRPr sz="2100">
                <a:solidFill>
                  <a:schemeClr val="tx1"/>
                </a:solidFill>
                <a:latin typeface="Arial Narrow" pitchFamily="34" charset="0"/>
                <a:ea typeface="MS Mincho" pitchFamily="49" charset="-128"/>
              </a:defRPr>
            </a:lvl1pPr>
            <a:lvl2pPr marL="714984" indent="-274993" defTabSz="910535">
              <a:defRPr sz="2100">
                <a:solidFill>
                  <a:schemeClr val="tx1"/>
                </a:solidFill>
                <a:latin typeface="Arial Narrow" pitchFamily="34" charset="0"/>
                <a:ea typeface="MS Mincho" pitchFamily="49" charset="-128"/>
              </a:defRPr>
            </a:lvl2pPr>
            <a:lvl3pPr marL="1099975" indent="-219995" defTabSz="910535">
              <a:defRPr sz="2100">
                <a:solidFill>
                  <a:schemeClr val="tx1"/>
                </a:solidFill>
                <a:latin typeface="Arial Narrow" pitchFamily="34" charset="0"/>
                <a:ea typeface="MS Mincho" pitchFamily="49" charset="-128"/>
              </a:defRPr>
            </a:lvl3pPr>
            <a:lvl4pPr marL="1539965" indent="-219995" defTabSz="910535">
              <a:defRPr sz="2100">
                <a:solidFill>
                  <a:schemeClr val="tx1"/>
                </a:solidFill>
                <a:latin typeface="Arial Narrow" pitchFamily="34" charset="0"/>
                <a:ea typeface="MS Mincho" pitchFamily="49" charset="-128"/>
              </a:defRPr>
            </a:lvl4pPr>
            <a:lvl5pPr marL="1979955" indent="-219995" defTabSz="910535">
              <a:defRPr sz="2100">
                <a:solidFill>
                  <a:schemeClr val="tx1"/>
                </a:solidFill>
                <a:latin typeface="Arial Narrow" pitchFamily="34" charset="0"/>
                <a:ea typeface="MS Mincho" pitchFamily="49" charset="-128"/>
              </a:defRPr>
            </a:lvl5pPr>
            <a:lvl6pPr marL="2419945" indent="-219995" defTabSz="91053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  <a:ea typeface="MS Mincho" pitchFamily="49" charset="-128"/>
              </a:defRPr>
            </a:lvl6pPr>
            <a:lvl7pPr marL="2859935" indent="-219995" defTabSz="91053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  <a:ea typeface="MS Mincho" pitchFamily="49" charset="-128"/>
              </a:defRPr>
            </a:lvl7pPr>
            <a:lvl8pPr marL="3299925" indent="-219995" defTabSz="91053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  <a:ea typeface="MS Mincho" pitchFamily="49" charset="-128"/>
              </a:defRPr>
            </a:lvl8pPr>
            <a:lvl9pPr marL="3739915" indent="-219995" defTabSz="91053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  <a:ea typeface="MS Mincho" pitchFamily="49" charset="-128"/>
              </a:defRPr>
            </a:lvl9pPr>
          </a:lstStyle>
          <a:p>
            <a:fld id="{C990DF82-F083-43ED-B101-3FD01C152320}" type="slidenum">
              <a:rPr lang="en-CA" altLang="en-US" sz="1200">
                <a:latin typeface="Times New Roman" pitchFamily="18" charset="0"/>
              </a:rPr>
              <a:pPr/>
              <a:t>4</a:t>
            </a:fld>
            <a:endParaRPr lang="en-CA" alt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5412" y="0"/>
            <a:ext cx="2522988" cy="7772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2240" y="4058920"/>
            <a:ext cx="4358640" cy="241808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682240" y="1640840"/>
            <a:ext cx="4358640" cy="241808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941289" y="7283029"/>
            <a:ext cx="3101339" cy="143932"/>
          </a:xfrm>
        </p:spPr>
        <p:txBody>
          <a:bodyPr/>
          <a:lstStyle/>
          <a:p>
            <a:fld id="{24F33721-4C5A-4663-B804-E8C18A7FAE5E}" type="datetimeFigureOut">
              <a:rPr lang="en-CA" smtClean="0"/>
              <a:pPr/>
              <a:t>2018-04-23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056474" y="7254240"/>
            <a:ext cx="502920" cy="172720"/>
          </a:xfrm>
        </p:spPr>
        <p:txBody>
          <a:bodyPr/>
          <a:lstStyle>
            <a:lvl1pPr algn="r">
              <a:defRPr/>
            </a:lvl1pPr>
          </a:lstStyle>
          <a:p>
            <a:fld id="{ABE4D179-0D58-4EF3-AD98-AD681EECAD50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939542" y="7135748"/>
            <a:ext cx="3103086" cy="17272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3721-4C5A-4663-B804-E8C18A7FAE5E}" type="datetimeFigureOut">
              <a:rPr lang="en-CA" smtClean="0"/>
              <a:pPr/>
              <a:t>2018-04-23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4D179-0D58-4EF3-AD98-AD681EECAD50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8"/>
            <a:ext cx="2263140" cy="66317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8"/>
            <a:ext cx="6621780" cy="6631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3721-4C5A-4663-B804-E8C18A7FAE5E}" type="datetimeFigureOut">
              <a:rPr lang="en-CA" smtClean="0"/>
              <a:pPr/>
              <a:t>2018-04-23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4D179-0D58-4EF3-AD98-AD681EECAD50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18162"/>
            <a:ext cx="4023360" cy="6476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3721-4C5A-4663-B804-E8C18A7FAE5E}" type="datetimeFigureOut">
              <a:rPr lang="en-CA" smtClean="0"/>
              <a:pPr/>
              <a:t>2018-04-23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4D179-0D58-4EF3-AD98-AD681EECAD50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0"/>
            <a:ext cx="2522988" cy="77724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923769" y="7283029"/>
            <a:ext cx="3101339" cy="143932"/>
          </a:xfrm>
        </p:spPr>
        <p:txBody>
          <a:bodyPr/>
          <a:lstStyle/>
          <a:p>
            <a:fld id="{24F33721-4C5A-4663-B804-E8C18A7FAE5E}" type="datetimeFigureOut">
              <a:rPr lang="en-CA" smtClean="0"/>
              <a:pPr/>
              <a:t>2018-04-23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528027" y="7254240"/>
            <a:ext cx="586740" cy="172720"/>
          </a:xfrm>
        </p:spPr>
        <p:txBody>
          <a:bodyPr/>
          <a:lstStyle/>
          <a:p>
            <a:fld id="{ABE4D179-0D58-4EF3-AD98-AD681EECAD50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922022" y="7135748"/>
            <a:ext cx="3103086" cy="172720"/>
          </a:xfrm>
        </p:spPr>
        <p:txBody>
          <a:bodyPr/>
          <a:lstStyle/>
          <a:p>
            <a:endParaRPr lang="en-C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02920" y="2072640"/>
            <a:ext cx="3520440" cy="198628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2921" y="4055321"/>
            <a:ext cx="3520709" cy="1654403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3886200"/>
            <a:ext cx="3436620" cy="30226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518160"/>
            <a:ext cx="3436620" cy="30226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64480" y="518162"/>
            <a:ext cx="3101340" cy="6476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3721-4C5A-4663-B804-E8C18A7FAE5E}" type="datetimeFigureOut">
              <a:rPr lang="en-CA" smtClean="0"/>
              <a:pPr/>
              <a:t>2018-04-23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4D179-0D58-4EF3-AD98-AD681EECAD50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11936"/>
            <a:ext cx="3939540" cy="465984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765326"/>
            <a:ext cx="3939540" cy="2861794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" y="3886200"/>
            <a:ext cx="3939540" cy="465984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19" y="4352184"/>
            <a:ext cx="3939540" cy="285055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64480" y="518162"/>
            <a:ext cx="3101340" cy="6476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3721-4C5A-4663-B804-E8C18A7FAE5E}" type="datetimeFigureOut">
              <a:rPr lang="en-CA" smtClean="0"/>
              <a:pPr/>
              <a:t>2018-04-23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4D179-0D58-4EF3-AD98-AD681EECAD50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180" y="518160"/>
            <a:ext cx="4358640" cy="6477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3721-4C5A-4663-B804-E8C18A7FAE5E}" type="datetimeFigureOut">
              <a:rPr lang="en-CA" smtClean="0"/>
              <a:pPr/>
              <a:t>2018-04-23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4D179-0D58-4EF3-AD98-AD681EECAD50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3721-4C5A-4663-B804-E8C18A7FAE5E}" type="datetimeFigureOut">
              <a:rPr lang="en-CA" smtClean="0"/>
              <a:pPr/>
              <a:t>2018-04-23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4D179-0D58-4EF3-AD98-AD681EECAD50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760" y="1899922"/>
            <a:ext cx="2766060" cy="2124815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899920"/>
            <a:ext cx="5170018" cy="397256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040" y="4026022"/>
            <a:ext cx="2430780" cy="184645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3721-4C5A-4663-B804-E8C18A7FAE5E}" type="datetimeFigureOut">
              <a:rPr lang="en-CA" smtClean="0"/>
              <a:pPr/>
              <a:t>2018-04-23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4D179-0D58-4EF3-AD98-AD681EECAD50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280" y="1899920"/>
            <a:ext cx="5166664" cy="3972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99760" y="1899920"/>
            <a:ext cx="2766060" cy="212610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040" y="4026022"/>
            <a:ext cx="2430780" cy="184645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3721-4C5A-4663-B804-E8C18A7FAE5E}" type="datetimeFigureOut">
              <a:rPr lang="en-CA" smtClean="0"/>
              <a:pPr/>
              <a:t>2018-04-23</a:t>
            </a:fld>
            <a:endParaRPr lang="en-C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E4D179-0D58-4EF3-AD98-AD681EECAD50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06064" y="0"/>
            <a:ext cx="352338" cy="7772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64480" y="518160"/>
            <a:ext cx="3101340" cy="647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518162"/>
            <a:ext cx="4023360" cy="6476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9640" y="7254240"/>
            <a:ext cx="586740" cy="172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E4D179-0D58-4EF3-AD98-AD681EECAD50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5364483" y="7283029"/>
            <a:ext cx="3101339" cy="143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F33721-4C5A-4663-B804-E8C18A7FAE5E}" type="datetimeFigureOut">
              <a:rPr lang="en-CA" smtClean="0"/>
              <a:pPr/>
              <a:t>2018-04-23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362736" y="7135748"/>
            <a:ext cx="3103086" cy="1727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ofab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991" y="1219414"/>
            <a:ext cx="9148058" cy="490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42707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4298" y="703446"/>
            <a:ext cx="9035944" cy="937394"/>
          </a:xfrm>
        </p:spPr>
        <p:txBody>
          <a:bodyPr>
            <a:normAutofit fontScale="90000"/>
          </a:bodyPr>
          <a:lstStyle/>
          <a:p>
            <a:pPr algn="l"/>
            <a:r>
              <a:rPr lang="en-CA" altLang="en-US" sz="3200" dirty="0" err="1">
                <a:latin typeface="Days" panose="02000505050000020004" pitchFamily="2" charset="0"/>
              </a:rPr>
              <a:t>Características</a:t>
            </a:r>
            <a:r>
              <a:rPr lang="en-CA" altLang="en-US" sz="3200" dirty="0">
                <a:latin typeface="Days" panose="02000505050000020004" pitchFamily="2" charset="0"/>
              </a:rPr>
              <a:t> de </a:t>
            </a:r>
            <a:r>
              <a:rPr lang="en-CA" altLang="en-US" sz="3200" dirty="0" err="1">
                <a:latin typeface="Days" panose="02000505050000020004" pitchFamily="2" charset="0"/>
              </a:rPr>
              <a:t>nuestro</a:t>
            </a:r>
            <a:r>
              <a:rPr lang="en-CA" altLang="en-US" sz="3200" dirty="0">
                <a:latin typeface="Days" panose="02000505050000020004" pitchFamily="2" charset="0"/>
              </a:rPr>
              <a:t> </a:t>
            </a:r>
            <a:r>
              <a:rPr lang="en-CA" altLang="en-US" sz="3200" dirty="0" err="1">
                <a:latin typeface="Days" panose="02000505050000020004" pitchFamily="2" charset="0"/>
              </a:rPr>
              <a:t>sitio</a:t>
            </a:r>
            <a:r>
              <a:rPr lang="en-CA" altLang="en-US" sz="3200" dirty="0">
                <a:latin typeface="Days" panose="02000505050000020004" pitchFamily="2" charset="0"/>
              </a:rPr>
              <a:t> internet:  </a:t>
            </a:r>
            <a:r>
              <a:rPr lang="en-CA" altLang="en-US" sz="3200" dirty="0">
                <a:latin typeface="Days" panose="02000505050000020004" pitchFamily="2" charset="0"/>
                <a:hlinkClick r:id="rId2"/>
              </a:rPr>
              <a:t>www.flofab.com</a:t>
            </a:r>
            <a:r>
              <a:rPr lang="en-CA" altLang="en-US" sz="3200" dirty="0">
                <a:latin typeface="Days" panose="02000505050000020004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37" y="2106825"/>
            <a:ext cx="7599680" cy="5516245"/>
          </a:xfrm>
        </p:spPr>
        <p:txBody>
          <a:bodyPr/>
          <a:lstStyle/>
          <a:p>
            <a:pPr>
              <a:defRPr/>
            </a:pPr>
            <a:r>
              <a:rPr lang="en-CA" dirty="0" err="1" smtClean="0"/>
              <a:t>Información</a:t>
            </a:r>
            <a:r>
              <a:rPr lang="en-CA" dirty="0" smtClean="0"/>
              <a:t> </a:t>
            </a:r>
            <a:r>
              <a:rPr lang="en-CA" dirty="0"/>
              <a:t>de </a:t>
            </a:r>
            <a:r>
              <a:rPr lang="en-CA" dirty="0" err="1"/>
              <a:t>bombas</a:t>
            </a:r>
            <a:endParaRPr lang="en-CA" dirty="0"/>
          </a:p>
          <a:p>
            <a:pPr>
              <a:defRPr/>
            </a:pPr>
            <a:r>
              <a:rPr lang="en-CA" dirty="0" err="1" smtClean="0"/>
              <a:t>Información</a:t>
            </a:r>
            <a:r>
              <a:rPr lang="en-CA" dirty="0" smtClean="0"/>
              <a:t> </a:t>
            </a:r>
            <a:r>
              <a:rPr lang="en-CA" dirty="0"/>
              <a:t>de </a:t>
            </a:r>
            <a:r>
              <a:rPr lang="en-CA" dirty="0" err="1"/>
              <a:t>tanques</a:t>
            </a:r>
            <a:r>
              <a:rPr lang="en-CA" dirty="0"/>
              <a:t> de </a:t>
            </a:r>
            <a:r>
              <a:rPr lang="en-CA" dirty="0" err="1" smtClean="0"/>
              <a:t>expansión</a:t>
            </a:r>
            <a:r>
              <a:rPr lang="en-CA" dirty="0" smtClean="0"/>
              <a:t> </a:t>
            </a:r>
            <a:endParaRPr lang="en-CA" dirty="0"/>
          </a:p>
          <a:p>
            <a:pPr>
              <a:defRPr/>
            </a:pPr>
            <a:r>
              <a:rPr lang="en-CA" dirty="0" err="1" smtClean="0"/>
              <a:t>Información</a:t>
            </a:r>
            <a:r>
              <a:rPr lang="en-CA" dirty="0" smtClean="0"/>
              <a:t> </a:t>
            </a:r>
            <a:r>
              <a:rPr lang="en-CA" dirty="0" err="1"/>
              <a:t>para</a:t>
            </a:r>
            <a:r>
              <a:rPr lang="en-CA" dirty="0"/>
              <a:t> </a:t>
            </a:r>
            <a:r>
              <a:rPr lang="en-CA" dirty="0" err="1"/>
              <a:t>tanques</a:t>
            </a:r>
            <a:r>
              <a:rPr lang="en-CA" dirty="0"/>
              <a:t> de </a:t>
            </a:r>
            <a:r>
              <a:rPr lang="en-CA" dirty="0" err="1"/>
              <a:t>almacenamientos</a:t>
            </a:r>
            <a:r>
              <a:rPr lang="en-CA" dirty="0"/>
              <a:t> de </a:t>
            </a:r>
            <a:r>
              <a:rPr lang="en-CA" dirty="0" err="1"/>
              <a:t>agua</a:t>
            </a:r>
            <a:r>
              <a:rPr lang="en-CA" dirty="0"/>
              <a:t> </a:t>
            </a:r>
            <a:r>
              <a:rPr lang="en-CA" dirty="0" err="1"/>
              <a:t>caliente</a:t>
            </a:r>
            <a:endParaRPr lang="en-CA" dirty="0"/>
          </a:p>
          <a:p>
            <a:pPr marL="0" indent="0">
              <a:defRPr/>
            </a:pPr>
            <a:r>
              <a:rPr lang="es-MX" dirty="0" smtClean="0"/>
              <a:t> Información de accesorios en general y variadores de frecuencia (VFD)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1227177" y="2427190"/>
            <a:ext cx="622980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Days" panose="02000505050000020004" pitchFamily="2" charset="0"/>
                <a:cs typeface="Arial" panose="020B0604020202020204" pitchFamily="34" charset="0"/>
              </a:rPr>
              <a:t>www.flofab.com</a:t>
            </a:r>
          </a:p>
        </p:txBody>
      </p:sp>
    </p:spTree>
    <p:extLst>
      <p:ext uri="{BB962C8B-B14F-4D97-AF65-F5344CB8AC3E}">
        <p14:creationId xmlns:p14="http://schemas.microsoft.com/office/powerpoint/2010/main" xmlns="" val="2838517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28012"/>
            <a:ext cx="0" cy="4744403"/>
          </a:xfrm>
          <a:custGeom>
            <a:avLst/>
            <a:gdLst/>
            <a:ahLst/>
            <a:cxnLst/>
            <a:rect l="l" t="t" r="r" b="b"/>
            <a:pathLst>
              <a:path h="6139815">
                <a:moveTo>
                  <a:pt x="0" y="0"/>
                </a:moveTo>
                <a:lnTo>
                  <a:pt x="0" y="6139789"/>
                </a:lnTo>
              </a:path>
            </a:pathLst>
          </a:custGeom>
          <a:ln w="3175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3075182"/>
              </p:ext>
            </p:extLst>
          </p:nvPr>
        </p:nvGraphicFramePr>
        <p:xfrm>
          <a:off x="519209" y="397266"/>
          <a:ext cx="9127675" cy="66274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7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2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1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11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052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endParaRPr sz="1400" dirty="0"/>
                    </a:p>
                  </a:txBody>
                  <a:tcPr marL="0" marR="0" marT="0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SERIES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75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500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539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600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539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840SC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539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880RI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539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SIMILAR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6124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Magna / Astro / UP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/PL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00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51031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2400 / 1900 /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1600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S / H / 90 /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60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9814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4300 / 80SC / VLI /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KS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51031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Circulating</a:t>
                      </a:r>
                      <a:r>
                        <a:rPr sz="1200" spc="-4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Pump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925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In-Line</a:t>
                      </a:r>
                      <a:r>
                        <a:rPr sz="1200" spc="-5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Circulator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3925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27432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Vertical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In-Line  Centrifugal  Split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Coupling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66733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1465" marR="28384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Vertical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In-Line  Centrifugal  Split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Coupling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66733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CAPACITIES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5751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143510" indent="-1993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up to 234</a:t>
                      </a:r>
                      <a:r>
                        <a:rPr sz="1200" spc="-5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USGPM  (54</a:t>
                      </a:r>
                      <a:r>
                        <a:rPr sz="1200" spc="-10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m</a:t>
                      </a:r>
                      <a:r>
                        <a:rPr sz="1200" spc="7" baseline="33333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/hr)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539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392430" marR="185420" indent="-1993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up to 290</a:t>
                      </a:r>
                      <a:r>
                        <a:rPr sz="1200" spc="-5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USGPM  (61</a:t>
                      </a:r>
                      <a:r>
                        <a:rPr sz="1200" spc="-10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m</a:t>
                      </a:r>
                      <a:r>
                        <a:rPr sz="1200" spc="7" baseline="33333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/hr)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539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454 to 8000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USGPM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(1816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m</a:t>
                      </a:r>
                      <a:r>
                        <a:rPr sz="1200" spc="7" baseline="33333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/hr)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539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Up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to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3000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USGPM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(680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m</a:t>
                      </a:r>
                      <a:r>
                        <a:rPr sz="1200" spc="7" baseline="33333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/hr)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10795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HEAD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5751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9105" marR="325120" indent="-126364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up to 43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ft.  (14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m)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539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1015" marR="330835" indent="-16256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up to 120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ft.  (37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m)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539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3870" marR="349885" indent="-126364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up to 410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ft. 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(125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m)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539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1650" marR="372110" indent="-121920">
                        <a:lnSpc>
                          <a:spcPct val="102800"/>
                        </a:lnSpc>
                        <a:spcBef>
                          <a:spcPts val="8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up to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650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ft. 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(198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m)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8342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PRESSURE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5751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376555" marR="254635" indent="-1149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up to 145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PSI 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(999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kPa)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539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381635" marR="296545" indent="-781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up to 250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PSI 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(1724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kPa)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539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01320" marR="315595" indent="-781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up to 600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PSI 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(4136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kPa)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539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21640" marR="339090" indent="-75565">
                        <a:lnSpc>
                          <a:spcPct val="102800"/>
                        </a:lnSpc>
                        <a:spcBef>
                          <a:spcPts val="8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up to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250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PSI  (1724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kPa)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8342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HORSEPOWER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5751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7350" marR="285115" indent="-946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up to 2/5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HP  (280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kW)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539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5134" marR="353060" indent="-844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up to 10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HP  (7.5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kW)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539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8945" marR="335915" indent="-1054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up to 400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HP  (298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kW)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539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7045" marR="358775" indent="-121285">
                        <a:lnSpc>
                          <a:spcPct val="102800"/>
                        </a:lnSpc>
                        <a:spcBef>
                          <a:spcPts val="8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up to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200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HP  (149kW)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8342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DRIVES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5751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351790" marR="342265" indent="-25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ECM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Motor  ERP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Ready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539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507365" marR="352425" indent="-1479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56C</a:t>
                      </a:r>
                      <a:r>
                        <a:rPr sz="1200" spc="-6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Electric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Motors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539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TC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Electric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Motors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58882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TC Electric</a:t>
                      </a:r>
                      <a:r>
                        <a:rPr sz="1200" spc="-6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Motors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62317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APPLICATIONS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3484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Water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sz="1200" spc="-4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Glycol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6124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Water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sz="1200" spc="-4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Glycol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6124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Water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sz="1200" spc="-4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Glycol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6124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Water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Glycol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50049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TEMPERATURE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435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27355" marR="308610" indent="-11112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up to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220°F  (104°C)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5593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69265" marR="350520" indent="-11112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up to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250°F  (121°C)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5593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88315" marR="369570" indent="-11112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up to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300°F  (149°C)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5593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86409" marR="391160" indent="-87630">
                        <a:lnSpc>
                          <a:spcPct val="102800"/>
                        </a:lnSpc>
                        <a:spcBef>
                          <a:spcPts val="600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up to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300°F  (149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°C)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58882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78460" marR="210185" indent="-1606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TRU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TION 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MATERIAL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472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2110" marR="36449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Cast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Iron,  Stainless,  Bronze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58882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139700" indent="26606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58882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3365" marR="24511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Cast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Iron,  Bronze Fitted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as  Standard,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Other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Materials Also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Available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539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2255" marR="254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Cast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Iron,  Bronze Fitted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as  Standard,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Other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Materials Also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Available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5398" marB="0">
                    <a:lnL w="9588">
                      <a:solidFill>
                        <a:srgbClr val="231F20"/>
                      </a:solidFill>
                      <a:prstDash val="solid"/>
                    </a:lnL>
                    <a:lnR w="9588">
                      <a:solidFill>
                        <a:srgbClr val="231F20"/>
                      </a:solidFill>
                      <a:prstDash val="solid"/>
                    </a:lnR>
                    <a:lnT w="9588">
                      <a:solidFill>
                        <a:srgbClr val="231F20"/>
                      </a:solidFill>
                      <a:prstDash val="solid"/>
                    </a:lnT>
                    <a:lnB w="958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292896" y="501824"/>
            <a:ext cx="1728192" cy="1546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21088" y="429816"/>
            <a:ext cx="1800200" cy="17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65504" y="429816"/>
            <a:ext cx="1872208" cy="1728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3296" y="429816"/>
            <a:ext cx="1800200" cy="1728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98495" y="7771171"/>
            <a:ext cx="1622985" cy="0"/>
          </a:xfrm>
          <a:custGeom>
            <a:avLst/>
            <a:gdLst/>
            <a:ahLst/>
            <a:cxnLst/>
            <a:rect l="l" t="t" r="r" b="b"/>
            <a:pathLst>
              <a:path w="1254125">
                <a:moveTo>
                  <a:pt x="0" y="0"/>
                </a:moveTo>
                <a:lnTo>
                  <a:pt x="1253794" y="0"/>
                </a:lnTo>
              </a:path>
            </a:pathLst>
          </a:custGeom>
          <a:ln w="86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21058" y="7771171"/>
            <a:ext cx="1830070" cy="0"/>
          </a:xfrm>
          <a:custGeom>
            <a:avLst/>
            <a:gdLst/>
            <a:ahLst/>
            <a:cxnLst/>
            <a:rect l="l" t="t" r="r" b="b"/>
            <a:pathLst>
              <a:path w="1414145">
                <a:moveTo>
                  <a:pt x="0" y="0"/>
                </a:moveTo>
                <a:lnTo>
                  <a:pt x="1413802" y="0"/>
                </a:lnTo>
              </a:path>
            </a:pathLst>
          </a:custGeom>
          <a:ln w="86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7184256" y="4750217"/>
            <a:ext cx="1996066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FFFFFF"/>
                </a:solidFill>
                <a:latin typeface="Verdana"/>
                <a:cs typeface="Verdana"/>
              </a:rPr>
              <a:t>Construction </a:t>
            </a:r>
            <a:r>
              <a:rPr sz="800" b="1" spc="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800" b="1" dirty="0">
                <a:solidFill>
                  <a:srgbClr val="FFFFFF"/>
                </a:solidFill>
                <a:latin typeface="Verdana"/>
                <a:cs typeface="Verdana"/>
              </a:rPr>
              <a:t>series</a:t>
            </a:r>
            <a:r>
              <a:rPr sz="8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Verdana"/>
                <a:cs typeface="Verdana"/>
              </a:rPr>
              <a:t>XRI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4055015" y="4318450"/>
            <a:ext cx="3272267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dirty="0">
                <a:solidFill>
                  <a:srgbClr val="FFFFFF"/>
                </a:solidFill>
                <a:latin typeface="Days"/>
                <a:cs typeface="Days"/>
              </a:rPr>
              <a:t>-</a:t>
            </a:r>
            <a:r>
              <a:rPr sz="1550" spc="-5" dirty="0">
                <a:solidFill>
                  <a:srgbClr val="FFFFFF"/>
                </a:solidFill>
                <a:latin typeface="Days"/>
                <a:cs typeface="Days"/>
              </a:rPr>
              <a:t>PR</a:t>
            </a:r>
            <a:r>
              <a:rPr lang="en-CA" sz="1550" spc="-5" dirty="0">
                <a:solidFill>
                  <a:srgbClr val="FFFFFF"/>
                </a:solidFill>
                <a:latin typeface="Days"/>
                <a:cs typeface="Days"/>
              </a:rPr>
              <a:t>ca</a:t>
            </a:r>
            <a:r>
              <a:rPr sz="1550" spc="-5" dirty="0">
                <a:solidFill>
                  <a:srgbClr val="FFFFFF"/>
                </a:solidFill>
                <a:latin typeface="Days"/>
                <a:cs typeface="Days"/>
              </a:rPr>
              <a:t>ODUCT-</a:t>
            </a:r>
            <a:endParaRPr sz="1550" dirty="0">
              <a:latin typeface="Days"/>
              <a:cs typeface="Days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172036" y="57462"/>
            <a:ext cx="374478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Days"/>
                <a:cs typeface="Days"/>
              </a:rPr>
              <a:t>VERTICAL IN-LINE</a:t>
            </a:r>
            <a:r>
              <a:rPr sz="1500" spc="-40" dirty="0">
                <a:solidFill>
                  <a:srgbClr val="FFFFFF"/>
                </a:solidFill>
                <a:latin typeface="Days"/>
                <a:cs typeface="Days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Days"/>
                <a:cs typeface="Days"/>
              </a:rPr>
              <a:t>PUMPS</a:t>
            </a:r>
            <a:endParaRPr sz="1500">
              <a:latin typeface="Days"/>
              <a:cs typeface="Day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9476" y="7075903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19476" y="7154364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19476" y="7235346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19476" y="6992966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19476" y="6558454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19476" y="4812354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19476" y="5692974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19476" y="3946886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19476" y="3767825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19476" y="5253824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19476" y="6120540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19476" y="4381399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19476" y="6652084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19476" y="4905986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19476" y="5786616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19476" y="4040517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19476" y="3861466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19476" y="5347472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08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19476" y="6214187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08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19476" y="4475046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08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19476" y="6743226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19476" y="4997136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19476" y="5870800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619476" y="4131657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19476" y="5438613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08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19476" y="6305327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08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19476" y="4559230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08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19476" y="6821688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619476" y="5082547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619476" y="5949259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619476" y="4210126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08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619476" y="5517074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08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619476" y="6383789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08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619476" y="4637692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619476" y="6911983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619476" y="5172841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619476" y="6039557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619476" y="4300415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1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619476" y="5607372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08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619476" y="6474086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08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619476" y="4727988"/>
            <a:ext cx="439644" cy="189894"/>
          </a:xfrm>
          <a:custGeom>
            <a:avLst/>
            <a:gdLst/>
            <a:ahLst/>
            <a:cxnLst/>
            <a:rect l="l" t="t" r="r" b="b"/>
            <a:pathLst>
              <a:path w="339725" h="245745">
                <a:moveTo>
                  <a:pt x="339168" y="0"/>
                </a:moveTo>
                <a:lnTo>
                  <a:pt x="0" y="245708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77" y="289140"/>
            <a:ext cx="0" cy="4661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59994"/>
                </a:lnTo>
              </a:path>
            </a:pathLst>
          </a:custGeom>
          <a:ln w="107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420688" y="213792"/>
          <a:ext cx="8759115" cy="72714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52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4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1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7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08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endParaRPr sz="1200" dirty="0">
                        <a:latin typeface="Days"/>
                        <a:cs typeface="Days"/>
                      </a:endParaRPr>
                    </a:p>
                  </a:txBody>
                  <a:tcPr marL="0" marR="0" marT="0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Days"/>
                        <a:cs typeface="Days"/>
                      </a:endParaRPr>
                    </a:p>
                  </a:txBody>
                  <a:tcPr marL="0" marR="0" marT="0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Days"/>
                        <a:cs typeface="Days"/>
                      </a:endParaRPr>
                    </a:p>
                  </a:txBody>
                  <a:tcPr marL="0" marR="0" marT="0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Days"/>
                        <a:cs typeface="Days"/>
                      </a:endParaRPr>
                    </a:p>
                  </a:txBody>
                  <a:tcPr marL="0" marR="0" marT="0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Days"/>
                        <a:cs typeface="Days"/>
                      </a:endParaRPr>
                    </a:p>
                  </a:txBody>
                  <a:tcPr marL="0" marR="0" marT="0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SERIES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8342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b="1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880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8342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b="1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1000/1004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8342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b="1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2000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8342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b="1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2300 /</a:t>
                      </a:r>
                      <a:r>
                        <a:rPr sz="1100" b="1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b="1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2600</a:t>
                      </a:r>
                      <a:endParaRPr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8342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SIMILAR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7783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80 / VL /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4380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8578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65455" marR="260350" indent="-1974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1530 / 1532 /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CM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</a:t>
                      </a:r>
                      <a:r>
                        <a:rPr sz="11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 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LCS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4280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3248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LF / F / 4030 / 1510 /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FM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8578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LF / F / 4030 / 1510 /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FM</a:t>
                      </a:r>
                      <a:endParaRPr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8578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79730" marR="220979" indent="-151130">
                        <a:lnSpc>
                          <a:spcPct val="104900"/>
                        </a:lnSpc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Compact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In-Line  Centrifugal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981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01625" marR="294005" indent="40005">
                        <a:lnSpc>
                          <a:spcPct val="104900"/>
                        </a:lnSpc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End Suction, 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Close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Coupled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981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64135" indent="24130" algn="just">
                        <a:lnSpc>
                          <a:spcPct val="104900"/>
                        </a:lnSpc>
                        <a:spcBef>
                          <a:spcPts val="40"/>
                        </a:spcBef>
                      </a:pP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Radially Split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Bearing  Frame </a:t>
                      </a:r>
                      <a:r>
                        <a:rPr sz="11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Pump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Mounted  With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Flexible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Coupling 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Back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Pull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Out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Design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04775" indent="24130" algn="just">
                        <a:lnSpc>
                          <a:spcPct val="104900"/>
                        </a:lnSpc>
                        <a:spcBef>
                          <a:spcPts val="40"/>
                        </a:spcBef>
                      </a:pP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Radially Split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Bearing  Frame </a:t>
                      </a:r>
                      <a:r>
                        <a:rPr sz="11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Pump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Mounted  With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Flexible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Coupling 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Back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Pull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Out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Design</a:t>
                      </a:r>
                      <a:endParaRPr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CAPACITIES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398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159385" indent="-184785">
                        <a:lnSpc>
                          <a:spcPct val="104900"/>
                        </a:lnSpc>
                        <a:spcBef>
                          <a:spcPts val="540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3000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USGPM 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(680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r>
                        <a:rPr sz="1100" spc="30" baseline="37037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/hr)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2994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358775" marR="166370" indent="-184785">
                        <a:lnSpc>
                          <a:spcPct val="104900"/>
                        </a:lnSpc>
                        <a:spcBef>
                          <a:spcPts val="540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1900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USGPM 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(431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r>
                        <a:rPr sz="1100" spc="30" baseline="37037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/hr)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2994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345440" marR="153035" indent="-184785">
                        <a:lnSpc>
                          <a:spcPct val="104900"/>
                        </a:lnSpc>
                        <a:spcBef>
                          <a:spcPts val="540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1900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USGPM 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(431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r>
                        <a:rPr sz="1100" spc="30" baseline="37037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/hr)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2994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from 1900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endParaRPr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6500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USGPM</a:t>
                      </a:r>
                      <a:endParaRPr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(432 to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1476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r>
                        <a:rPr sz="1100" spc="30" baseline="37037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/hr)</a:t>
                      </a:r>
                      <a:endParaRPr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8342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HEAD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7410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2755" marR="328295" indent="-116839">
                        <a:lnSpc>
                          <a:spcPct val="104900"/>
                        </a:lnSpc>
                        <a:spcBef>
                          <a:spcPts val="40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650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ft. 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(198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m)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93395" marR="368935" indent="-116839">
                        <a:lnSpc>
                          <a:spcPct val="104900"/>
                        </a:lnSpc>
                        <a:spcBef>
                          <a:spcPts val="40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ft. 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(14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m)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321310" indent="-150495">
                        <a:lnSpc>
                          <a:spcPct val="104900"/>
                        </a:lnSpc>
                        <a:spcBef>
                          <a:spcPts val="40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120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ft. 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(37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m)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5775" marR="361315" indent="-116839">
                        <a:lnSpc>
                          <a:spcPct val="104900"/>
                        </a:lnSpc>
                        <a:spcBef>
                          <a:spcPts val="40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410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ft. 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(125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m)</a:t>
                      </a:r>
                      <a:endParaRPr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PRESSURE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398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375920" marR="296545" indent="-72390">
                        <a:lnSpc>
                          <a:spcPct val="104900"/>
                        </a:lnSpc>
                        <a:spcBef>
                          <a:spcPts val="540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250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PSI 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(1724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kPa)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2994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382905" marR="302895" indent="-72390">
                        <a:lnSpc>
                          <a:spcPct val="104900"/>
                        </a:lnSpc>
                        <a:spcBef>
                          <a:spcPts val="540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175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PSI 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(1206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kPa)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2994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297180" marR="289560" algn="ctr">
                        <a:lnSpc>
                          <a:spcPct val="104900"/>
                        </a:lnSpc>
                        <a:spcBef>
                          <a:spcPts val="40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175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PSI 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(1206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kPa)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with </a:t>
                      </a:r>
                      <a:r>
                        <a:rPr sz="11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125#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flanges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337820" marR="329565" algn="ctr">
                        <a:lnSpc>
                          <a:spcPct val="104900"/>
                        </a:lnSpc>
                        <a:spcBef>
                          <a:spcPts val="40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400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PSI 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(1206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kPa)</a:t>
                      </a:r>
                      <a:endParaRPr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with </a:t>
                      </a:r>
                      <a:r>
                        <a:rPr sz="11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400#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flanges</a:t>
                      </a:r>
                      <a:endParaRPr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HORSEPOWER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7410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0370" marR="314960" indent="-97790">
                        <a:lnSpc>
                          <a:spcPct val="104900"/>
                        </a:lnSpc>
                        <a:spcBef>
                          <a:spcPts val="40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HP 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(149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kW)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6720" marR="321945" indent="-97790">
                        <a:lnSpc>
                          <a:spcPct val="104900"/>
                        </a:lnSpc>
                        <a:spcBef>
                          <a:spcPts val="40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HP 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(149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kW)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13384" marR="308610" indent="-97790">
                        <a:lnSpc>
                          <a:spcPct val="104900"/>
                        </a:lnSpc>
                        <a:spcBef>
                          <a:spcPts val="40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HP 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(149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kW)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3390" marR="348615" indent="-97790">
                        <a:lnSpc>
                          <a:spcPct val="104900"/>
                        </a:lnSpc>
                        <a:spcBef>
                          <a:spcPts val="40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500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HP 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(373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kW)</a:t>
                      </a:r>
                      <a:endParaRPr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DRIVES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7410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JM 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Electric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Motors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7900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JM 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Electric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Motors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7900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203835" marR="26670" indent="-169545">
                        <a:lnSpc>
                          <a:spcPct val="104900"/>
                        </a:lnSpc>
                        <a:spcBef>
                          <a:spcPts val="40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 Frame 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Electric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Motors  or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Diesel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Engines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243840" marR="66675" indent="-169545">
                        <a:lnSpc>
                          <a:spcPct val="104900"/>
                        </a:lnSpc>
                        <a:spcBef>
                          <a:spcPts val="40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 Frame 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Electric</a:t>
                      </a:r>
                      <a:r>
                        <a:rPr sz="11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Motors  or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Diesel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Engines</a:t>
                      </a:r>
                      <a:endParaRPr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APPLICATIONS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4043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Glycol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4534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Glycol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4534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Glycol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4534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Glycol</a:t>
                      </a:r>
                      <a:endParaRPr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4534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TEMPERATURE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6733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38150" marR="346075" indent="-84455">
                        <a:lnSpc>
                          <a:spcPct val="104900"/>
                        </a:lnSpc>
                        <a:spcBef>
                          <a:spcPts val="130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300°F 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(149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°C)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758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45134" marR="353060" indent="-84455">
                        <a:lnSpc>
                          <a:spcPct val="104900"/>
                        </a:lnSpc>
                        <a:spcBef>
                          <a:spcPts val="130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300°F 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(149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°C)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758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31800" marR="339725" indent="-84455">
                        <a:lnSpc>
                          <a:spcPct val="104900"/>
                        </a:lnSpc>
                        <a:spcBef>
                          <a:spcPts val="130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300°F 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(149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°C)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758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71805" marR="379730" indent="-84455">
                        <a:lnSpc>
                          <a:spcPct val="104900"/>
                        </a:lnSpc>
                        <a:spcBef>
                          <a:spcPts val="130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300°F 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(149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°C)</a:t>
                      </a:r>
                      <a:endParaRPr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758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27660" marR="159385" indent="-16065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TRU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TION 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MATERIAL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963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65405" indent="332740">
                        <a:lnSpc>
                          <a:spcPct val="104900"/>
                        </a:lnSpc>
                        <a:spcBef>
                          <a:spcPts val="40"/>
                        </a:spcBef>
                      </a:pP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Cast Iron, 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Bronze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Fitted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Stan-  dard,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Other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Materials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048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Also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Available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72390" indent="332740">
                        <a:lnSpc>
                          <a:spcPct val="104900"/>
                        </a:lnSpc>
                        <a:spcBef>
                          <a:spcPts val="40"/>
                        </a:spcBef>
                      </a:pP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Cast Iron, 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Bronze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Fitted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</a:t>
                      </a:r>
                      <a:r>
                        <a:rPr sz="11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Stan-  dard,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Other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Materials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117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Also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Available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58419" indent="332740">
                        <a:lnSpc>
                          <a:spcPct val="104900"/>
                        </a:lnSpc>
                        <a:spcBef>
                          <a:spcPts val="40"/>
                        </a:spcBef>
                      </a:pP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Cast Iron, 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Bronze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Fitted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Stan-  dard,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Other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Materials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984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Also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Available</a:t>
                      </a:r>
                      <a:endParaRPr sz="11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6680" marR="99060" indent="332740">
                        <a:lnSpc>
                          <a:spcPct val="104900"/>
                        </a:lnSpc>
                        <a:spcBef>
                          <a:spcPts val="40"/>
                        </a:spcBef>
                      </a:pP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Cast Iron, 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Bronze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Fitted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</a:t>
                      </a:r>
                      <a:r>
                        <a:rPr sz="11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Stan-  dard,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Other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Materials</a:t>
                      </a:r>
                      <a:endParaRPr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Also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Available</a:t>
                      </a:r>
                      <a:endParaRPr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>
                    <a:lnL w="8877">
                      <a:solidFill>
                        <a:srgbClr val="231F20"/>
                      </a:solidFill>
                      <a:prstDash val="solid"/>
                    </a:lnL>
                    <a:lnR w="8877">
                      <a:solidFill>
                        <a:srgbClr val="231F20"/>
                      </a:solidFill>
                      <a:prstDash val="solid"/>
                    </a:lnR>
                    <a:lnT w="8877">
                      <a:solidFill>
                        <a:srgbClr val="231F20"/>
                      </a:solidFill>
                      <a:prstDash val="solid"/>
                    </a:lnT>
                    <a:lnB w="8877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5" name="object 45"/>
          <p:cNvSpPr/>
          <p:nvPr/>
        </p:nvSpPr>
        <p:spPr>
          <a:xfrm>
            <a:off x="2159466" y="370120"/>
            <a:ext cx="1552756" cy="1499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29976" y="642140"/>
            <a:ext cx="1821688" cy="101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39934" y="285801"/>
            <a:ext cx="1822246" cy="1440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90408" y="285800"/>
            <a:ext cx="1269362" cy="792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81128" y="789856"/>
            <a:ext cx="1445809" cy="12891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731222" y="41908"/>
            <a:ext cx="821353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10"/>
              </a:lnSpc>
            </a:pPr>
            <a:r>
              <a:rPr sz="1100" spc="-5" dirty="0">
                <a:solidFill>
                  <a:srgbClr val="FFFFFF"/>
                </a:solidFill>
                <a:latin typeface="Days"/>
                <a:cs typeface="Days"/>
              </a:rPr>
              <a:t>VERTICAL IN-LINE PUMPS </a:t>
            </a:r>
            <a:r>
              <a:rPr sz="1100" dirty="0">
                <a:solidFill>
                  <a:srgbClr val="FFFFFF"/>
                </a:solidFill>
                <a:latin typeface="Days"/>
                <a:cs typeface="Days"/>
              </a:rPr>
              <a:t>+ </a:t>
            </a:r>
            <a:r>
              <a:rPr sz="1100" spc="-15" dirty="0">
                <a:solidFill>
                  <a:srgbClr val="FFFFFF"/>
                </a:solidFill>
                <a:latin typeface="Days"/>
                <a:cs typeface="Days"/>
              </a:rPr>
              <a:t>HORIZONTAL </a:t>
            </a:r>
            <a:r>
              <a:rPr sz="1100" dirty="0">
                <a:solidFill>
                  <a:srgbClr val="FFFFFF"/>
                </a:solidFill>
                <a:latin typeface="Days"/>
                <a:cs typeface="Days"/>
              </a:rPr>
              <a:t>BASE </a:t>
            </a:r>
            <a:r>
              <a:rPr sz="1100" spc="-5" dirty="0">
                <a:solidFill>
                  <a:srgbClr val="FFFFFF"/>
                </a:solidFill>
                <a:latin typeface="Days"/>
                <a:cs typeface="Days"/>
              </a:rPr>
              <a:t>MOUNTED </a:t>
            </a:r>
            <a:r>
              <a:rPr sz="1100" dirty="0">
                <a:solidFill>
                  <a:srgbClr val="FFFFFF"/>
                </a:solidFill>
                <a:latin typeface="Days"/>
                <a:cs typeface="Days"/>
              </a:rPr>
              <a:t>+ </a:t>
            </a:r>
            <a:r>
              <a:rPr sz="1100" spc="-10" dirty="0">
                <a:solidFill>
                  <a:srgbClr val="FFFFFF"/>
                </a:solidFill>
                <a:latin typeface="Days"/>
                <a:cs typeface="Days"/>
              </a:rPr>
              <a:t>CLOSED</a:t>
            </a:r>
            <a:r>
              <a:rPr sz="1100" spc="50" dirty="0">
                <a:solidFill>
                  <a:srgbClr val="FFFFFF"/>
                </a:solidFill>
                <a:latin typeface="Days"/>
                <a:cs typeface="Days"/>
              </a:rPr>
              <a:t> </a:t>
            </a:r>
            <a:r>
              <a:rPr sz="1100" dirty="0">
                <a:solidFill>
                  <a:srgbClr val="FFFFFF"/>
                </a:solidFill>
                <a:latin typeface="Days"/>
                <a:cs typeface="Days"/>
              </a:rPr>
              <a:t>COUPLED</a:t>
            </a:r>
            <a:endParaRPr sz="1100">
              <a:latin typeface="Days"/>
              <a:cs typeface="Days"/>
            </a:endParaRPr>
          </a:p>
          <a:p>
            <a:pPr marL="3238500">
              <a:lnSpc>
                <a:spcPts val="1210"/>
              </a:lnSpc>
            </a:pPr>
            <a:r>
              <a:rPr sz="1100" dirty="0">
                <a:solidFill>
                  <a:srgbClr val="FFFFFF"/>
                </a:solidFill>
                <a:latin typeface="Days"/>
                <a:cs typeface="Days"/>
              </a:rPr>
              <a:t>SPLIT CASE DOUBLE </a:t>
            </a:r>
            <a:r>
              <a:rPr sz="1100" spc="-5" dirty="0">
                <a:solidFill>
                  <a:srgbClr val="FFFFFF"/>
                </a:solidFill>
                <a:latin typeface="Days"/>
                <a:cs typeface="Days"/>
              </a:rPr>
              <a:t>SUCTION</a:t>
            </a:r>
            <a:r>
              <a:rPr sz="1100" spc="-90" dirty="0">
                <a:solidFill>
                  <a:srgbClr val="FFFFFF"/>
                </a:solidFill>
                <a:latin typeface="Days"/>
                <a:cs typeface="Days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Days"/>
                <a:cs typeface="Days"/>
              </a:rPr>
              <a:t>PUMPS</a:t>
            </a:r>
            <a:endParaRPr sz="1100">
              <a:latin typeface="Days"/>
              <a:cs typeface="Day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91952" y="621839"/>
            <a:ext cx="7962900" cy="498370"/>
          </a:xfrm>
        </p:spPr>
        <p:txBody>
          <a:bodyPr>
            <a:noAutofit/>
          </a:bodyPr>
          <a:lstStyle/>
          <a:p>
            <a:pPr algn="l"/>
            <a:r>
              <a:rPr lang="en-CA" altLang="en-US" b="1" dirty="0" err="1">
                <a:latin typeface="Days" panose="02000505050000020004" pitchFamily="2" charset="0"/>
              </a:rPr>
              <a:t>Diseño</a:t>
            </a:r>
            <a:r>
              <a:rPr lang="en-CA" altLang="en-US" b="1" dirty="0">
                <a:latin typeface="Days" panose="02000505050000020004" pitchFamily="2" charset="0"/>
              </a:rPr>
              <a:t> </a:t>
            </a:r>
            <a:r>
              <a:rPr lang="en-CA" altLang="en-US" b="1" dirty="0" err="1">
                <a:latin typeface="Days" panose="02000505050000020004" pitchFamily="2" charset="0"/>
              </a:rPr>
              <a:t>unico</a:t>
            </a:r>
            <a:r>
              <a:rPr lang="en-CA" altLang="en-US" b="1" dirty="0">
                <a:latin typeface="Days" panose="02000505050000020004" pitchFamily="2" charset="0"/>
              </a:rPr>
              <a:t>: XRI y </a:t>
            </a:r>
            <a:r>
              <a:rPr lang="en-CA" altLang="en-US" b="1" dirty="0" err="1">
                <a:latin typeface="Days" panose="02000505050000020004" pitchFamily="2" charset="0"/>
              </a:rPr>
              <a:t>beneficios</a:t>
            </a:r>
            <a:endParaRPr lang="en-CA" altLang="en-US" b="1" dirty="0">
              <a:latin typeface="Days" panose="02000505050000020004" pitchFamily="2" charset="0"/>
            </a:endParaRPr>
          </a:p>
        </p:txBody>
      </p:sp>
      <p:pic>
        <p:nvPicPr>
          <p:cNvPr id="3584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953" y="1356319"/>
            <a:ext cx="914511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221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509" y="1240671"/>
            <a:ext cx="8518479" cy="63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1952" y="621839"/>
            <a:ext cx="7962900" cy="49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altLang="en-US" b="1" dirty="0">
                <a:latin typeface="Days" panose="02000505050000020004" pitchFamily="2" charset="0"/>
              </a:rPr>
              <a:t>XRI </a:t>
            </a:r>
            <a:r>
              <a:rPr lang="en-CA" altLang="en-US" b="1" dirty="0" err="1">
                <a:latin typeface="Days" panose="02000505050000020004" pitchFamily="2" charset="0"/>
              </a:rPr>
              <a:t>Posiciones</a:t>
            </a:r>
            <a:r>
              <a:rPr lang="en-CA" altLang="en-US" b="1" dirty="0">
                <a:latin typeface="Days" panose="02000505050000020004" pitchFamily="2" charset="0"/>
              </a:rPr>
              <a:t> </a:t>
            </a:r>
            <a:r>
              <a:rPr lang="en-CA" altLang="en-US" b="1" dirty="0" err="1">
                <a:latin typeface="Days" panose="02000505050000020004" pitchFamily="2" charset="0"/>
              </a:rPr>
              <a:t>múltiples</a:t>
            </a:r>
            <a:endParaRPr lang="en-CA" altLang="en-US" b="1" dirty="0">
              <a:latin typeface="Days" panose="02000505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60750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0"/>
          <p:cNvGraphicFramePr>
            <a:graphicFrameLocks noGrp="1"/>
          </p:cNvGraphicFramePr>
          <p:nvPr/>
        </p:nvGraphicFramePr>
        <p:xfrm>
          <a:off x="348680" y="357808"/>
          <a:ext cx="8750098" cy="69182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5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63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55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76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54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endParaRPr sz="6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SERIES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600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b="1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4800L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2081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b="1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4800U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2081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b="1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4800/4800H/4900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2081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b="1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4800V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2081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SIMILAR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8832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VSX /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TS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9627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VSX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9627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HSC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 4600 / KPGT /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9627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KPV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9627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435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74930" indent="-78740">
                        <a:lnSpc>
                          <a:spcPct val="101099"/>
                        </a:lnSpc>
                        <a:spcBef>
                          <a:spcPts val="56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Single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Stage,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Double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Suction Split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Case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495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7010" marR="120650" indent="-78740">
                        <a:lnSpc>
                          <a:spcPct val="101099"/>
                        </a:lnSpc>
                        <a:spcBef>
                          <a:spcPts val="56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Single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Stage,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Double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Suction Split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495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71120" algn="ctr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Horizontally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Mounted,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Single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Stage, Double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Suction Split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2550" algn="ctr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Vertically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Mounted,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Single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Stage,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Double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Suction Split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Case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CAPACITIES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0354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12000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USGPM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(2725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r>
                        <a:rPr sz="1200" baseline="33333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/hr)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398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12000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USGPM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(2725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r>
                        <a:rPr sz="1200" baseline="33333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/hr)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398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12700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USGPM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(2884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r>
                        <a:rPr sz="1200" baseline="33333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/hr)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398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12700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USGPM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(2884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r>
                        <a:rPr sz="1200" baseline="33333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/hr)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398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HEAD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0354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2434" marR="305435" indent="-119380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750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ft.  (227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8790" marR="351155" indent="-119380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750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ft.  (227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2120" marR="325120" indent="-119380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625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ft.  (190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0055" marR="312420" indent="-119380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625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ft.  (190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PRESSURE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0354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354330" marR="272415" indent="-74295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600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PSI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(4136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kPa)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00050" marR="318770" indent="-74295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600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PSI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(4136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kPa)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374015" marR="292735" indent="-74295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600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PSI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(4136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kPa)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361315" marR="280035" indent="-74295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600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PSI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(4136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kPa)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HORSEPOWER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0354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9415" marR="292100" indent="-99695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800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HP  (597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kW)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5134" marR="337820" indent="-99695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800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HP  (597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kW)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4175" marR="276860" indent="-99695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1750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HP  (1305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kW)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2110" marR="264795" indent="-99695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1750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HP  (1305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kW)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DRIVES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435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43180" algn="ctr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Electric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Motors, Diesel  Engines,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Steam 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Turbines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89535" algn="ctr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Electric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Motors, Diesel  Engines,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Steam 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Turbines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63500" algn="ctr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Electric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Motors, Diesel  Engines,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Steam 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Turbines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50800" indent="-136525">
                        <a:lnSpc>
                          <a:spcPct val="101099"/>
                        </a:lnSpc>
                        <a:spcBef>
                          <a:spcPts val="56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Electric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Motors, Diesel  Engines,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R.A.G.D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495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APPLICATIONS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3180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Glycol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5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Glycol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5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Glycol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5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Glycol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5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TEMPERATURE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0354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36880" marR="323850" indent="-105410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300°F  (149°C)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83234" marR="370205" indent="-105410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300°F  (149°C)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56565" marR="343535" indent="-105410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300°F  (149°C)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44500" marR="331470" indent="-105410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300°F  (149°C)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42900" marR="174625" indent="-1606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TRU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TION 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MATERIAL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472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4139" marR="96520" indent="-635" algn="ctr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Cast Iron, Bronze  Fitted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 Standard,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Other Materials</a:t>
                      </a:r>
                      <a:r>
                        <a:rPr sz="1200" spc="-4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Also 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Available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39370" algn="ctr">
                        <a:lnSpc>
                          <a:spcPct val="101099"/>
                        </a:lnSpc>
                        <a:spcBef>
                          <a:spcPts val="56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Cast Iron, Bronze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Fitted 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 Standard,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Other  Materials Also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Available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495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3825" marR="116205" indent="-635" algn="ctr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Cast Iron, Bronze  Fitted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 Standard,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Other Materials</a:t>
                      </a:r>
                      <a:r>
                        <a:rPr sz="1200" spc="-4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Also 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Available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03505" indent="-635" algn="ctr">
                        <a:lnSpc>
                          <a:spcPct val="101099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Cast Iron, Bronze  Fitted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 Standard,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Other Materials</a:t>
                      </a:r>
                      <a:r>
                        <a:rPr sz="1200" spc="-4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Also 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Available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093">
                      <a:solidFill>
                        <a:srgbClr val="231F20"/>
                      </a:solidFill>
                      <a:prstDash val="solid"/>
                    </a:lnL>
                    <a:lnR w="9093">
                      <a:solidFill>
                        <a:srgbClr val="231F20"/>
                      </a:solidFill>
                      <a:prstDash val="solid"/>
                    </a:lnR>
                    <a:lnT w="9093">
                      <a:solidFill>
                        <a:srgbClr val="231F20"/>
                      </a:solidFill>
                      <a:prstDash val="solid"/>
                    </a:lnT>
                    <a:lnB w="909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object 51"/>
          <p:cNvSpPr/>
          <p:nvPr/>
        </p:nvSpPr>
        <p:spPr>
          <a:xfrm>
            <a:off x="2076872" y="429816"/>
            <a:ext cx="1584176" cy="1656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2"/>
          <p:cNvSpPr/>
          <p:nvPr/>
        </p:nvSpPr>
        <p:spPr>
          <a:xfrm>
            <a:off x="5677272" y="573832"/>
            <a:ext cx="1656184" cy="1368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3"/>
          <p:cNvSpPr/>
          <p:nvPr/>
        </p:nvSpPr>
        <p:spPr>
          <a:xfrm>
            <a:off x="7549480" y="429816"/>
            <a:ext cx="1296144" cy="1656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4"/>
          <p:cNvSpPr/>
          <p:nvPr/>
        </p:nvSpPr>
        <p:spPr>
          <a:xfrm>
            <a:off x="3805064" y="429816"/>
            <a:ext cx="1800200" cy="1656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"/>
            <a:ext cx="10058400" cy="306185"/>
          </a:xfrm>
          <a:custGeom>
            <a:avLst/>
            <a:gdLst/>
            <a:ahLst/>
            <a:cxnLst/>
            <a:rect l="l" t="t" r="r" b="b"/>
            <a:pathLst>
              <a:path w="7772400" h="396240">
                <a:moveTo>
                  <a:pt x="0" y="395998"/>
                </a:moveTo>
                <a:lnTo>
                  <a:pt x="7772400" y="395998"/>
                </a:lnTo>
                <a:lnTo>
                  <a:pt x="7772400" y="0"/>
                </a:lnTo>
                <a:lnTo>
                  <a:pt x="0" y="0"/>
                </a:lnTo>
                <a:lnTo>
                  <a:pt x="0" y="395998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95342"/>
            <a:ext cx="10058400" cy="46615"/>
          </a:xfrm>
          <a:custGeom>
            <a:avLst/>
            <a:gdLst/>
            <a:ahLst/>
            <a:cxnLst/>
            <a:rect l="l" t="t" r="r" b="b"/>
            <a:pathLst>
              <a:path w="7772400" h="60325">
                <a:moveTo>
                  <a:pt x="0" y="0"/>
                </a:moveTo>
                <a:lnTo>
                  <a:pt x="0" y="59994"/>
                </a:lnTo>
                <a:lnTo>
                  <a:pt x="7772399" y="59994"/>
                </a:lnTo>
                <a:lnTo>
                  <a:pt x="777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93996" y="410394"/>
          <a:ext cx="8875902" cy="7242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3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5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82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1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363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endParaRPr sz="900" dirty="0">
                        <a:latin typeface="Days"/>
                        <a:cs typeface="Days"/>
                      </a:endParaRPr>
                    </a:p>
                  </a:txBody>
                  <a:tcPr marL="0" marR="0" marT="0" marB="0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Days"/>
                        <a:cs typeface="Days"/>
                      </a:endParaRPr>
                    </a:p>
                  </a:txBody>
                  <a:tcPr marL="0" marR="0" marT="0" marB="0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Days"/>
                        <a:cs typeface="Days"/>
                      </a:endParaRPr>
                    </a:p>
                  </a:txBody>
                  <a:tcPr marL="0" marR="0" marT="0" marB="0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SERIES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8342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PSMCF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870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PSM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870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PSF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870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PST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870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SIMILAR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8342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1535 / 4700 /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CR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8646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SCX /</a:t>
                      </a:r>
                      <a:r>
                        <a:rPr sz="1200" spc="-10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1700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8646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7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0354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Vertical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Multistage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9373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Vertical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Multistage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9373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92710" indent="169545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Flanged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Close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Coupled</a:t>
                      </a:r>
                      <a:r>
                        <a:rPr sz="1200" spc="-4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Centrifugal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6715" marR="153670" indent="-226060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NPT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Close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Coupled  Centrifugal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CAPACITIES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0354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351790" marR="144145" indent="-200660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250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USGPM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(56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r>
                        <a:rPr sz="1200" spc="7" baseline="33333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/hr)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328930" marR="157480" indent="-163830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792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USGPM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(180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r>
                        <a:rPr sz="1200" spc="7" baseline="33333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/hr)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380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USGPM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(3 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86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r>
                        <a:rPr sz="1200" spc="7" baseline="33333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/hr)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888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13384" marR="222250" indent="-184150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USGPM  (12m</a:t>
                      </a:r>
                      <a:r>
                        <a:rPr sz="1200" spc="7" baseline="33333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/hr)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HEAD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0354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4180" marR="289560" indent="-126364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930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ft.  (283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7515" marR="303530" indent="-126364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930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ft.  (283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298450" indent="-163195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150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ft.  (46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2284" marR="331470" indent="-163195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150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ft.  (46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PRESSURE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0354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340995" marR="255270" indent="-78105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430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PSI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(2964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kPa)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354965" marR="269240" indent="-78105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430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PSI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(2964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kPa)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264160" indent="-78105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145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PSI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(1000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kPa)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19100" marR="296545" indent="-114935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115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PSI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(793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kPa)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HORSEPOWER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0354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5450" marR="312420" indent="-105410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HP  (37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kW)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9420" marR="289560" indent="-142240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HP  (75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kW)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4340" marR="321310" indent="-105410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HP  (11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kW)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5770" marR="390525" indent="-48260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HP  (2.2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kW)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DRIVES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0354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97205" marR="160655" indent="-330200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Vertical Electrical 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Motor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510540" marR="173990" indent="-330200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Vertical Electrical 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Motor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221615" marR="213360" indent="64135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Electric Close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Coupled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Motors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538480" marR="201930" indent="-330200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Vertical Electrical 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Motor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APPLICATIONS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0354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282575" indent="74295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and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Clear</a:t>
                      </a:r>
                      <a:r>
                        <a:rPr sz="1200" spc="-6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Liquids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165" marR="297180" indent="74295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and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Clear</a:t>
                      </a:r>
                      <a:r>
                        <a:rPr sz="1200" spc="-6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Liquids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9085" marR="291465" indent="74295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and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Clear</a:t>
                      </a:r>
                      <a:r>
                        <a:rPr sz="1200" spc="-6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Liquids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2105" marR="323850" indent="74295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and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Clear</a:t>
                      </a:r>
                      <a:r>
                        <a:rPr sz="1200" spc="-6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Liquids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TEMPERATURE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6733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69265" marR="57150" indent="-404495" algn="ctr">
                        <a:lnSpc>
                          <a:spcPct val="101000"/>
                        </a:lnSpc>
                        <a:spcBef>
                          <a:spcPts val="11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5°F(-15°C)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248°F  (120°)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0795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82600" marR="71120" indent="-404495" algn="ctr">
                        <a:lnSpc>
                          <a:spcPct val="101000"/>
                        </a:lnSpc>
                        <a:spcBef>
                          <a:spcPts val="11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5°F(-15°C)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248°F  (120°)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0795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37515" marR="318770" indent="-111760" algn="ctr">
                        <a:lnSpc>
                          <a:spcPct val="101000"/>
                        </a:lnSpc>
                        <a:spcBef>
                          <a:spcPts val="11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225°F  (107°C)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0795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70534" marR="351155" indent="-111760" algn="ctr">
                        <a:lnSpc>
                          <a:spcPct val="101000"/>
                        </a:lnSpc>
                        <a:spcBef>
                          <a:spcPts val="11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225°F  (107°C)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0795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09880" marR="104139" indent="-198120" algn="ctr">
                        <a:lnSpc>
                          <a:spcPct val="103699"/>
                        </a:lnSpc>
                        <a:spcBef>
                          <a:spcPts val="106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TRU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TION  </a:t>
                      </a:r>
                      <a:r>
                        <a:rPr sz="12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MATERIAL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04025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58419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#304 Stainless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Steel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1811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Optional #316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S/S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0190" marR="241935" indent="73025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Cast Iron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  Standard,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or  Stainless</a:t>
                      </a:r>
                      <a:r>
                        <a:rPr sz="1200" spc="-4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Steel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7940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#304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&amp;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#316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#304 Stainless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Steel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#304 Stainless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Steel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626">
                      <a:solidFill>
                        <a:srgbClr val="231F20"/>
                      </a:solidFill>
                      <a:prstDash val="solid"/>
                    </a:lnL>
                    <a:lnR w="9626">
                      <a:solidFill>
                        <a:srgbClr val="231F20"/>
                      </a:solidFill>
                      <a:prstDash val="solid"/>
                    </a:lnR>
                    <a:lnT w="9626">
                      <a:solidFill>
                        <a:srgbClr val="231F20"/>
                      </a:solidFill>
                      <a:prstDash val="solid"/>
                    </a:lnT>
                    <a:lnB w="9626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765504" y="861864"/>
            <a:ext cx="1670657" cy="1025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96952" y="717848"/>
            <a:ext cx="965044" cy="1238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65304" y="933872"/>
            <a:ext cx="1725408" cy="967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5144" y="573832"/>
            <a:ext cx="1209896" cy="14464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9827" y="53274"/>
            <a:ext cx="765884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75"/>
              </a:lnSpc>
            </a:pPr>
            <a:r>
              <a:rPr sz="1050" spc="-5" dirty="0">
                <a:solidFill>
                  <a:srgbClr val="FFFFFF"/>
                </a:solidFill>
                <a:latin typeface="Days"/>
                <a:cs typeface="Days"/>
              </a:rPr>
              <a:t>MULTISTAGE, </a:t>
            </a:r>
            <a:r>
              <a:rPr sz="1050" spc="20" dirty="0">
                <a:solidFill>
                  <a:srgbClr val="FFFFFF"/>
                </a:solidFill>
                <a:latin typeface="Days"/>
                <a:cs typeface="Days"/>
              </a:rPr>
              <a:t>CLOSED </a:t>
            </a:r>
            <a:r>
              <a:rPr sz="1050" spc="30" dirty="0">
                <a:solidFill>
                  <a:srgbClr val="FFFFFF"/>
                </a:solidFill>
                <a:latin typeface="Days"/>
                <a:cs typeface="Days"/>
              </a:rPr>
              <a:t>COUPLED </a:t>
            </a:r>
            <a:r>
              <a:rPr sz="1050" spc="10" dirty="0">
                <a:solidFill>
                  <a:srgbClr val="FFFFFF"/>
                </a:solidFill>
                <a:latin typeface="Days"/>
                <a:cs typeface="Days"/>
              </a:rPr>
              <a:t>STAINLESS </a:t>
            </a:r>
            <a:r>
              <a:rPr sz="1050" spc="20" dirty="0">
                <a:solidFill>
                  <a:srgbClr val="FFFFFF"/>
                </a:solidFill>
                <a:latin typeface="Days"/>
                <a:cs typeface="Days"/>
              </a:rPr>
              <a:t>STEEL</a:t>
            </a:r>
            <a:r>
              <a:rPr sz="1050" spc="30" dirty="0">
                <a:solidFill>
                  <a:srgbClr val="FFFFFF"/>
                </a:solidFill>
                <a:latin typeface="Days"/>
                <a:cs typeface="Days"/>
              </a:rPr>
              <a:t> PUMPS</a:t>
            </a:r>
            <a:endParaRPr sz="1050">
              <a:latin typeface="Days"/>
              <a:cs typeface="Days"/>
            </a:endParaRPr>
          </a:p>
          <a:p>
            <a:pPr marL="12700">
              <a:lnSpc>
                <a:spcPts val="1175"/>
              </a:lnSpc>
            </a:pPr>
            <a:r>
              <a:rPr sz="1050" spc="25" dirty="0">
                <a:solidFill>
                  <a:srgbClr val="FFFFFF"/>
                </a:solidFill>
                <a:latin typeface="Days"/>
                <a:cs typeface="Days"/>
              </a:rPr>
              <a:t>SHELL </a:t>
            </a:r>
            <a:r>
              <a:rPr sz="1050" spc="30" dirty="0">
                <a:solidFill>
                  <a:srgbClr val="FFFFFF"/>
                </a:solidFill>
                <a:latin typeface="Days"/>
                <a:cs typeface="Days"/>
              </a:rPr>
              <a:t>AND </a:t>
            </a:r>
            <a:r>
              <a:rPr sz="1050" spc="25" dirty="0">
                <a:solidFill>
                  <a:srgbClr val="FFFFFF"/>
                </a:solidFill>
                <a:latin typeface="Days"/>
                <a:cs typeface="Days"/>
              </a:rPr>
              <a:t>TUBE, </a:t>
            </a:r>
            <a:r>
              <a:rPr sz="1050" spc="30" dirty="0">
                <a:solidFill>
                  <a:srgbClr val="FFFFFF"/>
                </a:solidFill>
                <a:latin typeface="Days"/>
                <a:cs typeface="Days"/>
              </a:rPr>
              <a:t>PLATE AND </a:t>
            </a:r>
            <a:r>
              <a:rPr sz="1050" spc="25" dirty="0">
                <a:solidFill>
                  <a:srgbClr val="FFFFFF"/>
                </a:solidFill>
                <a:latin typeface="Days"/>
                <a:cs typeface="Days"/>
              </a:rPr>
              <a:t>FRAME, </a:t>
            </a:r>
            <a:r>
              <a:rPr sz="1050" spc="30" dirty="0">
                <a:solidFill>
                  <a:srgbClr val="FFFFFF"/>
                </a:solidFill>
                <a:latin typeface="Days"/>
                <a:cs typeface="Days"/>
              </a:rPr>
              <a:t>BRAZED </a:t>
            </a:r>
            <a:r>
              <a:rPr sz="1050" spc="25" dirty="0">
                <a:solidFill>
                  <a:srgbClr val="FFFFFF"/>
                </a:solidFill>
                <a:latin typeface="Days"/>
                <a:cs typeface="Days"/>
              </a:rPr>
              <a:t>TYPE </a:t>
            </a:r>
            <a:r>
              <a:rPr sz="1050" spc="30" dirty="0">
                <a:solidFill>
                  <a:srgbClr val="FFFFFF"/>
                </a:solidFill>
                <a:latin typeface="Days"/>
                <a:cs typeface="Days"/>
              </a:rPr>
              <a:t>HEAT</a:t>
            </a:r>
            <a:r>
              <a:rPr sz="1050" spc="-145" dirty="0">
                <a:solidFill>
                  <a:srgbClr val="FFFFFF"/>
                </a:solidFill>
                <a:latin typeface="Days"/>
                <a:cs typeface="Days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Days"/>
                <a:cs typeface="Days"/>
              </a:rPr>
              <a:t>EXCHANGERS</a:t>
            </a:r>
            <a:endParaRPr sz="1050">
              <a:latin typeface="Days"/>
              <a:cs typeface="Day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1"/>
          <p:cNvGraphicFramePr>
            <a:graphicFrameLocks noGrp="1"/>
          </p:cNvGraphicFramePr>
          <p:nvPr/>
        </p:nvGraphicFramePr>
        <p:xfrm>
          <a:off x="377250" y="194243"/>
          <a:ext cx="8874380" cy="7133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30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3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7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10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358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endParaRPr sz="800" dirty="0">
                        <a:latin typeface="Days"/>
                        <a:cs typeface="Days"/>
                      </a:endParaRPr>
                    </a:p>
                  </a:txBody>
                  <a:tcPr marL="0" marR="0" marT="0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805">
                <a:tc>
                  <a:txBody>
                    <a:bodyPr/>
                    <a:lstStyle/>
                    <a:p>
                      <a:pPr algn="ctr"/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3985" marR="126364" indent="66675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Shell 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and Tube 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Heat</a:t>
                      </a:r>
                      <a:r>
                        <a:rPr sz="1200" b="1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Exchangers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810" marR="123189" indent="16510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b="1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Plate and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Frame  Heat</a:t>
                      </a:r>
                      <a:r>
                        <a:rPr sz="1200" b="1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Exchangers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9855" marR="102870" indent="320675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b="1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Brazed 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Heat</a:t>
                      </a:r>
                      <a:r>
                        <a:rPr sz="1200" b="1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Exchangers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SERIES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8342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‘‘W’’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870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‘‘S’’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870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‘‘FFW’’</a:t>
                      </a:r>
                      <a:r>
                        <a:rPr sz="1200" b="1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AHRI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870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‘‘BR’’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870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IQP1000 /</a:t>
                      </a:r>
                      <a:r>
                        <a:rPr sz="1200" b="1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ACH550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888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67945" algn="ctr">
                        <a:lnSpc>
                          <a:spcPct val="101000"/>
                        </a:lnSpc>
                        <a:spcBef>
                          <a:spcPts val="59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  Glycol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8391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74625" marR="72390" indent="-95250">
                        <a:lnSpc>
                          <a:spcPct val="101000"/>
                        </a:lnSpc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Steam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472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32410" marR="212090" indent="-12700" algn="just">
                        <a:lnSpc>
                          <a:spcPct val="101000"/>
                        </a:lnSpc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Steam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  Water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Glycol to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11454" marR="191135" indent="-12700" algn="just">
                        <a:lnSpc>
                          <a:spcPct val="101000"/>
                        </a:lnSpc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Steam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  Water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Glycol to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VFD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18110" marR="110489" indent="-635" algn="ctr">
                        <a:lnSpc>
                          <a:spcPct val="101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Flo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Fab’s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Prefered* 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200-240V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3-Phase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380-480V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3-Phase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500-600V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3-Phase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888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CAPACITIES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944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6850" marR="18923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3000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USGPM  681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r>
                        <a:rPr sz="1200" baseline="30864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/hr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210820" marR="203200" indent="-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 250 PSI 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(1724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kpa)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Steam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360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 10000</a:t>
                      </a:r>
                      <a:r>
                        <a:rPr sz="1200" spc="-10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USGPM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24485" marR="316865" indent="-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2271 m</a:t>
                      </a:r>
                      <a:r>
                        <a:rPr sz="1200" baseline="30864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/hr  up to 250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PSI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(1724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kpa)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Steam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360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149225" marR="1416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400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USGPM  91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r>
                        <a:rPr sz="1200" baseline="33333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/hr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150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lbs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Steam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6310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150%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for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sec.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(HD),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120%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for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sec.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(ND)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888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17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PRESSURE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0354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858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150 PSI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(1034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kPa)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0858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250 PSI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(1724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kPa)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888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300 PSI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(2068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kPa)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9373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300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PSI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(up 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2068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kPa)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888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APPLICATIONS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85378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92125" marR="212725" indent="-271780" algn="ctr">
                        <a:lnSpc>
                          <a:spcPct val="101000"/>
                        </a:lnSpc>
                        <a:spcBef>
                          <a:spcPts val="300"/>
                        </a:spcBef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Water,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Glycol</a:t>
                      </a:r>
                      <a:r>
                        <a:rPr sz="12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or 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Steam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9441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8950" marR="210185" indent="-271780" algn="ctr">
                        <a:lnSpc>
                          <a:spcPct val="101000"/>
                        </a:lnSpc>
                        <a:spcBef>
                          <a:spcPts val="300"/>
                        </a:spcBef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Water,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Glycol</a:t>
                      </a:r>
                      <a:r>
                        <a:rPr sz="12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or 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Steam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9441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67995" marR="189230" indent="-271780" algn="ctr">
                        <a:lnSpc>
                          <a:spcPct val="101000"/>
                        </a:lnSpc>
                        <a:spcBef>
                          <a:spcPts val="300"/>
                        </a:spcBef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Water,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Glycol</a:t>
                      </a:r>
                      <a:r>
                        <a:rPr sz="12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or 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Steam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9441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TEMPERATURE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300°F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(144°C)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453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300°F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(144°C)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453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300°F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(144°C)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453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265" marR="153670" indent="-18097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TRU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TION 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MATERIAL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91267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9065" marR="13144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Carbon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Steel or  Stainless Steel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with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Stainless Steel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Tubes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4466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0" marR="11303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Carbon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Steel, 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Titanium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and  Stainless Steel.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Other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Materials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available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360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9207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Titanium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and  Stainless Steel.</a:t>
                      </a:r>
                      <a:r>
                        <a:rPr sz="1200" spc="-1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Other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Materials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available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360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object 12"/>
          <p:cNvSpPr/>
          <p:nvPr/>
        </p:nvSpPr>
        <p:spPr>
          <a:xfrm>
            <a:off x="7779698" y="406478"/>
            <a:ext cx="1137933" cy="146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3"/>
          <p:cNvSpPr/>
          <p:nvPr/>
        </p:nvSpPr>
        <p:spPr>
          <a:xfrm>
            <a:off x="6124559" y="401639"/>
            <a:ext cx="920865" cy="1540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4"/>
          <p:cNvSpPr/>
          <p:nvPr/>
        </p:nvSpPr>
        <p:spPr>
          <a:xfrm>
            <a:off x="4063853" y="386928"/>
            <a:ext cx="1541411" cy="14747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5"/>
          <p:cNvSpPr/>
          <p:nvPr/>
        </p:nvSpPr>
        <p:spPr>
          <a:xfrm>
            <a:off x="2220888" y="429815"/>
            <a:ext cx="1799392" cy="12783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"/>
            <a:ext cx="10058400" cy="306185"/>
          </a:xfrm>
          <a:custGeom>
            <a:avLst/>
            <a:gdLst/>
            <a:ahLst/>
            <a:cxnLst/>
            <a:rect l="l" t="t" r="r" b="b"/>
            <a:pathLst>
              <a:path w="7772400" h="396240">
                <a:moveTo>
                  <a:pt x="0" y="395998"/>
                </a:moveTo>
                <a:lnTo>
                  <a:pt x="7772400" y="395998"/>
                </a:lnTo>
                <a:lnTo>
                  <a:pt x="7772400" y="0"/>
                </a:lnTo>
                <a:lnTo>
                  <a:pt x="0" y="0"/>
                </a:lnTo>
                <a:lnTo>
                  <a:pt x="0" y="395998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95342"/>
            <a:ext cx="10058400" cy="46615"/>
          </a:xfrm>
          <a:custGeom>
            <a:avLst/>
            <a:gdLst/>
            <a:ahLst/>
            <a:cxnLst/>
            <a:rect l="l" t="t" r="r" b="b"/>
            <a:pathLst>
              <a:path w="7772400" h="60325">
                <a:moveTo>
                  <a:pt x="0" y="0"/>
                </a:moveTo>
                <a:lnTo>
                  <a:pt x="0" y="59994"/>
                </a:lnTo>
                <a:lnTo>
                  <a:pt x="7772399" y="59994"/>
                </a:lnTo>
                <a:lnTo>
                  <a:pt x="777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82951" y="417443"/>
          <a:ext cx="9137626" cy="71751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2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71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96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1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91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89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89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380525">
                <a:tc>
                  <a:txBody>
                    <a:bodyPr/>
                    <a:lstStyle/>
                    <a:p>
                      <a:endParaRPr sz="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779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SERIES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99118" marB="0" anchor="ctr">
                    <a:lnL w="9779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b="1" spc="10" dirty="0" smtClean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LB-25</a:t>
                      </a:r>
                      <a:r>
                        <a:rPr sz="1200" b="1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</a:t>
                      </a:r>
                      <a:r>
                        <a:rPr sz="1200" b="1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b="1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40,75,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215 </a:t>
                      </a:r>
                      <a:r>
                        <a:rPr sz="1200" b="1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&amp;</a:t>
                      </a:r>
                      <a:r>
                        <a:rPr sz="1200" b="1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315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559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  <a:spcBef>
                          <a:spcPts val="65"/>
                        </a:spcBef>
                      </a:pPr>
                      <a:endParaRPr lang="es-MX" sz="1200" b="1" spc="-10" dirty="0" smtClean="0">
                        <a:solidFill>
                          <a:srgbClr val="231F2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ts val="1019"/>
                        </a:lnSpc>
                        <a:spcBef>
                          <a:spcPts val="65"/>
                        </a:spcBef>
                      </a:pPr>
                      <a:r>
                        <a:rPr sz="1200" b="1" spc="-10" dirty="0" smtClean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FS-237</a:t>
                      </a:r>
                      <a:r>
                        <a:rPr sz="1200" b="1" spc="-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337 &amp;</a:t>
                      </a:r>
                      <a:r>
                        <a:rPr sz="1200" b="1" spc="-5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437,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1200" b="1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475, 675, 4110,</a:t>
                      </a:r>
                      <a:r>
                        <a:rPr sz="1200" b="1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6110,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ts val="1019"/>
                        </a:lnSpc>
                      </a:pPr>
                      <a:r>
                        <a:rPr sz="1200" b="1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8110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379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92710" algn="ctr">
                        <a:lnSpc>
                          <a:spcPct val="100000"/>
                        </a:lnSpc>
                      </a:pPr>
                      <a:r>
                        <a:rPr sz="1200" b="1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LBV-40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453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43815" indent="81280" algn="ctr">
                        <a:lnSpc>
                          <a:spcPct val="102600"/>
                        </a:lnSpc>
                        <a:spcBef>
                          <a:spcPts val="480"/>
                        </a:spcBef>
                      </a:pPr>
                      <a:r>
                        <a:rPr sz="1200" b="1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LBV-75,  </a:t>
                      </a:r>
                      <a:r>
                        <a:rPr sz="1200" b="1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215 </a:t>
                      </a:r>
                      <a:r>
                        <a:rPr sz="1200" b="1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&amp;</a:t>
                      </a:r>
                      <a:r>
                        <a:rPr sz="1200" b="1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315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7105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LBK-75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453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685" marR="54610" indent="-85090" algn="ctr">
                        <a:lnSpc>
                          <a:spcPct val="102600"/>
                        </a:lnSpc>
                        <a:spcBef>
                          <a:spcPts val="480"/>
                        </a:spcBef>
                      </a:pPr>
                      <a:r>
                        <a:rPr sz="1200" b="1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LBK-215  </a:t>
                      </a:r>
                      <a:r>
                        <a:rPr sz="1200" b="1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&amp;</a:t>
                      </a:r>
                      <a:r>
                        <a:rPr sz="1200" b="1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315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7105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86851" marB="0" anchor="ctr">
                    <a:lnL w="9779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Effluent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Pump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92248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262255" marR="254635" indent="46990" algn="ctr">
                        <a:lnSpc>
                          <a:spcPct val="102600"/>
                        </a:lnSpc>
                        <a:spcBef>
                          <a:spcPts val="35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Multi-Purpose  Drainage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Pump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4838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Effluent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&amp;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Sewage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Vortex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Pump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7783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Effluent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92248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120014" marR="112395" algn="ctr">
                        <a:lnSpc>
                          <a:spcPct val="102600"/>
                        </a:lnSpc>
                        <a:spcBef>
                          <a:spcPts val="8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Sewage  Non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Clog 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Pump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8342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CAPACITIES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6428" marB="0" anchor="ctr">
                    <a:lnL w="9779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7505" marR="146685" indent="-203835" algn="ctr">
                        <a:lnSpc>
                          <a:spcPct val="102600"/>
                        </a:lnSpc>
                        <a:spcBef>
                          <a:spcPts val="4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175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USGPM 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(40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r>
                        <a:rPr sz="1200" spc="15" baseline="33333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/hr)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45" marR="148590" indent="-203835" algn="ctr">
                        <a:lnSpc>
                          <a:spcPct val="102600"/>
                        </a:lnSpc>
                        <a:spcBef>
                          <a:spcPts val="4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1400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USGPM 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(317</a:t>
                      </a:r>
                      <a:r>
                        <a:rPr sz="1200" spc="-6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r>
                        <a:rPr sz="1200" spc="15" baseline="33333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/hr)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2750" marR="201930" indent="-203835" algn="ctr">
                        <a:lnSpc>
                          <a:spcPct val="102600"/>
                        </a:lnSpc>
                        <a:spcBef>
                          <a:spcPts val="4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159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USGPM 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(36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r>
                        <a:rPr sz="1200" spc="15" baseline="33333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/hr)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73380" marR="162560" indent="-203835" algn="ctr">
                        <a:lnSpc>
                          <a:spcPct val="102600"/>
                        </a:lnSpc>
                        <a:spcBef>
                          <a:spcPts val="4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185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USGPM 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(42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r>
                        <a:rPr sz="1200" spc="15" baseline="33333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/hr)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HEAD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6428" marB="0" anchor="ctr">
                    <a:lnL w="9779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72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ft.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(2.4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21.5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360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34099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163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ft.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708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(3 to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49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360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59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ft.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(1.2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18m)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360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5496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59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ft.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36703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(3 to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18m)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360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PRESSURE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6428" marB="0" anchor="ctr">
                    <a:lnL w="9779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3/8″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(9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mm)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360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3/4″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(19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mm)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360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3/4″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(19mm)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360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2″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(50mm)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360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3/4″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(19mm)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360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2″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(50mm)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360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HORSEPOWER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6428" marB="0" anchor="ctr">
                    <a:lnL w="9779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374015" marR="354965" indent="-11430" algn="ctr">
                        <a:lnSpc>
                          <a:spcPct val="102600"/>
                        </a:lnSpc>
                        <a:spcBef>
                          <a:spcPts val="4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HP 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(0.75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kW)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472440" marR="357505" indent="-107314" algn="ctr">
                        <a:lnSpc>
                          <a:spcPct val="102600"/>
                        </a:lnSpc>
                        <a:spcBef>
                          <a:spcPts val="4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HP  (22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kW)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29259" marR="410209" indent="-11430" algn="ctr">
                        <a:lnSpc>
                          <a:spcPct val="102600"/>
                        </a:lnSpc>
                        <a:spcBef>
                          <a:spcPts val="4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HP 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(0.75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kW)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9890" marR="370840" indent="-11430" algn="ctr">
                        <a:lnSpc>
                          <a:spcPct val="102600"/>
                        </a:lnSpc>
                        <a:spcBef>
                          <a:spcPts val="4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HP 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(0.75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kW)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DRIVES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10894" marB="0" anchor="ctr">
                    <a:lnL w="9779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9230" marR="180975" algn="ctr">
                        <a:lnSpc>
                          <a:spcPct val="102600"/>
                        </a:lnSpc>
                        <a:spcBef>
                          <a:spcPts val="4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Air Filled 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Electrical</a:t>
                      </a:r>
                      <a:r>
                        <a:rPr sz="12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Motors 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Explosion</a:t>
                      </a:r>
                      <a:r>
                        <a:rPr sz="12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Proof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220979" algn="ctr">
                        <a:lnSpc>
                          <a:spcPct val="102600"/>
                        </a:lnSpc>
                        <a:spcBef>
                          <a:spcPts val="4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Air Filled 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Electrical</a:t>
                      </a:r>
                      <a:r>
                        <a:rPr sz="12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Motors 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Explosion</a:t>
                      </a:r>
                      <a:r>
                        <a:rPr sz="12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Proof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4475" marR="236220" algn="ctr">
                        <a:lnSpc>
                          <a:spcPct val="102600"/>
                        </a:lnSpc>
                        <a:spcBef>
                          <a:spcPts val="4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Air Filled 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Electrical</a:t>
                      </a:r>
                      <a:r>
                        <a:rPr sz="12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Motors 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Explosion</a:t>
                      </a:r>
                      <a:r>
                        <a:rPr sz="12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Proof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04470" marR="196850" algn="ctr">
                        <a:lnSpc>
                          <a:spcPct val="102600"/>
                        </a:lnSpc>
                        <a:spcBef>
                          <a:spcPts val="45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Air Filled 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Electrical</a:t>
                      </a:r>
                      <a:r>
                        <a:rPr sz="12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Motors 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Explosion</a:t>
                      </a:r>
                      <a:r>
                        <a:rPr sz="12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Proof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APPLICATIONS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10894" marB="0" anchor="ctr">
                    <a:lnL w="9779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944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944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3850" marR="221615" indent="-94615" algn="ctr">
                        <a:lnSpc>
                          <a:spcPct val="102600"/>
                        </a:lnSpc>
                        <a:spcBef>
                          <a:spcPts val="600"/>
                        </a:spcBef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Water,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Sewage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&amp;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Waste</a:t>
                      </a:r>
                      <a:r>
                        <a:rPr sz="1200" spc="-6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Liquids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8882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944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97790" algn="ctr">
                        <a:lnSpc>
                          <a:spcPct val="1026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&amp;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Waste 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Liquids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416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TEMPERATURE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5565" marB="0" anchor="ctr">
                    <a:lnL w="9779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2755" marR="314960" indent="-130175" algn="ctr">
                        <a:lnSpc>
                          <a:spcPct val="102600"/>
                        </a:lnSpc>
                        <a:spcBef>
                          <a:spcPts val="240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200°F  (94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°C)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3553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92125" marR="354330" indent="-130175" algn="ctr">
                        <a:lnSpc>
                          <a:spcPct val="102600"/>
                        </a:lnSpc>
                        <a:spcBef>
                          <a:spcPts val="240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200°F  (94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°C)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3553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08000" marR="370205" indent="-130175" algn="ctr">
                        <a:lnSpc>
                          <a:spcPct val="102600"/>
                        </a:lnSpc>
                        <a:spcBef>
                          <a:spcPts val="240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200°F  (94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°C)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3553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67995" marR="330200" indent="-130175" algn="ctr">
                        <a:lnSpc>
                          <a:spcPct val="102600"/>
                        </a:lnSpc>
                        <a:spcBef>
                          <a:spcPts val="240"/>
                        </a:spcBef>
                      </a:pP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to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200°F  (94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°C)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3553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65430" marR="106045" indent="-1517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TRU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TION 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MATERIALS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870" marB="0" anchor="ctr">
                    <a:lnL w="9779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Cast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Iron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0658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271780" indent="31115" algn="ctr">
                        <a:lnSpc>
                          <a:spcPct val="102600"/>
                        </a:lnSpc>
                        <a:spcBef>
                          <a:spcPts val="14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Cast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Iron and  Stainless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Steel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3739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593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Cast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Iron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0658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6559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Cast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Iron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0658" marB="0" anchor="ctr">
                    <a:lnL w="9778">
                      <a:solidFill>
                        <a:srgbClr val="231F20"/>
                      </a:solidFill>
                      <a:prstDash val="solid"/>
                    </a:lnL>
                    <a:lnR w="9778">
                      <a:solidFill>
                        <a:srgbClr val="231F20"/>
                      </a:solidFill>
                      <a:prstDash val="solid"/>
                    </a:lnR>
                    <a:lnT w="9778">
                      <a:solidFill>
                        <a:srgbClr val="231F20"/>
                      </a:solidFill>
                      <a:prstDash val="solid"/>
                    </a:lnT>
                    <a:lnB w="9778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580928" y="429816"/>
            <a:ext cx="1152128" cy="1224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69160" y="645840"/>
            <a:ext cx="720080" cy="1008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9320" y="501824"/>
            <a:ext cx="1440160" cy="1224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25544" y="501824"/>
            <a:ext cx="1080120" cy="1224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65457" y="46355"/>
            <a:ext cx="168297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10" dirty="0">
                <a:solidFill>
                  <a:srgbClr val="231F20"/>
                </a:solidFill>
                <a:latin typeface="Days"/>
                <a:cs typeface="Days"/>
              </a:rPr>
              <a:t>P</a:t>
            </a:r>
            <a:r>
              <a:rPr sz="1600" spc="-40" dirty="0">
                <a:solidFill>
                  <a:srgbClr val="231F20"/>
                </a:solidFill>
                <a:latin typeface="Days"/>
                <a:cs typeface="Days"/>
              </a:rPr>
              <a:t>L</a:t>
            </a:r>
            <a:r>
              <a:rPr sz="1600" spc="10" dirty="0">
                <a:solidFill>
                  <a:srgbClr val="231F20"/>
                </a:solidFill>
                <a:latin typeface="Days"/>
                <a:cs typeface="Days"/>
              </a:rPr>
              <a:t>UMBING</a:t>
            </a:r>
            <a:endParaRPr sz="1600">
              <a:latin typeface="Days"/>
              <a:cs typeface="Day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4978" y="57944"/>
            <a:ext cx="324186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Days"/>
                <a:cs typeface="Days"/>
              </a:rPr>
              <a:t>SUBMERSIBLE</a:t>
            </a:r>
            <a:r>
              <a:rPr sz="1500" spc="-35" dirty="0">
                <a:solidFill>
                  <a:srgbClr val="FFFFFF"/>
                </a:solidFill>
                <a:latin typeface="Days"/>
                <a:cs typeface="Days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Days"/>
                <a:cs typeface="Days"/>
              </a:rPr>
              <a:t>PUMPS</a:t>
            </a:r>
            <a:endParaRPr sz="1500">
              <a:latin typeface="Days"/>
              <a:cs typeface="Day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92696" y="501824"/>
          <a:ext cx="9258297" cy="7066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1848"/>
                <a:gridCol w="968487"/>
                <a:gridCol w="786336"/>
                <a:gridCol w="1863528"/>
                <a:gridCol w="1904048"/>
                <a:gridCol w="1904050"/>
              </a:tblGrid>
              <a:tr h="1800000">
                <a:tc>
                  <a:txBody>
                    <a:bodyPr/>
                    <a:lstStyle/>
                    <a:p>
                      <a:endParaRPr sz="1200" dirty="0">
                        <a:latin typeface="Days"/>
                        <a:cs typeface="Days"/>
                      </a:endParaRPr>
                    </a:p>
                  </a:txBody>
                  <a:tcPr marL="0" marR="0" marT="0" marB="0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</a:tr>
              <a:tr h="124475">
                <a:tc rowSpan="2">
                  <a:txBody>
                    <a:bodyPr/>
                    <a:lstStyle/>
                    <a:p>
                      <a:pPr marL="448309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SERIES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5261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FBV-332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0658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635" marR="48260" indent="-72390" algn="ctr">
                        <a:lnSpc>
                          <a:spcPct val="110800"/>
                        </a:lnSpc>
                        <a:spcBef>
                          <a:spcPts val="100"/>
                        </a:spcBef>
                      </a:pPr>
                      <a:r>
                        <a:rPr sz="1200" b="1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FBV-337 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&amp;</a:t>
                      </a:r>
                      <a:r>
                        <a:rPr sz="1200" b="1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437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9814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spc="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FGC-015 </a:t>
                      </a:r>
                      <a:r>
                        <a:rPr sz="1200" b="1" spc="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sz="1200" b="1" spc="-6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FGC-022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8342" marB="0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BAF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0658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479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</a:t>
                      </a:r>
                      <a:r>
                        <a:rPr sz="1200" b="1" spc="-4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Accessories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0658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58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4455" marB="0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1440" marB="0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0" marB="0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FGC-037 </a:t>
                      </a:r>
                      <a:r>
                        <a:rPr sz="1200" b="1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</a:t>
                      </a:r>
                      <a:r>
                        <a:rPr sz="1200" b="1" spc="-6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FGC-055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8342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1440" marB="0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1440" marB="0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4956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8125" marR="230504" indent="214629" algn="ctr">
                        <a:lnSpc>
                          <a:spcPct val="104299"/>
                        </a:lnSpc>
                        <a:spcBef>
                          <a:spcPts val="40"/>
                        </a:spcBef>
                      </a:pP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Sewage  Non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Clog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Pump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Sewage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Grinder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Pump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0354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Break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Away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Fitting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0354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CAPACITIES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4956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21005" marR="167005" indent="-246379" algn="ctr">
                        <a:lnSpc>
                          <a:spcPct val="104299"/>
                        </a:lnSpc>
                        <a:spcBef>
                          <a:spcPts val="40"/>
                        </a:spcBef>
                      </a:pP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317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USGPM  </a:t>
                      </a: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72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r>
                        <a:rPr sz="1200" spc="22" baseline="33333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/hr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2915" marR="244475" indent="-210820" algn="ctr">
                        <a:lnSpc>
                          <a:spcPct val="104299"/>
                        </a:lnSpc>
                        <a:spcBef>
                          <a:spcPts val="40"/>
                        </a:spcBef>
                      </a:pP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61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USGPM  </a:t>
                      </a: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r>
                        <a:rPr sz="1200" spc="22" baseline="33333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/hr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HEAD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4956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66ft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(2.4 to </a:t>
                      </a: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8342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105ft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(5.2 to </a:t>
                      </a: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8342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PRESSURE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4956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2″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(50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mm)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8342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3″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(80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mm)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8342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3/4″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(19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mm)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8342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HORSEPOWER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4956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21005" marR="367030" indent="-46990" algn="ctr">
                        <a:lnSpc>
                          <a:spcPct val="104299"/>
                        </a:lnSpc>
                        <a:spcBef>
                          <a:spcPts val="40"/>
                        </a:spcBef>
                      </a:pP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HP  (3.7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kW)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2915" marR="408940" indent="-46990" algn="ctr">
                        <a:lnSpc>
                          <a:spcPct val="104299"/>
                        </a:lnSpc>
                        <a:spcBef>
                          <a:spcPts val="40"/>
                        </a:spcBef>
                      </a:pP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HP  (3.7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kW)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DRIVES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07645" marR="200025" algn="ctr">
                        <a:lnSpc>
                          <a:spcPct val="104299"/>
                        </a:lnSpc>
                        <a:spcBef>
                          <a:spcPts val="40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Air Filled 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Electrical</a:t>
                      </a:r>
                      <a:r>
                        <a:rPr sz="1200" spc="-6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Motors 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Explosion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Proof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0" marR="271780" indent="190500" algn="ctr">
                        <a:lnSpc>
                          <a:spcPct val="104299"/>
                        </a:lnSpc>
                        <a:spcBef>
                          <a:spcPts val="40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Air Filled 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Electrical</a:t>
                      </a:r>
                      <a:r>
                        <a:rPr sz="12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Motor 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Explosion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Proof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APPLICATIONS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4956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4480" marR="186055" indent="-90805" algn="ctr">
                        <a:lnSpc>
                          <a:spcPct val="104299"/>
                        </a:lnSpc>
                        <a:spcBef>
                          <a:spcPts val="40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Water, </a:t>
                      </a: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Sewage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&amp; 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Waste</a:t>
                      </a:r>
                      <a:r>
                        <a:rPr sz="12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Liquids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7525" marR="36195" indent="-473709" algn="ctr">
                        <a:lnSpc>
                          <a:spcPct val="104299"/>
                        </a:lnSpc>
                        <a:spcBef>
                          <a:spcPts val="40"/>
                        </a:spcBef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Water, </a:t>
                      </a: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Sewage </a:t>
                      </a:r>
                      <a:r>
                        <a:rPr sz="1200" spc="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&amp;</a:t>
                      </a:r>
                      <a:r>
                        <a:rPr sz="1200" spc="-4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Waste 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Liquids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925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TEMPERATURE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04515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23825" algn="ctr">
                        <a:lnSpc>
                          <a:spcPct val="100000"/>
                        </a:lnSpc>
                      </a:pP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200°F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(94°C)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453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200°F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(94°C)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453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334010" marR="134620" indent="-193040" algn="ctr">
                        <a:lnSpc>
                          <a:spcPct val="101099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TRU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TION 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MATERIAL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888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148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Cast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Iron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9186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Cast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Iron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9186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Cast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Iron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9186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372">
                      <a:solidFill>
                        <a:srgbClr val="231F20"/>
                      </a:solidFill>
                      <a:prstDash val="solid"/>
                    </a:lnL>
                    <a:lnR w="9372">
                      <a:solidFill>
                        <a:srgbClr val="231F20"/>
                      </a:solidFill>
                      <a:prstDash val="solid"/>
                    </a:lnR>
                    <a:lnT w="9372">
                      <a:solidFill>
                        <a:srgbClr val="231F20"/>
                      </a:solidFill>
                      <a:prstDash val="solid"/>
                    </a:lnT>
                    <a:lnB w="937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object 12"/>
          <p:cNvSpPr/>
          <p:nvPr/>
        </p:nvSpPr>
        <p:spPr>
          <a:xfrm>
            <a:off x="7909520" y="610218"/>
            <a:ext cx="1728192" cy="1331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3"/>
          <p:cNvSpPr/>
          <p:nvPr/>
        </p:nvSpPr>
        <p:spPr>
          <a:xfrm>
            <a:off x="5976949" y="717848"/>
            <a:ext cx="1699770" cy="1224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4"/>
          <p:cNvSpPr/>
          <p:nvPr/>
        </p:nvSpPr>
        <p:spPr>
          <a:xfrm>
            <a:off x="2724944" y="573832"/>
            <a:ext cx="864096" cy="1368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5"/>
          <p:cNvSpPr/>
          <p:nvPr/>
        </p:nvSpPr>
        <p:spPr>
          <a:xfrm>
            <a:off x="4525144" y="573832"/>
            <a:ext cx="864096" cy="1224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0211" y="132185"/>
            <a:ext cx="2996985" cy="1605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93" y="132184"/>
            <a:ext cx="3346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latin typeface="Days" panose="02000505050000020004" pitchFamily="2" charset="0"/>
              </a:rPr>
              <a:t>History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217545" y="540229"/>
            <a:ext cx="710871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CA" dirty="0"/>
          </a:p>
          <a:p>
            <a:pPr algn="just"/>
            <a:r>
              <a:rPr lang="en-CA" sz="1400" dirty="0"/>
              <a:t>Flo Fab fu</a:t>
            </a:r>
            <a:r>
              <a:rPr lang="es-MX" sz="1400" dirty="0"/>
              <a:t>e establecida en 1981 por Denis Gauvreau quién creó y desarrolló la línea de productos  la cual ha sido constantemente perfeccionada por Marc Gauvreau y un equipo completo de ingenieros y diseñadores.</a:t>
            </a:r>
            <a:r>
              <a:rPr lang="en-CA" sz="1400" dirty="0"/>
              <a:t> Es el </a:t>
            </a:r>
            <a:r>
              <a:rPr lang="en-CA" sz="1400" dirty="0" err="1"/>
              <a:t>resultado</a:t>
            </a:r>
            <a:r>
              <a:rPr lang="en-CA" sz="1400" dirty="0"/>
              <a:t> de </a:t>
            </a:r>
            <a:r>
              <a:rPr lang="en-CA" sz="1400" dirty="0" err="1"/>
              <a:t>una</a:t>
            </a:r>
            <a:r>
              <a:rPr lang="en-CA" sz="1400" dirty="0"/>
              <a:t> </a:t>
            </a:r>
            <a:r>
              <a:rPr lang="en-CA" sz="1400" dirty="0" err="1"/>
              <a:t>combinación</a:t>
            </a:r>
            <a:r>
              <a:rPr lang="en-CA" sz="1400" dirty="0"/>
              <a:t> </a:t>
            </a:r>
            <a:r>
              <a:rPr lang="en-CA" sz="1400" dirty="0" err="1"/>
              <a:t>existente</a:t>
            </a:r>
            <a:r>
              <a:rPr lang="en-CA" sz="1400" dirty="0"/>
              <a:t> de </a:t>
            </a:r>
            <a:r>
              <a:rPr lang="en-CA" sz="1400" dirty="0" err="1"/>
              <a:t>diseños</a:t>
            </a:r>
            <a:r>
              <a:rPr lang="en-CA" sz="1400" dirty="0"/>
              <a:t> </a:t>
            </a:r>
            <a:r>
              <a:rPr lang="en-CA" sz="1400" dirty="0" err="1"/>
              <a:t>mejorados</a:t>
            </a:r>
            <a:r>
              <a:rPr lang="en-CA" sz="1400" dirty="0"/>
              <a:t> de </a:t>
            </a:r>
            <a:r>
              <a:rPr lang="en-CA" sz="1400" dirty="0" err="1"/>
              <a:t>diferentes</a:t>
            </a:r>
            <a:r>
              <a:rPr lang="en-CA" sz="1400" dirty="0"/>
              <a:t> </a:t>
            </a:r>
            <a:r>
              <a:rPr lang="en-CA" sz="1400" dirty="0" err="1"/>
              <a:t>productos</a:t>
            </a:r>
            <a:r>
              <a:rPr lang="en-CA" sz="1400" dirty="0"/>
              <a:t>, y </a:t>
            </a:r>
            <a:r>
              <a:rPr lang="en-CA" sz="1400" dirty="0" err="1"/>
              <a:t>las</a:t>
            </a:r>
            <a:r>
              <a:rPr lang="en-CA" sz="1400" dirty="0"/>
              <a:t> ideas </a:t>
            </a:r>
            <a:r>
              <a:rPr lang="en-CA" sz="1400" dirty="0" err="1"/>
              <a:t>inovadoras</a:t>
            </a:r>
            <a:r>
              <a:rPr lang="en-CA" sz="1400" dirty="0"/>
              <a:t> de </a:t>
            </a:r>
            <a:r>
              <a:rPr lang="en-CA" sz="1400" dirty="0" err="1"/>
              <a:t>una</a:t>
            </a:r>
            <a:r>
              <a:rPr lang="en-CA" sz="1400" dirty="0"/>
              <a:t> </a:t>
            </a:r>
            <a:r>
              <a:rPr lang="en-CA" sz="1400" dirty="0" err="1"/>
              <a:t>nueva</a:t>
            </a:r>
            <a:r>
              <a:rPr lang="en-CA" sz="1400" dirty="0"/>
              <a:t> </a:t>
            </a:r>
            <a:r>
              <a:rPr lang="en-CA" sz="1400" dirty="0" err="1"/>
              <a:t>generación</a:t>
            </a:r>
            <a:r>
              <a:rPr lang="en-CA" sz="1400" dirty="0"/>
              <a:t> de </a:t>
            </a:r>
            <a:r>
              <a:rPr lang="en-CA" sz="1400" dirty="0" err="1"/>
              <a:t>profesionales</a:t>
            </a:r>
            <a:r>
              <a:rPr lang="en-CA" sz="1400" dirty="0"/>
              <a:t>.</a:t>
            </a:r>
          </a:p>
          <a:p>
            <a:pPr algn="just"/>
            <a:endParaRPr lang="en-CA" sz="1400" dirty="0"/>
          </a:p>
          <a:p>
            <a:pPr algn="just"/>
            <a:r>
              <a:rPr lang="en-CA" sz="1400" dirty="0"/>
              <a:t>A </a:t>
            </a:r>
            <a:r>
              <a:rPr lang="en-CA" sz="1400" dirty="0" err="1"/>
              <a:t>través</a:t>
            </a:r>
            <a:r>
              <a:rPr lang="en-CA" sz="1400" dirty="0"/>
              <a:t> de los </a:t>
            </a:r>
            <a:r>
              <a:rPr lang="en-CA" sz="1400" dirty="0" err="1"/>
              <a:t>años</a:t>
            </a:r>
            <a:r>
              <a:rPr lang="en-CA" sz="1400" dirty="0"/>
              <a:t>, Flo Fab ha </a:t>
            </a:r>
            <a:r>
              <a:rPr lang="en-CA" sz="1400" dirty="0" err="1"/>
              <a:t>adquirido</a:t>
            </a:r>
            <a:r>
              <a:rPr lang="en-CA" sz="1400" dirty="0"/>
              <a:t> </a:t>
            </a:r>
            <a:r>
              <a:rPr lang="en-CA" sz="1400" dirty="0" err="1"/>
              <a:t>diferentes</a:t>
            </a:r>
            <a:r>
              <a:rPr lang="en-CA" sz="1400" dirty="0"/>
              <a:t> </a:t>
            </a:r>
            <a:r>
              <a:rPr lang="en-CA" sz="1400" dirty="0" err="1"/>
              <a:t>compañías</a:t>
            </a:r>
            <a:r>
              <a:rPr lang="en-CA" sz="1400" dirty="0"/>
              <a:t> y </a:t>
            </a:r>
            <a:r>
              <a:rPr lang="en-CA" sz="1400" dirty="0" err="1"/>
              <a:t>empresas</a:t>
            </a:r>
            <a:r>
              <a:rPr lang="en-CA" sz="1400" dirty="0"/>
              <a:t> de </a:t>
            </a:r>
            <a:r>
              <a:rPr lang="en-CA" sz="1400" dirty="0" err="1"/>
              <a:t>servicio</a:t>
            </a:r>
            <a:r>
              <a:rPr lang="en-CA" sz="1400" dirty="0"/>
              <a:t>, </a:t>
            </a:r>
            <a:r>
              <a:rPr lang="en-CA" sz="1400" dirty="0" err="1"/>
              <a:t>incluyendo</a:t>
            </a:r>
            <a:r>
              <a:rPr lang="en-CA" sz="1400" dirty="0"/>
              <a:t>:  AQUA-PROFAB (ASME </a:t>
            </a:r>
            <a:r>
              <a:rPr lang="en-CA" sz="1400" dirty="0" err="1"/>
              <a:t>Fabricante</a:t>
            </a:r>
            <a:r>
              <a:rPr lang="en-CA" sz="1400" dirty="0"/>
              <a:t> de </a:t>
            </a:r>
            <a:r>
              <a:rPr lang="en-CA" sz="1400" dirty="0" err="1"/>
              <a:t>tanques</a:t>
            </a:r>
            <a:r>
              <a:rPr lang="en-CA" sz="1400" dirty="0"/>
              <a:t>), MÉNARD, LÉONARD ÉLECTRIQUE, PMA. . </a:t>
            </a:r>
            <a:r>
              <a:rPr lang="en-CA" sz="1400" dirty="0" err="1"/>
              <a:t>Aún</a:t>
            </a:r>
            <a:r>
              <a:rPr lang="en-CA" sz="1400" dirty="0"/>
              <a:t> </a:t>
            </a:r>
            <a:r>
              <a:rPr lang="en-CA" sz="1400" dirty="0" err="1"/>
              <a:t>más</a:t>
            </a:r>
            <a:r>
              <a:rPr lang="en-CA" sz="1400" dirty="0"/>
              <a:t>, Flo Fab </a:t>
            </a:r>
            <a:r>
              <a:rPr lang="en-CA" sz="1400" dirty="0" err="1"/>
              <a:t>adquirió</a:t>
            </a:r>
            <a:r>
              <a:rPr lang="en-CA" sz="1400" dirty="0"/>
              <a:t> </a:t>
            </a:r>
            <a:r>
              <a:rPr lang="en-CA" sz="1400" dirty="0" err="1"/>
              <a:t>equipo</a:t>
            </a:r>
            <a:r>
              <a:rPr lang="en-CA" sz="1400" dirty="0"/>
              <a:t>, </a:t>
            </a:r>
            <a:r>
              <a:rPr lang="en-CA" sz="1400" dirty="0" err="1"/>
              <a:t>diseños</a:t>
            </a:r>
            <a:r>
              <a:rPr lang="en-CA" sz="1400" dirty="0"/>
              <a:t> de </a:t>
            </a:r>
            <a:r>
              <a:rPr lang="en-CA" sz="1400" dirty="0" err="1"/>
              <a:t>fabricación</a:t>
            </a:r>
            <a:r>
              <a:rPr lang="en-CA" sz="1400" dirty="0"/>
              <a:t> y </a:t>
            </a:r>
            <a:r>
              <a:rPr lang="en-CA" sz="1400" dirty="0" err="1"/>
              <a:t>patentes</a:t>
            </a:r>
            <a:r>
              <a:rPr lang="en-CA" sz="1400" dirty="0"/>
              <a:t> de IDEALCO, </a:t>
            </a:r>
            <a:r>
              <a:rPr lang="en-CA" sz="1400" dirty="0" err="1"/>
              <a:t>fabricante</a:t>
            </a:r>
            <a:r>
              <a:rPr lang="en-CA" sz="1400" dirty="0"/>
              <a:t> de </a:t>
            </a:r>
            <a:r>
              <a:rPr lang="en-CA" sz="1400" dirty="0" err="1"/>
              <a:t>intercambiadores</a:t>
            </a:r>
            <a:r>
              <a:rPr lang="en-CA" sz="1400" dirty="0"/>
              <a:t> de </a:t>
            </a:r>
            <a:r>
              <a:rPr lang="en-CA" sz="1400" dirty="0" err="1"/>
              <a:t>calor</a:t>
            </a:r>
            <a:r>
              <a:rPr lang="en-CA" sz="1400" dirty="0"/>
              <a:t> de </a:t>
            </a:r>
            <a:r>
              <a:rPr lang="en-CA" sz="1400" dirty="0" err="1"/>
              <a:t>coraza</a:t>
            </a:r>
            <a:r>
              <a:rPr lang="en-CA" sz="1400" dirty="0"/>
              <a:t> y </a:t>
            </a:r>
            <a:r>
              <a:rPr lang="en-CA" sz="1400" dirty="0" err="1"/>
              <a:t>tubos</a:t>
            </a:r>
            <a:r>
              <a:rPr lang="en-CA" sz="1400" dirty="0"/>
              <a:t> .</a:t>
            </a:r>
          </a:p>
          <a:p>
            <a:pPr algn="just"/>
            <a:endParaRPr lang="en-CA" sz="1400" dirty="0"/>
          </a:p>
          <a:p>
            <a:pPr algn="just"/>
            <a:r>
              <a:rPr lang="en-CA" sz="1400" dirty="0"/>
              <a:t> El </a:t>
            </a:r>
            <a:r>
              <a:rPr lang="en-CA" sz="1400" dirty="0" err="1"/>
              <a:t>servicio</a:t>
            </a:r>
            <a:r>
              <a:rPr lang="en-CA" sz="1400" dirty="0"/>
              <a:t> </a:t>
            </a:r>
            <a:r>
              <a:rPr lang="en-CA" sz="1400" dirty="0" err="1"/>
              <a:t>después</a:t>
            </a:r>
            <a:r>
              <a:rPr lang="en-CA" sz="1400" dirty="0"/>
              <a:t> de </a:t>
            </a:r>
            <a:r>
              <a:rPr lang="en-CA" sz="1400" dirty="0" err="1"/>
              <a:t>ventas</a:t>
            </a:r>
            <a:r>
              <a:rPr lang="en-CA" sz="1400" dirty="0"/>
              <a:t>, </a:t>
            </a:r>
            <a:r>
              <a:rPr lang="en-CA" sz="1400" dirty="0" err="1"/>
              <a:t>ventas</a:t>
            </a:r>
            <a:r>
              <a:rPr lang="en-CA" sz="1400" dirty="0"/>
              <a:t>, </a:t>
            </a:r>
            <a:r>
              <a:rPr lang="en-CA" sz="1400" dirty="0" err="1"/>
              <a:t>ingeniería</a:t>
            </a:r>
            <a:r>
              <a:rPr lang="en-CA" sz="1400" dirty="0"/>
              <a:t>,  </a:t>
            </a:r>
            <a:r>
              <a:rPr lang="en-CA" sz="1400" dirty="0" err="1"/>
              <a:t>producción</a:t>
            </a:r>
            <a:r>
              <a:rPr lang="en-CA" sz="1400" dirty="0"/>
              <a:t>, control de </a:t>
            </a:r>
            <a:r>
              <a:rPr lang="en-CA" sz="1400" dirty="0" err="1"/>
              <a:t>calidad</a:t>
            </a:r>
            <a:r>
              <a:rPr lang="en-CA" sz="1400" dirty="0"/>
              <a:t>, </a:t>
            </a:r>
            <a:r>
              <a:rPr lang="en-CA" sz="1400" dirty="0" err="1"/>
              <a:t>contabilidad</a:t>
            </a:r>
            <a:r>
              <a:rPr lang="en-CA" sz="1400" dirty="0"/>
              <a:t> y los </a:t>
            </a:r>
            <a:r>
              <a:rPr lang="en-CA" sz="1400" dirty="0" err="1"/>
              <a:t>departamentos</a:t>
            </a:r>
            <a:r>
              <a:rPr lang="en-CA" sz="1400" dirty="0"/>
              <a:t> de </a:t>
            </a:r>
            <a:r>
              <a:rPr lang="en-CA" sz="1400" dirty="0" err="1"/>
              <a:t>administración</a:t>
            </a:r>
            <a:r>
              <a:rPr lang="en-CA" sz="1400" dirty="0"/>
              <a:t> de las </a:t>
            </a:r>
            <a:r>
              <a:rPr lang="en-CA" sz="1400" dirty="0" err="1"/>
              <a:t>compañías</a:t>
            </a:r>
            <a:r>
              <a:rPr lang="en-CA" sz="1400" dirty="0"/>
              <a:t> </a:t>
            </a:r>
            <a:r>
              <a:rPr lang="en-CA" sz="1400" dirty="0" err="1"/>
              <a:t>mencionadas</a:t>
            </a:r>
            <a:r>
              <a:rPr lang="en-CA" sz="1400" dirty="0"/>
              <a:t> </a:t>
            </a:r>
            <a:r>
              <a:rPr lang="en-CA" sz="1400" dirty="0" err="1"/>
              <a:t>anteriormente</a:t>
            </a:r>
            <a:r>
              <a:rPr lang="en-CA" sz="1400" dirty="0"/>
              <a:t>, </a:t>
            </a:r>
            <a:r>
              <a:rPr lang="en-CA" sz="1400" dirty="0" err="1"/>
              <a:t>comparten</a:t>
            </a:r>
            <a:r>
              <a:rPr lang="en-CA" sz="1400" dirty="0"/>
              <a:t> la </a:t>
            </a:r>
            <a:r>
              <a:rPr lang="en-CA" sz="1400" dirty="0" err="1"/>
              <a:t>misma</a:t>
            </a:r>
            <a:r>
              <a:rPr lang="en-CA" sz="1400" dirty="0"/>
              <a:t> </a:t>
            </a:r>
            <a:r>
              <a:rPr lang="en-CA" sz="1400" dirty="0" err="1"/>
              <a:t>ubicación</a:t>
            </a:r>
            <a:r>
              <a:rPr lang="en-CA" sz="1400" dirty="0"/>
              <a:t>.   </a:t>
            </a:r>
          </a:p>
          <a:p>
            <a:pPr algn="just"/>
            <a:endParaRPr lang="en-CA" sz="1400" dirty="0"/>
          </a:p>
          <a:p>
            <a:pPr algn="just"/>
            <a:r>
              <a:rPr lang="en-CA" sz="1400" dirty="0"/>
              <a:t> En </a:t>
            </a:r>
            <a:r>
              <a:rPr lang="en-CA" sz="1400" dirty="0" err="1"/>
              <a:t>Diciembre</a:t>
            </a:r>
            <a:r>
              <a:rPr lang="en-CA" sz="1400" dirty="0"/>
              <a:t> del 2014, Marc Gauvreau, </a:t>
            </a:r>
            <a:r>
              <a:rPr lang="en-CA" sz="1400" dirty="0" err="1"/>
              <a:t>hijo</a:t>
            </a:r>
            <a:r>
              <a:rPr lang="en-CA" sz="1400" dirty="0"/>
              <a:t> del </a:t>
            </a:r>
            <a:r>
              <a:rPr lang="en-CA" sz="1400" dirty="0" err="1"/>
              <a:t>fundador</a:t>
            </a:r>
            <a:r>
              <a:rPr lang="en-CA" sz="1400" dirty="0"/>
              <a:t>, </a:t>
            </a:r>
            <a:r>
              <a:rPr lang="en-CA" sz="1400" dirty="0" err="1"/>
              <a:t>adquirió</a:t>
            </a:r>
            <a:r>
              <a:rPr lang="en-CA" sz="1400" dirty="0"/>
              <a:t> </a:t>
            </a:r>
            <a:r>
              <a:rPr lang="en-CA" sz="1400" dirty="0" err="1"/>
              <a:t>todas</a:t>
            </a:r>
            <a:r>
              <a:rPr lang="en-CA" sz="1400" dirty="0"/>
              <a:t> </a:t>
            </a:r>
            <a:r>
              <a:rPr lang="en-CA" sz="1400" dirty="0" err="1"/>
              <a:t>las</a:t>
            </a:r>
            <a:r>
              <a:rPr lang="en-CA" sz="1400" dirty="0"/>
              <a:t> </a:t>
            </a:r>
            <a:r>
              <a:rPr lang="en-CA" sz="1400" dirty="0" err="1"/>
              <a:t>acciones</a:t>
            </a:r>
            <a:r>
              <a:rPr lang="en-CA" sz="1400" dirty="0"/>
              <a:t> de la </a:t>
            </a:r>
            <a:r>
              <a:rPr lang="en-CA" sz="1400" dirty="0" err="1"/>
              <a:t>compañía</a:t>
            </a:r>
            <a:r>
              <a:rPr lang="en-CA" sz="1400" dirty="0"/>
              <a:t>.  Flo Fab </a:t>
            </a:r>
            <a:r>
              <a:rPr lang="en-CA" sz="1400" dirty="0" err="1"/>
              <a:t>está</a:t>
            </a:r>
            <a:r>
              <a:rPr lang="en-CA" sz="1400" dirty="0"/>
              <a:t> </a:t>
            </a:r>
            <a:r>
              <a:rPr lang="en-CA" sz="1400" dirty="0" err="1"/>
              <a:t>constantemente</a:t>
            </a:r>
            <a:r>
              <a:rPr lang="en-CA" sz="1400" dirty="0"/>
              <a:t> </a:t>
            </a:r>
            <a:r>
              <a:rPr lang="en-CA" sz="1400" dirty="0" err="1"/>
              <a:t>investigando</a:t>
            </a:r>
            <a:r>
              <a:rPr lang="en-CA" sz="1400" dirty="0"/>
              <a:t> </a:t>
            </a:r>
            <a:r>
              <a:rPr lang="en-CA" sz="1400" dirty="0" err="1"/>
              <a:t>para</a:t>
            </a:r>
            <a:r>
              <a:rPr lang="en-CA" sz="1400" dirty="0"/>
              <a:t> la </a:t>
            </a:r>
            <a:r>
              <a:rPr lang="en-CA" sz="1400" dirty="0" err="1"/>
              <a:t>innovación</a:t>
            </a:r>
            <a:r>
              <a:rPr lang="en-CA" sz="1400" dirty="0"/>
              <a:t> de </a:t>
            </a:r>
            <a:r>
              <a:rPr lang="en-CA" sz="1400" dirty="0" err="1"/>
              <a:t>nuevos</a:t>
            </a:r>
            <a:r>
              <a:rPr lang="en-CA" sz="1400" dirty="0"/>
              <a:t> </a:t>
            </a:r>
            <a:r>
              <a:rPr lang="en-CA" sz="1400" dirty="0" err="1"/>
              <a:t>productos</a:t>
            </a:r>
            <a:r>
              <a:rPr lang="en-CA" sz="1400" dirty="0"/>
              <a:t>  tales </a:t>
            </a:r>
            <a:r>
              <a:rPr lang="en-CA" sz="1400" dirty="0" err="1"/>
              <a:t>como</a:t>
            </a:r>
            <a:r>
              <a:rPr lang="en-CA" sz="1400" dirty="0"/>
              <a:t> la </a:t>
            </a:r>
            <a:r>
              <a:rPr lang="en-CA" sz="1400" dirty="0" err="1"/>
              <a:t>serie</a:t>
            </a:r>
            <a:r>
              <a:rPr lang="en-CA" sz="1400" dirty="0"/>
              <a:t> XRI y los </a:t>
            </a:r>
            <a:r>
              <a:rPr lang="en-CA" sz="1400" dirty="0" err="1"/>
              <a:t>paquetes</a:t>
            </a:r>
            <a:r>
              <a:rPr lang="en-CA" sz="1400" dirty="0"/>
              <a:t> pre </a:t>
            </a:r>
            <a:r>
              <a:rPr lang="en-CA" sz="1400" dirty="0" err="1"/>
              <a:t>fabricados</a:t>
            </a:r>
            <a:r>
              <a:rPr lang="en-CA" sz="1400" dirty="0"/>
              <a:t> </a:t>
            </a:r>
            <a:r>
              <a:rPr lang="en-CA" sz="1400" dirty="0" err="1"/>
              <a:t>para</a:t>
            </a:r>
            <a:r>
              <a:rPr lang="en-CA" sz="1400" dirty="0"/>
              <a:t> “</a:t>
            </a:r>
            <a:r>
              <a:rPr lang="en-CA" sz="1400" dirty="0" err="1"/>
              <a:t>Sistemas</a:t>
            </a:r>
            <a:r>
              <a:rPr lang="en-CA" sz="1400" dirty="0"/>
              <a:t> de </a:t>
            </a:r>
            <a:r>
              <a:rPr lang="en-CA" sz="1400" dirty="0" err="1"/>
              <a:t>calefacción</a:t>
            </a:r>
            <a:r>
              <a:rPr lang="en-CA" sz="1400" dirty="0"/>
              <a:t> y </a:t>
            </a:r>
            <a:r>
              <a:rPr lang="en-CA" sz="1400" dirty="0" err="1"/>
              <a:t>enfriamiento</a:t>
            </a:r>
            <a:r>
              <a:rPr lang="en-CA" sz="1400" dirty="0"/>
              <a:t>” y “</a:t>
            </a:r>
            <a:r>
              <a:rPr lang="en-CA" sz="1400" dirty="0" err="1"/>
              <a:t>Sistemas</a:t>
            </a:r>
            <a:r>
              <a:rPr lang="en-CA" sz="1400" dirty="0"/>
              <a:t> de </a:t>
            </a:r>
            <a:r>
              <a:rPr lang="en-CA" sz="1400" dirty="0" err="1"/>
              <a:t>bombeo</a:t>
            </a:r>
            <a:r>
              <a:rPr lang="en-CA" sz="1400" dirty="0"/>
              <a:t>”.   </a:t>
            </a:r>
            <a:r>
              <a:rPr lang="en-CA" sz="1400" dirty="0" err="1"/>
              <a:t>Esto</a:t>
            </a:r>
            <a:r>
              <a:rPr lang="en-CA" sz="1400" dirty="0"/>
              <a:t> ha </a:t>
            </a:r>
            <a:r>
              <a:rPr lang="en-CA" sz="1400" dirty="0" err="1"/>
              <a:t>permitido</a:t>
            </a:r>
            <a:r>
              <a:rPr lang="en-CA" sz="1400" dirty="0"/>
              <a:t> a Flo Fab </a:t>
            </a:r>
            <a:r>
              <a:rPr lang="en-CA" sz="1400" dirty="0" err="1"/>
              <a:t>mantener</a:t>
            </a:r>
            <a:r>
              <a:rPr lang="en-CA" sz="1400" dirty="0"/>
              <a:t> a un </a:t>
            </a:r>
            <a:r>
              <a:rPr lang="en-CA" sz="1400" dirty="0" err="1"/>
              <a:t>equipo</a:t>
            </a:r>
            <a:r>
              <a:rPr lang="en-CA" sz="1400" dirty="0"/>
              <a:t> </a:t>
            </a:r>
            <a:r>
              <a:rPr lang="en-CA" sz="1400" dirty="0" err="1"/>
              <a:t>competente</a:t>
            </a:r>
            <a:r>
              <a:rPr lang="en-CA" sz="1400" dirty="0"/>
              <a:t> y </a:t>
            </a:r>
            <a:r>
              <a:rPr lang="en-CA" sz="1400" dirty="0" err="1"/>
              <a:t>experimentado</a:t>
            </a:r>
            <a:r>
              <a:rPr lang="en-CA" sz="1400" dirty="0"/>
              <a:t>, con </a:t>
            </a:r>
            <a:r>
              <a:rPr lang="en-CA" sz="1400" dirty="0" err="1"/>
              <a:t>diferentes</a:t>
            </a:r>
            <a:r>
              <a:rPr lang="en-CA" sz="1400" dirty="0"/>
              <a:t> </a:t>
            </a:r>
            <a:r>
              <a:rPr lang="en-CA" sz="1400" dirty="0" err="1"/>
              <a:t>abilidades</a:t>
            </a:r>
            <a:r>
              <a:rPr lang="en-CA" sz="1400" dirty="0"/>
              <a:t> lo </a:t>
            </a:r>
            <a:r>
              <a:rPr lang="en-CA" sz="1400" dirty="0" err="1"/>
              <a:t>cual</a:t>
            </a:r>
            <a:r>
              <a:rPr lang="en-CA" sz="1400" dirty="0"/>
              <a:t> </a:t>
            </a:r>
            <a:r>
              <a:rPr lang="en-CA" sz="1400" dirty="0" err="1"/>
              <a:t>permite</a:t>
            </a:r>
            <a:r>
              <a:rPr lang="en-CA" sz="1400" dirty="0"/>
              <a:t> un </a:t>
            </a:r>
            <a:r>
              <a:rPr lang="en-CA" sz="1400" dirty="0" err="1"/>
              <a:t>constante</a:t>
            </a:r>
            <a:r>
              <a:rPr lang="en-CA" sz="1400" dirty="0"/>
              <a:t> </a:t>
            </a:r>
            <a:r>
              <a:rPr lang="en-CA" sz="1400" dirty="0" err="1"/>
              <a:t>trabajo</a:t>
            </a:r>
            <a:r>
              <a:rPr lang="en-CA" sz="1400" dirty="0"/>
              <a:t> en el </a:t>
            </a:r>
            <a:r>
              <a:rPr lang="en-CA" sz="1400" dirty="0" err="1"/>
              <a:t>desarrollo</a:t>
            </a:r>
            <a:r>
              <a:rPr lang="en-CA" sz="1400" dirty="0"/>
              <a:t> y </a:t>
            </a:r>
            <a:r>
              <a:rPr lang="en-CA" sz="1400" dirty="0" err="1"/>
              <a:t>mejora</a:t>
            </a:r>
            <a:r>
              <a:rPr lang="en-CA" sz="1400" dirty="0"/>
              <a:t> de </a:t>
            </a:r>
            <a:r>
              <a:rPr lang="en-CA" sz="1400" dirty="0" err="1"/>
              <a:t>nuestros</a:t>
            </a:r>
            <a:r>
              <a:rPr lang="en-CA" sz="1400" dirty="0"/>
              <a:t> </a:t>
            </a:r>
            <a:r>
              <a:rPr lang="en-CA" sz="1400" dirty="0" err="1"/>
              <a:t>productos</a:t>
            </a:r>
            <a:r>
              <a:rPr lang="en-CA" sz="1400" dirty="0"/>
              <a:t> </a:t>
            </a:r>
            <a:r>
              <a:rPr lang="en-CA" sz="1400" dirty="0" err="1"/>
              <a:t>existentes</a:t>
            </a:r>
            <a:r>
              <a:rPr lang="en-CA" sz="1400" dirty="0"/>
              <a:t>,  </a:t>
            </a:r>
            <a:r>
              <a:rPr lang="en-CA" sz="1400" dirty="0" err="1"/>
              <a:t>añadiendo</a:t>
            </a:r>
            <a:r>
              <a:rPr lang="en-CA" sz="1400" dirty="0"/>
              <a:t> al </a:t>
            </a:r>
            <a:r>
              <a:rPr lang="en-CA" sz="1400" dirty="0" err="1"/>
              <a:t>mismo</a:t>
            </a:r>
            <a:r>
              <a:rPr lang="en-CA" sz="1400" dirty="0"/>
              <a:t> </a:t>
            </a:r>
            <a:r>
              <a:rPr lang="en-CA" sz="1400" dirty="0" err="1"/>
              <a:t>tiempo</a:t>
            </a:r>
            <a:r>
              <a:rPr lang="en-CA" sz="1400" dirty="0"/>
              <a:t> </a:t>
            </a:r>
            <a:r>
              <a:rPr lang="en-CA" sz="1400" dirty="0" err="1"/>
              <a:t>soluciones</a:t>
            </a:r>
            <a:r>
              <a:rPr lang="en-CA" sz="1400" dirty="0"/>
              <a:t> de </a:t>
            </a:r>
            <a:r>
              <a:rPr lang="en-CA" sz="1400" dirty="0" err="1"/>
              <a:t>ingeniería</a:t>
            </a:r>
            <a:r>
              <a:rPr lang="en-CA" sz="1400" dirty="0"/>
              <a:t> </a:t>
            </a:r>
            <a:r>
              <a:rPr lang="en-CA" sz="1400" dirty="0" err="1"/>
              <a:t>que</a:t>
            </a:r>
            <a:r>
              <a:rPr lang="en-CA" sz="1400" dirty="0"/>
              <a:t> </a:t>
            </a:r>
            <a:r>
              <a:rPr lang="en-CA" sz="1400" dirty="0" err="1"/>
              <a:t>exceden</a:t>
            </a:r>
            <a:r>
              <a:rPr lang="en-CA" sz="1400" dirty="0"/>
              <a:t> </a:t>
            </a:r>
            <a:r>
              <a:rPr lang="en-CA" sz="1400" dirty="0" err="1"/>
              <a:t>las</a:t>
            </a:r>
            <a:r>
              <a:rPr lang="en-CA" sz="1400" dirty="0"/>
              <a:t> </a:t>
            </a:r>
            <a:r>
              <a:rPr lang="en-CA" sz="1400" dirty="0" err="1"/>
              <a:t>expectativas</a:t>
            </a:r>
            <a:r>
              <a:rPr lang="en-CA" sz="1400" dirty="0"/>
              <a:t> de </a:t>
            </a:r>
            <a:r>
              <a:rPr lang="en-CA" sz="1400" dirty="0" err="1"/>
              <a:t>nuestros</a:t>
            </a:r>
            <a:r>
              <a:rPr lang="en-CA" sz="1400" dirty="0"/>
              <a:t> </a:t>
            </a:r>
            <a:r>
              <a:rPr lang="en-CA" sz="1400" dirty="0" err="1"/>
              <a:t>clientes</a:t>
            </a:r>
            <a:r>
              <a:rPr lang="en-CA" sz="1400" dirty="0"/>
              <a:t>.  </a:t>
            </a:r>
          </a:p>
          <a:p>
            <a:pPr algn="just"/>
            <a:r>
              <a:rPr lang="en-CA" sz="1400" dirty="0"/>
              <a:t>Flo Fab ha </a:t>
            </a:r>
            <a:r>
              <a:rPr lang="en-CA" sz="1400" dirty="0" err="1"/>
              <a:t>crecido</a:t>
            </a:r>
            <a:r>
              <a:rPr lang="en-CA" sz="1400" dirty="0"/>
              <a:t> </a:t>
            </a:r>
            <a:r>
              <a:rPr lang="en-CA" sz="1400" dirty="0" err="1"/>
              <a:t>rápidamente</a:t>
            </a:r>
            <a:r>
              <a:rPr lang="en-CA" sz="1400" dirty="0"/>
              <a:t> y </a:t>
            </a:r>
            <a:r>
              <a:rPr lang="en-CA" sz="1400" dirty="0" err="1"/>
              <a:t>ahora</a:t>
            </a:r>
            <a:r>
              <a:rPr lang="en-CA" sz="1400" dirty="0"/>
              <a:t>, </a:t>
            </a:r>
            <a:r>
              <a:rPr lang="en-CA" sz="1400" dirty="0" err="1"/>
              <a:t>orgullosamente</a:t>
            </a:r>
            <a:r>
              <a:rPr lang="en-CA" sz="1400" dirty="0"/>
              <a:t>, </a:t>
            </a:r>
            <a:r>
              <a:rPr lang="en-CA" sz="1400" dirty="0" err="1"/>
              <a:t>ofrecemos</a:t>
            </a:r>
            <a:r>
              <a:rPr lang="en-CA" sz="1400" dirty="0"/>
              <a:t> </a:t>
            </a:r>
            <a:r>
              <a:rPr lang="en-CA" sz="1400" dirty="0" err="1"/>
              <a:t>una</a:t>
            </a:r>
            <a:r>
              <a:rPr lang="en-CA" sz="1400" dirty="0"/>
              <a:t> </a:t>
            </a:r>
            <a:r>
              <a:rPr lang="en-CA" sz="1400" dirty="0" err="1"/>
              <a:t>gran</a:t>
            </a:r>
            <a:r>
              <a:rPr lang="en-CA" sz="1400" dirty="0"/>
              <a:t> </a:t>
            </a:r>
            <a:r>
              <a:rPr lang="en-CA" sz="1400" dirty="0" err="1"/>
              <a:t>variedad</a:t>
            </a:r>
            <a:r>
              <a:rPr lang="en-CA" sz="1400" dirty="0"/>
              <a:t> de </a:t>
            </a:r>
            <a:r>
              <a:rPr lang="en-CA" sz="1400" dirty="0" err="1"/>
              <a:t>productos</a:t>
            </a:r>
            <a:r>
              <a:rPr lang="en-CA" sz="1400" dirty="0"/>
              <a:t>.  </a:t>
            </a:r>
            <a:r>
              <a:rPr lang="en-CA" sz="1400" dirty="0" err="1"/>
              <a:t>Esto</a:t>
            </a:r>
            <a:r>
              <a:rPr lang="en-CA" sz="1400" dirty="0"/>
              <a:t> </a:t>
            </a:r>
            <a:r>
              <a:rPr lang="en-CA" sz="1400" dirty="0" err="1"/>
              <a:t>incluye</a:t>
            </a:r>
            <a:r>
              <a:rPr lang="en-CA" sz="1400" dirty="0"/>
              <a:t> </a:t>
            </a:r>
            <a:r>
              <a:rPr lang="en-CA" sz="1400" dirty="0" err="1"/>
              <a:t>bombas</a:t>
            </a:r>
            <a:r>
              <a:rPr lang="en-CA" sz="1400" dirty="0"/>
              <a:t> y </a:t>
            </a:r>
            <a:r>
              <a:rPr lang="en-CA" sz="1400" dirty="0" err="1"/>
              <a:t>paquetes</a:t>
            </a:r>
            <a:r>
              <a:rPr lang="en-CA" sz="1400" dirty="0"/>
              <a:t> de </a:t>
            </a:r>
            <a:r>
              <a:rPr lang="en-CA" sz="1400" dirty="0" err="1"/>
              <a:t>bombeo</a:t>
            </a:r>
            <a:r>
              <a:rPr lang="en-CA" sz="1400" dirty="0"/>
              <a:t>, </a:t>
            </a:r>
            <a:r>
              <a:rPr lang="en-CA" sz="1400" dirty="0" err="1"/>
              <a:t>tanques</a:t>
            </a:r>
            <a:r>
              <a:rPr lang="en-CA" sz="1400" dirty="0"/>
              <a:t>, </a:t>
            </a:r>
            <a:r>
              <a:rPr lang="en-CA" sz="1400" dirty="0" err="1"/>
              <a:t>intercambiadores</a:t>
            </a:r>
            <a:r>
              <a:rPr lang="en-CA" sz="1400" dirty="0"/>
              <a:t> de </a:t>
            </a:r>
            <a:r>
              <a:rPr lang="en-CA" sz="1400" dirty="0" err="1"/>
              <a:t>calor</a:t>
            </a:r>
            <a:r>
              <a:rPr lang="en-CA" sz="1400" dirty="0"/>
              <a:t> y </a:t>
            </a:r>
            <a:r>
              <a:rPr lang="en-CA" sz="1400" dirty="0" err="1"/>
              <a:t>equipo</a:t>
            </a:r>
            <a:r>
              <a:rPr lang="en-CA" sz="1400" dirty="0"/>
              <a:t> </a:t>
            </a:r>
            <a:r>
              <a:rPr lang="en-CA" sz="1400" dirty="0" err="1"/>
              <a:t>hidrónico</a:t>
            </a:r>
            <a:r>
              <a:rPr lang="en-CA" sz="1400" dirty="0"/>
              <a:t>.   </a:t>
            </a:r>
            <a:r>
              <a:rPr lang="en-CA" sz="1400" dirty="0" err="1"/>
              <a:t>Esto</a:t>
            </a:r>
            <a:r>
              <a:rPr lang="en-CA" sz="1400" dirty="0"/>
              <a:t> </a:t>
            </a:r>
            <a:r>
              <a:rPr lang="en-CA" sz="1400" dirty="0" err="1"/>
              <a:t>permite</a:t>
            </a:r>
            <a:r>
              <a:rPr lang="en-CA" sz="1400" dirty="0"/>
              <a:t> a </a:t>
            </a:r>
            <a:r>
              <a:rPr lang="en-CA" sz="1400" dirty="0" err="1"/>
              <a:t>las</a:t>
            </a:r>
            <a:r>
              <a:rPr lang="en-CA" sz="1400" dirty="0"/>
              <a:t> </a:t>
            </a:r>
            <a:r>
              <a:rPr lang="en-CA" sz="1400" dirty="0" err="1"/>
              <a:t>partes</a:t>
            </a:r>
            <a:r>
              <a:rPr lang="en-CA" sz="1400" dirty="0"/>
              <a:t> </a:t>
            </a:r>
            <a:r>
              <a:rPr lang="en-CA" sz="1400" dirty="0" err="1"/>
              <a:t>interesadas</a:t>
            </a:r>
            <a:r>
              <a:rPr lang="en-CA" sz="1400" dirty="0"/>
              <a:t> en el </a:t>
            </a:r>
            <a:r>
              <a:rPr lang="en-CA" sz="1400" dirty="0" err="1"/>
              <a:t>proyecto</a:t>
            </a:r>
            <a:r>
              <a:rPr lang="en-CA" sz="1400" dirty="0"/>
              <a:t> un </a:t>
            </a:r>
            <a:r>
              <a:rPr lang="en-CA" sz="1400" dirty="0" err="1"/>
              <a:t>ahorro</a:t>
            </a:r>
            <a:r>
              <a:rPr lang="en-CA" sz="1400" dirty="0"/>
              <a:t> </a:t>
            </a:r>
            <a:r>
              <a:rPr lang="en-CA" sz="1400" dirty="0" err="1"/>
              <a:t>económico</a:t>
            </a:r>
            <a:r>
              <a:rPr lang="en-CA" sz="1400" dirty="0"/>
              <a:t> considerable, </a:t>
            </a:r>
            <a:r>
              <a:rPr lang="en-CA" sz="1400" dirty="0" err="1"/>
              <a:t>tranquilidad</a:t>
            </a:r>
            <a:r>
              <a:rPr lang="en-CA" sz="1400" dirty="0"/>
              <a:t>, y el </a:t>
            </a:r>
            <a:r>
              <a:rPr lang="en-CA" sz="1400" dirty="0" err="1"/>
              <a:t>mejor</a:t>
            </a:r>
            <a:r>
              <a:rPr lang="en-CA" sz="1400" dirty="0"/>
              <a:t> valor a la </a:t>
            </a:r>
            <a:r>
              <a:rPr lang="en-CA" sz="1400" dirty="0" err="1"/>
              <a:t>inversión</a:t>
            </a:r>
            <a:r>
              <a:rPr lang="en-CA" sz="1400" dirty="0"/>
              <a:t> </a:t>
            </a:r>
            <a:r>
              <a:rPr lang="en-CA" sz="1400" dirty="0" err="1"/>
              <a:t>realizada</a:t>
            </a:r>
            <a:r>
              <a:rPr lang="en-CA" sz="1400" dirty="0"/>
              <a:t> </a:t>
            </a:r>
            <a:r>
              <a:rPr lang="en-CA" sz="1400" dirty="0" err="1"/>
              <a:t>optimizando</a:t>
            </a:r>
            <a:r>
              <a:rPr lang="en-CA" sz="1400" dirty="0"/>
              <a:t> el </a:t>
            </a:r>
            <a:r>
              <a:rPr lang="en-CA" sz="1400" dirty="0" err="1"/>
              <a:t>costo</a:t>
            </a:r>
            <a:r>
              <a:rPr lang="en-CA" sz="1400" dirty="0"/>
              <a:t> total del </a:t>
            </a:r>
            <a:r>
              <a:rPr lang="en-CA" sz="1400" dirty="0" err="1"/>
              <a:t>producto</a:t>
            </a:r>
            <a:r>
              <a:rPr lang="en-CA" sz="1400" dirty="0"/>
              <a:t> </a:t>
            </a:r>
            <a:r>
              <a:rPr lang="en-CA" sz="1400" dirty="0" err="1"/>
              <a:t>adquirido</a:t>
            </a:r>
            <a:r>
              <a:rPr lang="en-CA" sz="1400" dirty="0"/>
              <a:t>.   </a:t>
            </a:r>
          </a:p>
        </p:txBody>
      </p:sp>
      <p:pic>
        <p:nvPicPr>
          <p:cNvPr id="1034" name="Picture 10" descr="C:\Users\Justine\Desktop\Powerpoint Catalogue\IMG_06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9755" y="2172411"/>
            <a:ext cx="2160924" cy="318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08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9234" y="64563"/>
            <a:ext cx="480157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Days"/>
                <a:cs typeface="Days"/>
              </a:rPr>
              <a:t>ASME </a:t>
            </a:r>
            <a:r>
              <a:rPr sz="1500" spc="-30" dirty="0">
                <a:solidFill>
                  <a:srgbClr val="FFFFFF"/>
                </a:solidFill>
                <a:latin typeface="Days"/>
                <a:cs typeface="Days"/>
              </a:rPr>
              <a:t>TANKS </a:t>
            </a:r>
            <a:r>
              <a:rPr sz="1500" dirty="0">
                <a:solidFill>
                  <a:srgbClr val="FFFFFF"/>
                </a:solidFill>
                <a:latin typeface="Days"/>
                <a:cs typeface="Days"/>
              </a:rPr>
              <a:t>&amp; AIR</a:t>
            </a:r>
            <a:r>
              <a:rPr sz="1500" spc="-30" dirty="0">
                <a:solidFill>
                  <a:srgbClr val="FFFFFF"/>
                </a:solidFill>
                <a:latin typeface="Days"/>
                <a:cs typeface="Day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Days"/>
                <a:cs typeface="Days"/>
              </a:rPr>
              <a:t>SEPARATORS</a:t>
            </a:r>
            <a:endParaRPr sz="1500">
              <a:latin typeface="Days"/>
              <a:cs typeface="Day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48680" y="645840"/>
          <a:ext cx="9215226" cy="6711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2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7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26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7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78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78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endParaRPr sz="1200" dirty="0">
                        <a:latin typeface="Days"/>
                        <a:cs typeface="Days"/>
                      </a:endParaRPr>
                    </a:p>
                  </a:txBody>
                  <a:tcPr marL="0" marR="0" marT="0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Days"/>
                        <a:cs typeface="Days"/>
                      </a:endParaRPr>
                    </a:p>
                  </a:txBody>
                  <a:tcPr marL="0" marR="0" marT="0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Days"/>
                        <a:cs typeface="Days"/>
                      </a:endParaRPr>
                    </a:p>
                  </a:txBody>
                  <a:tcPr marL="0" marR="0" marT="0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Days"/>
                        <a:cs typeface="Days"/>
                      </a:endParaRPr>
                    </a:p>
                  </a:txBody>
                  <a:tcPr marL="0" marR="0" marT="0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1200" dirty="0">
                        <a:latin typeface="Days"/>
                        <a:cs typeface="Days"/>
                      </a:endParaRPr>
                    </a:p>
                  </a:txBody>
                  <a:tcPr marL="0" marR="0" marT="0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SERIES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0354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SEP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9373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ADSR/AD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9373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RDT/BT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9373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2405" marR="153670" indent="-31750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RLU</a:t>
                      </a:r>
                      <a:r>
                        <a:rPr sz="1200" b="1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  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RWU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4154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RSE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9373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SIMILAR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5447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RL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5751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4900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5751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RDT: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AX /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OT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 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NTA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CAX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55244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BT: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 / NLA /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 B /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ST-DHW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30422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TYPE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0495" marR="142240" algn="ctr">
                        <a:lnSpc>
                          <a:spcPct val="101000"/>
                        </a:lnSpc>
                        <a:spcBef>
                          <a:spcPts val="58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Vortex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r>
                        <a:rPr sz="1200" spc="-4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Tangential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Air Separator  (With or Without  Strainer)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6919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01600" marR="60960" indent="-33655" algn="ctr">
                        <a:lnSpc>
                          <a:spcPct val="101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In-Line Air/Dirt Sepa-  rator (With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Strainer)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44450" indent="210820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Non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Replaceable  Bladder Expansion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Tank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7785" marR="49530" algn="ctr">
                        <a:lnSpc>
                          <a:spcPct val="101000"/>
                        </a:lnSpc>
                        <a:spcBef>
                          <a:spcPts val="5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Hot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Storage 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Tank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with  Heater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6919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57785" marR="49530" algn="ctr">
                        <a:lnSpc>
                          <a:spcPct val="101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Hot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Water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Storage 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Tank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944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1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660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40005" indent="-635" algn="ctr">
                        <a:lnSpc>
                          <a:spcPct val="104099"/>
                        </a:lnSpc>
                        <a:spcBef>
                          <a:spcPts val="60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Replaceable Bladder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Exp. 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Tank </a:t>
                      </a:r>
                      <a:r>
                        <a:rPr sz="1200" spc="1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(with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bottom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system  connection)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888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3660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CAPACITIES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0354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67000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USGPM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0795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(13 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15217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r>
                        <a:rPr sz="1200" spc="7" baseline="33333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/hr)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888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3664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69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12100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USGPM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4287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(16 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2748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r>
                        <a:rPr sz="1200" spc="7" baseline="33333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/hr)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888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3962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Gallons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7208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(11 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15000</a:t>
                      </a:r>
                      <a:r>
                        <a:rPr sz="1200" spc="-6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liters)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888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93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15000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Gallons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9588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(379 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56781</a:t>
                      </a:r>
                      <a:r>
                        <a:rPr sz="1200" spc="-6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liters)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888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CONNECTIONS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0354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2″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36″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Diameter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0160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(50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mm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914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mm)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888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marL="13906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2″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36″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Diameter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9969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(50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mm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914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mm)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888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1″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3″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 mm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mm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888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115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Requested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9373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PRESSURE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0354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9095" marR="313690" indent="-57785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250PSI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(1724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kPa)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7190" marR="311785" indent="-57785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250PSI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(1724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kPa)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1640" marR="356235" indent="-57785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250PSI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(1724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kPa)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2270" marR="316865" indent="-57785" algn="ctr">
                        <a:lnSpc>
                          <a:spcPct val="101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250PSI 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(1724</a:t>
                      </a:r>
                      <a:r>
                        <a:rPr sz="1200" spc="-8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kPa)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4907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TEMPERATURE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8460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550°F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(288°C)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7478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550°F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(288°C)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7478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240°F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(115°C)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7478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477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 550°F</a:t>
                      </a:r>
                      <a:r>
                        <a:rPr sz="1200" spc="-7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(288°C)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27478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E8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342265" marR="153670" indent="-18097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TRU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TION 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MATERIAL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6683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238760" indent="-27940" algn="ctr">
                        <a:lnSpc>
                          <a:spcPct val="101000"/>
                        </a:lnSpc>
                        <a:spcBef>
                          <a:spcPts val="14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Carbon Steel</a:t>
                      </a:r>
                      <a:r>
                        <a:rPr sz="12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or  Stainless</a:t>
                      </a:r>
                      <a:r>
                        <a:rPr sz="1200" spc="-4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Steel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3739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2415" marR="237490" indent="-27940" algn="ctr">
                        <a:lnSpc>
                          <a:spcPct val="101000"/>
                        </a:lnSpc>
                        <a:spcBef>
                          <a:spcPts val="14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Carbon Steel</a:t>
                      </a:r>
                      <a:r>
                        <a:rPr sz="12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or  Stainless</a:t>
                      </a:r>
                      <a:r>
                        <a:rPr sz="1200" spc="-4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Steel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3739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9120" marR="361315" indent="-210185" algn="ctr">
                        <a:lnSpc>
                          <a:spcPct val="101000"/>
                        </a:lnSpc>
                        <a:spcBef>
                          <a:spcPts val="14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Carbon</a:t>
                      </a:r>
                      <a:r>
                        <a:rPr sz="1200" spc="-6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Steel  EPDM</a:t>
                      </a:r>
                      <a:endParaRPr sz="12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3739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7495" marR="243204" indent="-27940" algn="ctr">
                        <a:lnSpc>
                          <a:spcPct val="101000"/>
                        </a:lnSpc>
                        <a:spcBef>
                          <a:spcPts val="14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Carbon Steel</a:t>
                      </a:r>
                      <a:r>
                        <a:rPr sz="1200" spc="-5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or  Stainless</a:t>
                      </a:r>
                      <a:r>
                        <a:rPr sz="1200" spc="-45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Steel</a:t>
                      </a:r>
                      <a:endParaRPr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3739" marB="0" anchor="ctr">
                    <a:lnL w="9613">
                      <a:solidFill>
                        <a:srgbClr val="231F20"/>
                      </a:solidFill>
                      <a:prstDash val="solid"/>
                    </a:lnL>
                    <a:lnR w="9613">
                      <a:solidFill>
                        <a:srgbClr val="231F20"/>
                      </a:solidFill>
                      <a:prstDash val="solid"/>
                    </a:lnR>
                    <a:lnT w="9613">
                      <a:solidFill>
                        <a:srgbClr val="231F20"/>
                      </a:solidFill>
                      <a:prstDash val="solid"/>
                    </a:lnT>
                    <a:lnB w="9613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508920" y="789856"/>
            <a:ext cx="1182601" cy="1224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37112" y="717848"/>
            <a:ext cx="1222874" cy="1440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65504" y="789856"/>
            <a:ext cx="1720324" cy="1152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53336" y="645840"/>
            <a:ext cx="1023622" cy="1568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920409" y="6963756"/>
            <a:ext cx="4554220" cy="136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820" marR="5080" indent="-71120">
              <a:lnSpc>
                <a:spcPct val="125000"/>
              </a:lnSpc>
              <a:buChar char="-"/>
              <a:tabLst>
                <a:tab pos="94615" algn="l"/>
              </a:tabLst>
            </a:pPr>
            <a:r>
              <a:rPr sz="800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endParaRPr sz="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804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96" y="0"/>
            <a:ext cx="0" cy="7772400"/>
          </a:xfrm>
          <a:custGeom>
            <a:avLst/>
            <a:gdLst/>
            <a:ahLst/>
            <a:cxnLst/>
            <a:rect l="l" t="t" r="r" b="b"/>
            <a:pathLst>
              <a:path h="10058400">
                <a:moveTo>
                  <a:pt x="0" y="0"/>
                </a:moveTo>
                <a:lnTo>
                  <a:pt x="0" y="10058404"/>
                </a:lnTo>
              </a:path>
            </a:pathLst>
          </a:custGeom>
          <a:ln w="1437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623118" y="7449936"/>
            <a:ext cx="265429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FFFFFF"/>
                </a:solidFill>
                <a:latin typeface="Days"/>
                <a:cs typeface="Days"/>
              </a:rPr>
              <a:t>9</a:t>
            </a:r>
            <a:endParaRPr sz="1900">
              <a:latin typeface="Days"/>
              <a:cs typeface="Day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2693" y="55290"/>
            <a:ext cx="365520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Days"/>
                <a:cs typeface="Days"/>
              </a:rPr>
              <a:t>HYDRONIC</a:t>
            </a:r>
            <a:r>
              <a:rPr sz="1500" spc="-75" dirty="0">
                <a:solidFill>
                  <a:srgbClr val="FFFFFF"/>
                </a:solidFill>
                <a:latin typeface="Days"/>
                <a:cs typeface="Days"/>
              </a:rPr>
              <a:t> </a:t>
            </a:r>
            <a:r>
              <a:rPr sz="1500" dirty="0">
                <a:solidFill>
                  <a:srgbClr val="FFFFFF"/>
                </a:solidFill>
                <a:latin typeface="Days"/>
                <a:cs typeface="Days"/>
              </a:rPr>
              <a:t>ACCESSORIES</a:t>
            </a:r>
            <a:endParaRPr sz="1500">
              <a:latin typeface="Days"/>
              <a:cs typeface="Day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30653" y="756445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5" h="1529714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30653" y="756445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5" h="1529714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ln w="85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2830" y="785144"/>
            <a:ext cx="3266515" cy="802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800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AIR VENT </a:t>
            </a:r>
            <a:r>
              <a:rPr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sz="800" spc="-9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MV</a:t>
            </a:r>
            <a:endParaRPr sz="8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8740">
              <a:lnSpc>
                <a:spcPct val="100000"/>
              </a:lnSpc>
              <a:spcBef>
                <a:spcPts val="550"/>
              </a:spcBef>
            </a:pP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Cast</a:t>
            </a:r>
            <a:r>
              <a:rPr sz="650" b="1" spc="-8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Iron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8740">
              <a:lnSpc>
                <a:spcPct val="100000"/>
              </a:lnSpc>
              <a:spcBef>
                <a:spcPts val="165"/>
              </a:spcBef>
            </a:pP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Pressure: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MV15 150 PSIG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sz="650" b="1" spc="-4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345°F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R="73025" algn="ctr">
              <a:lnSpc>
                <a:spcPct val="100000"/>
              </a:lnSpc>
              <a:spcBef>
                <a:spcPts val="165"/>
              </a:spcBef>
            </a:pP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MV15 300 PSIG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sz="650" b="1" spc="-7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400°F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8740">
              <a:lnSpc>
                <a:spcPct val="100000"/>
              </a:lnSpc>
              <a:spcBef>
                <a:spcPts val="165"/>
              </a:spcBef>
            </a:pP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Size</a:t>
            </a:r>
            <a:r>
              <a:rPr sz="650" b="1" spc="-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Range</a:t>
            </a:r>
            <a:r>
              <a:rPr sz="650" b="1" spc="-15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sz="650" b="1" spc="-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3/4″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8740">
              <a:lnSpc>
                <a:spcPct val="100000"/>
              </a:lnSpc>
              <a:spcBef>
                <a:spcPts val="165"/>
              </a:spcBef>
            </a:pP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Connections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sz="650" b="1" spc="-15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Threaded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91111" y="1107159"/>
            <a:ext cx="3051212" cy="776258"/>
          </a:xfrm>
          <a:custGeom>
            <a:avLst/>
            <a:gdLst/>
            <a:ahLst/>
            <a:cxnLst/>
            <a:rect l="l" t="t" r="r" b="b"/>
            <a:pathLst>
              <a:path w="2357754" h="1004569">
                <a:moveTo>
                  <a:pt x="2357399" y="0"/>
                </a:moveTo>
                <a:lnTo>
                  <a:pt x="0" y="1004074"/>
                </a:lnTo>
                <a:lnTo>
                  <a:pt x="2357399" y="1004074"/>
                </a:lnTo>
                <a:lnTo>
                  <a:pt x="2357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91111" y="1107159"/>
            <a:ext cx="3051212" cy="776258"/>
          </a:xfrm>
          <a:custGeom>
            <a:avLst/>
            <a:gdLst/>
            <a:ahLst/>
            <a:cxnLst/>
            <a:rect l="l" t="t" r="r" b="b"/>
            <a:pathLst>
              <a:path w="2357754" h="1004569">
                <a:moveTo>
                  <a:pt x="2357399" y="0"/>
                </a:moveTo>
                <a:lnTo>
                  <a:pt x="2357399" y="1004074"/>
                </a:lnTo>
                <a:lnTo>
                  <a:pt x="0" y="1004074"/>
                </a:lnTo>
                <a:lnTo>
                  <a:pt x="2357399" y="0"/>
                </a:lnTo>
                <a:close/>
              </a:path>
            </a:pathLst>
          </a:custGeom>
          <a:ln w="8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02876" y="1295485"/>
            <a:ext cx="1044771" cy="570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22798" y="2037929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5" h="1529714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22798" y="2037929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5" h="1529714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ln w="85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62564" y="2061930"/>
            <a:ext cx="1137322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AIR VENT </a:t>
            </a:r>
            <a:r>
              <a:rPr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sz="800" spc="-9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</a:t>
            </a:r>
            <a:endParaRPr sz="8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89257" y="2207369"/>
            <a:ext cx="1839109" cy="46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Material:</a:t>
            </a:r>
            <a:r>
              <a:rPr sz="650" b="1" spc="-7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Brass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21200"/>
              </a:lnSpc>
            </a:pP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Pressure: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150 PSIG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sz="650" b="1" spc="-6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200°F 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Size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Range </a:t>
            </a: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1/8″ and 1/4″  Connections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sz="650" b="1" spc="-15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Threaded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07620" y="2396146"/>
            <a:ext cx="3051212" cy="776258"/>
          </a:xfrm>
          <a:custGeom>
            <a:avLst/>
            <a:gdLst/>
            <a:ahLst/>
            <a:cxnLst/>
            <a:rect l="l" t="t" r="r" b="b"/>
            <a:pathLst>
              <a:path w="2357754" h="1004570">
                <a:moveTo>
                  <a:pt x="2357399" y="0"/>
                </a:moveTo>
                <a:lnTo>
                  <a:pt x="0" y="1004074"/>
                </a:lnTo>
                <a:lnTo>
                  <a:pt x="2357399" y="1004074"/>
                </a:lnTo>
                <a:lnTo>
                  <a:pt x="2357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07620" y="2396146"/>
            <a:ext cx="3051212" cy="776258"/>
          </a:xfrm>
          <a:custGeom>
            <a:avLst/>
            <a:gdLst/>
            <a:ahLst/>
            <a:cxnLst/>
            <a:rect l="l" t="t" r="r" b="b"/>
            <a:pathLst>
              <a:path w="2357754" h="1004570">
                <a:moveTo>
                  <a:pt x="2357399" y="0"/>
                </a:moveTo>
                <a:lnTo>
                  <a:pt x="2357399" y="1004074"/>
                </a:lnTo>
                <a:lnTo>
                  <a:pt x="0" y="1004074"/>
                </a:lnTo>
                <a:lnTo>
                  <a:pt x="2357399" y="0"/>
                </a:lnTo>
                <a:close/>
              </a:path>
            </a:pathLst>
          </a:custGeom>
          <a:ln w="8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64056" y="2546640"/>
            <a:ext cx="775302" cy="628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30653" y="3311759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5" h="1529714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30653" y="3311759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5" h="1529714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ln w="85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88472" y="3342335"/>
            <a:ext cx="2698674" cy="897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4645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BUTTERFLY </a:t>
            </a:r>
            <a:r>
              <a:rPr sz="800" spc="-3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VALVE </a:t>
            </a:r>
            <a:r>
              <a:rPr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sz="800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BFVZ </a:t>
            </a:r>
            <a:r>
              <a:rPr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sz="800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endParaRPr sz="8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Cast Iron Body, </a:t>
            </a: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Stainless</a:t>
            </a:r>
            <a:r>
              <a:rPr sz="650" b="1" spc="-4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Steel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177165" indent="914400">
              <a:lnSpc>
                <a:spcPct val="121200"/>
              </a:lnSpc>
            </a:pP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Disc,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EPDM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Seat 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Pressure</a:t>
            </a:r>
            <a:r>
              <a:rPr sz="650" b="1" spc="-16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175 PSIG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225°F up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12″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75005">
              <a:lnSpc>
                <a:spcPct val="100000"/>
              </a:lnSpc>
              <a:spcBef>
                <a:spcPts val="165"/>
              </a:spcBef>
            </a:pP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150 PSIG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sz="650" b="1" spc="-8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250°F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802640" indent="497840">
              <a:lnSpc>
                <a:spcPct val="121200"/>
              </a:lnSpc>
            </a:pP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from 14″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sz="650" b="1" spc="-8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24″ 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Size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Range </a:t>
            </a: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2″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24″  Body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Style :</a:t>
            </a:r>
            <a:r>
              <a:rPr sz="650" b="1" spc="-9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Lug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98972" y="3672103"/>
            <a:ext cx="3050757" cy="775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98971" y="3672102"/>
            <a:ext cx="3051212" cy="776258"/>
          </a:xfrm>
          <a:custGeom>
            <a:avLst/>
            <a:gdLst/>
            <a:ahLst/>
            <a:cxnLst/>
            <a:rect l="l" t="t" r="r" b="b"/>
            <a:pathLst>
              <a:path w="2357754" h="1004570">
                <a:moveTo>
                  <a:pt x="2357399" y="0"/>
                </a:moveTo>
                <a:lnTo>
                  <a:pt x="2357399" y="1004074"/>
                </a:lnTo>
                <a:lnTo>
                  <a:pt x="0" y="1004074"/>
                </a:lnTo>
                <a:lnTo>
                  <a:pt x="2357399" y="0"/>
                </a:lnTo>
                <a:close/>
              </a:path>
            </a:pathLst>
          </a:custGeom>
          <a:ln w="8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30199" y="3584186"/>
            <a:ext cx="2190545" cy="1303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430097" y="4595275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5" h="1529715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30097" y="4595275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5" h="1529715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ln w="85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04665" y="4627721"/>
            <a:ext cx="2904938" cy="642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>
              <a:lnSpc>
                <a:spcPct val="100000"/>
              </a:lnSpc>
            </a:pPr>
            <a:r>
              <a:rPr sz="800" spc="-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MULTIFUNCTION </a:t>
            </a:r>
            <a:r>
              <a:rPr sz="800" spc="-3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VALVE </a:t>
            </a:r>
            <a:r>
              <a:rPr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sz="800" spc="2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MFV</a:t>
            </a:r>
            <a:endParaRPr sz="8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21200"/>
              </a:lnSpc>
              <a:spcBef>
                <a:spcPts val="229"/>
              </a:spcBef>
            </a:pP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Material: </a:t>
            </a: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Ductile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Iron and </a:t>
            </a: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Stainless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Steel Disc  </a:t>
            </a: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Pressure: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150 PSIG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sz="650" b="1" spc="-5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225°F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Size</a:t>
            </a:r>
            <a:r>
              <a:rPr sz="650" b="1" spc="-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Range</a:t>
            </a:r>
            <a:r>
              <a:rPr sz="650" b="1" spc="-14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sz="650" b="1" spc="-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2″</a:t>
            </a:r>
            <a:r>
              <a:rPr sz="650" b="1" spc="-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sz="650" b="1" spc="-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18″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Connections: </a:t>
            </a:r>
            <a:r>
              <a:rPr sz="650" b="1" spc="2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MFV-F:</a:t>
            </a:r>
            <a:r>
              <a:rPr sz="650" b="1" spc="-5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Flanged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07067" y="4947013"/>
            <a:ext cx="3051212" cy="776258"/>
          </a:xfrm>
          <a:custGeom>
            <a:avLst/>
            <a:gdLst/>
            <a:ahLst/>
            <a:cxnLst/>
            <a:rect l="l" t="t" r="r" b="b"/>
            <a:pathLst>
              <a:path w="2357754" h="1004570">
                <a:moveTo>
                  <a:pt x="2357399" y="0"/>
                </a:moveTo>
                <a:lnTo>
                  <a:pt x="0" y="1004074"/>
                </a:lnTo>
                <a:lnTo>
                  <a:pt x="2357399" y="1004074"/>
                </a:lnTo>
                <a:lnTo>
                  <a:pt x="2357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07067" y="4947013"/>
            <a:ext cx="3051212" cy="776258"/>
          </a:xfrm>
          <a:custGeom>
            <a:avLst/>
            <a:gdLst/>
            <a:ahLst/>
            <a:cxnLst/>
            <a:rect l="l" t="t" r="r" b="b"/>
            <a:pathLst>
              <a:path w="2357754" h="1004570">
                <a:moveTo>
                  <a:pt x="2357399" y="0"/>
                </a:moveTo>
                <a:lnTo>
                  <a:pt x="2357399" y="1004074"/>
                </a:lnTo>
                <a:lnTo>
                  <a:pt x="0" y="1004074"/>
                </a:lnTo>
                <a:lnTo>
                  <a:pt x="2357399" y="0"/>
                </a:lnTo>
                <a:close/>
              </a:path>
            </a:pathLst>
          </a:custGeom>
          <a:ln w="8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750166" y="4905879"/>
            <a:ext cx="2036491" cy="11603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693882" y="756445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4" h="1529714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693882" y="756445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4" h="1529714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ln w="85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67423" y="798502"/>
            <a:ext cx="3052856" cy="726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750" spc="-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PRESSURE AND OR TEMPERATURE</a:t>
            </a:r>
            <a:r>
              <a:rPr sz="750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750" spc="-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PORTS</a:t>
            </a:r>
            <a:endParaRPr sz="7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:</a:t>
            </a:r>
            <a:r>
              <a:rPr sz="650" b="1" spc="-1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Bronze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Pressure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1000 PSIG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sz="650" b="1" spc="-14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140°F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Size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Range </a:t>
            </a: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sz="650" b="1" spc="-13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1/4″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Connections:</a:t>
            </a:r>
            <a:r>
              <a:rPr sz="650" b="1" spc="-3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SS2501</a:t>
            </a:r>
            <a:r>
              <a:rPr sz="650" b="1" spc="-15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:Threaded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74700" marR="799465" indent="-117475">
              <a:lnSpc>
                <a:spcPct val="121200"/>
              </a:lnSpc>
            </a:pP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SS2511</a:t>
            </a:r>
            <a:r>
              <a:rPr sz="650" b="1" spc="-15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sz="650" b="1" spc="-4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Threaded  Extended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762200" y="1108185"/>
            <a:ext cx="3051212" cy="776258"/>
          </a:xfrm>
          <a:custGeom>
            <a:avLst/>
            <a:gdLst/>
            <a:ahLst/>
            <a:cxnLst/>
            <a:rect l="l" t="t" r="r" b="b"/>
            <a:pathLst>
              <a:path w="2357754" h="1004569">
                <a:moveTo>
                  <a:pt x="2357399" y="0"/>
                </a:moveTo>
                <a:lnTo>
                  <a:pt x="0" y="1004074"/>
                </a:lnTo>
                <a:lnTo>
                  <a:pt x="2357399" y="1004074"/>
                </a:lnTo>
                <a:lnTo>
                  <a:pt x="2357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762200" y="1108185"/>
            <a:ext cx="3051212" cy="776258"/>
          </a:xfrm>
          <a:custGeom>
            <a:avLst/>
            <a:gdLst/>
            <a:ahLst/>
            <a:cxnLst/>
            <a:rect l="l" t="t" r="r" b="b"/>
            <a:pathLst>
              <a:path w="2357754" h="1004569">
                <a:moveTo>
                  <a:pt x="2357399" y="0"/>
                </a:moveTo>
                <a:lnTo>
                  <a:pt x="2357399" y="1004074"/>
                </a:lnTo>
                <a:lnTo>
                  <a:pt x="0" y="1004074"/>
                </a:lnTo>
                <a:lnTo>
                  <a:pt x="2357399" y="0"/>
                </a:lnTo>
                <a:close/>
              </a:path>
            </a:pathLst>
          </a:custGeom>
          <a:ln w="8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680875" y="1062614"/>
            <a:ext cx="724582" cy="8653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095609" y="913990"/>
            <a:ext cx="619700" cy="9768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89706" y="2034739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4" h="1529714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689706" y="2034739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4" h="1529714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ln w="85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64271" y="2065316"/>
            <a:ext cx="2729081" cy="897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1620" algn="ctr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WAFER </a:t>
            </a:r>
            <a:r>
              <a:rPr sz="800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CHECK </a:t>
            </a:r>
            <a:r>
              <a:rPr sz="800" spc="-3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VALVE </a:t>
            </a:r>
            <a:r>
              <a:rPr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sz="800" spc="-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LSDDB</a:t>
            </a:r>
            <a:endParaRPr sz="8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Cast Iron Body, </a:t>
            </a: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Stainless</a:t>
            </a:r>
            <a:r>
              <a:rPr sz="650" b="1" spc="-4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Steel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210820" indent="914400">
              <a:lnSpc>
                <a:spcPct val="121200"/>
              </a:lnSpc>
            </a:pP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Disc,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EPDM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Seat  </a:t>
            </a: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Pressure: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175 PSIG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225°F up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sz="650" b="1" spc="-7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12″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7795" algn="ctr">
              <a:lnSpc>
                <a:spcPct val="100000"/>
              </a:lnSpc>
              <a:spcBef>
                <a:spcPts val="165"/>
              </a:spcBef>
            </a:pP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150 PSIG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sz="650" b="1" spc="-8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250°F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825500" indent="497840">
              <a:lnSpc>
                <a:spcPct val="121200"/>
              </a:lnSpc>
            </a:pP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from 14″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sz="650" b="1" spc="-8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24″ 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Size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Range </a:t>
            </a: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2″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24″  Body</a:t>
            </a:r>
            <a:r>
              <a:rPr sz="650" b="1" spc="-3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Style</a:t>
            </a:r>
            <a:r>
              <a:rPr sz="650" b="1" spc="-15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sz="650" b="1" spc="-3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Wafer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766670" y="2396666"/>
            <a:ext cx="3051212" cy="776258"/>
          </a:xfrm>
          <a:custGeom>
            <a:avLst/>
            <a:gdLst/>
            <a:ahLst/>
            <a:cxnLst/>
            <a:rect l="l" t="t" r="r" b="b"/>
            <a:pathLst>
              <a:path w="2357754" h="1004570">
                <a:moveTo>
                  <a:pt x="2357399" y="0"/>
                </a:moveTo>
                <a:lnTo>
                  <a:pt x="0" y="1004074"/>
                </a:lnTo>
                <a:lnTo>
                  <a:pt x="2357399" y="1004074"/>
                </a:lnTo>
                <a:lnTo>
                  <a:pt x="2357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766670" y="2396666"/>
            <a:ext cx="3051212" cy="776258"/>
          </a:xfrm>
          <a:custGeom>
            <a:avLst/>
            <a:gdLst/>
            <a:ahLst/>
            <a:cxnLst/>
            <a:rect l="l" t="t" r="r" b="b"/>
            <a:pathLst>
              <a:path w="2357754" h="1004570">
                <a:moveTo>
                  <a:pt x="2357399" y="0"/>
                </a:moveTo>
                <a:lnTo>
                  <a:pt x="2357399" y="1004074"/>
                </a:lnTo>
                <a:lnTo>
                  <a:pt x="0" y="1004074"/>
                </a:lnTo>
                <a:lnTo>
                  <a:pt x="2357399" y="0"/>
                </a:lnTo>
                <a:close/>
              </a:path>
            </a:pathLst>
          </a:custGeom>
          <a:ln w="8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666898" y="2468945"/>
            <a:ext cx="1086760" cy="7612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690497" y="3311759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4" h="1529714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690497" y="3311759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4" h="1529714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ln w="85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748699" y="3333504"/>
            <a:ext cx="2968214" cy="8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330" algn="ctr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SUCTION </a:t>
            </a:r>
            <a:r>
              <a:rPr sz="800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DIFFUSER </a:t>
            </a:r>
            <a:r>
              <a:rPr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sz="800" spc="-4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ASDFF</a:t>
            </a:r>
            <a:endParaRPr sz="8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21200"/>
              </a:lnSpc>
              <a:spcBef>
                <a:spcPts val="455"/>
              </a:spcBef>
            </a:pP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Cast Iron Body, </a:t>
            </a: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Stainless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Steel Sceen  </a:t>
            </a: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Pressure: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175 PSIG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 250°F with</a:t>
            </a:r>
            <a:r>
              <a:rPr sz="650" b="1" spc="-4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water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9865" algn="ctr">
              <a:lnSpc>
                <a:spcPct val="100000"/>
              </a:lnSpc>
              <a:spcBef>
                <a:spcPts val="160"/>
              </a:spcBef>
            </a:pP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 PSIG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 150°F with</a:t>
            </a:r>
            <a:r>
              <a:rPr sz="650" b="1" spc="-5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steem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Size</a:t>
            </a:r>
            <a:r>
              <a:rPr sz="650" b="1" spc="-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Range</a:t>
            </a:r>
            <a:r>
              <a:rPr sz="650" b="1" spc="-14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sz="650" b="1" spc="-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2″</a:t>
            </a:r>
            <a:r>
              <a:rPr sz="650" b="1" spc="-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sz="650" b="1" spc="-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20″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Connections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sz="650" b="1" spc="-16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Flanged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750945" y="3662469"/>
            <a:ext cx="3051212" cy="776258"/>
          </a:xfrm>
          <a:custGeom>
            <a:avLst/>
            <a:gdLst/>
            <a:ahLst/>
            <a:cxnLst/>
            <a:rect l="l" t="t" r="r" b="b"/>
            <a:pathLst>
              <a:path w="2357754" h="1004570">
                <a:moveTo>
                  <a:pt x="2357399" y="0"/>
                </a:moveTo>
                <a:lnTo>
                  <a:pt x="0" y="1004074"/>
                </a:lnTo>
                <a:lnTo>
                  <a:pt x="2357399" y="1004074"/>
                </a:lnTo>
                <a:lnTo>
                  <a:pt x="2357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750945" y="3662469"/>
            <a:ext cx="3051212" cy="776258"/>
          </a:xfrm>
          <a:custGeom>
            <a:avLst/>
            <a:gdLst/>
            <a:ahLst/>
            <a:cxnLst/>
            <a:rect l="l" t="t" r="r" b="b"/>
            <a:pathLst>
              <a:path w="2357754" h="1004570">
                <a:moveTo>
                  <a:pt x="2357399" y="0"/>
                </a:moveTo>
                <a:lnTo>
                  <a:pt x="2357399" y="1004074"/>
                </a:lnTo>
                <a:lnTo>
                  <a:pt x="0" y="1004074"/>
                </a:lnTo>
                <a:lnTo>
                  <a:pt x="2357399" y="0"/>
                </a:lnTo>
                <a:close/>
              </a:path>
            </a:pathLst>
          </a:custGeom>
          <a:ln w="8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705417" y="3844852"/>
            <a:ext cx="1100962" cy="5922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698994" y="4595275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4" h="1529715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698994" y="4595275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4" h="1529715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ln w="85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734392" y="4628863"/>
            <a:ext cx="3161329" cy="53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2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2000 </a:t>
            </a:r>
            <a:r>
              <a:rPr sz="750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sz="750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FIXED </a:t>
            </a:r>
            <a:r>
              <a:rPr sz="750" spc="2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BLADDER </a:t>
            </a:r>
            <a:r>
              <a:rPr sz="750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EXPANSION</a:t>
            </a:r>
            <a:r>
              <a:rPr sz="750" spc="-4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750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TANK</a:t>
            </a:r>
            <a:endParaRPr sz="7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2545" marR="248920">
              <a:lnSpc>
                <a:spcPct val="121200"/>
              </a:lnSpc>
              <a:spcBef>
                <a:spcPts val="370"/>
              </a:spcBef>
            </a:pP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Capacities: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132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Gallons (8 to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528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liters)  </a:t>
            </a: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Pressure: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150PSI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(1034kpa) 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Temperature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200°F (93°C)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2545">
              <a:lnSpc>
                <a:spcPct val="100000"/>
              </a:lnSpc>
              <a:spcBef>
                <a:spcPts val="165"/>
              </a:spcBef>
            </a:pP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Materials: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Carbon </a:t>
            </a: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Steel,</a:t>
            </a:r>
            <a:r>
              <a:rPr sz="650" b="1" spc="-4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Butyl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775949" y="4957190"/>
            <a:ext cx="3051212" cy="776258"/>
          </a:xfrm>
          <a:custGeom>
            <a:avLst/>
            <a:gdLst/>
            <a:ahLst/>
            <a:cxnLst/>
            <a:rect l="l" t="t" r="r" b="b"/>
            <a:pathLst>
              <a:path w="2357754" h="1004570">
                <a:moveTo>
                  <a:pt x="2357399" y="0"/>
                </a:moveTo>
                <a:lnTo>
                  <a:pt x="0" y="1004074"/>
                </a:lnTo>
                <a:lnTo>
                  <a:pt x="2357399" y="1004074"/>
                </a:lnTo>
                <a:lnTo>
                  <a:pt x="2357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775949" y="4957190"/>
            <a:ext cx="3051212" cy="776258"/>
          </a:xfrm>
          <a:custGeom>
            <a:avLst/>
            <a:gdLst/>
            <a:ahLst/>
            <a:cxnLst/>
            <a:rect l="l" t="t" r="r" b="b"/>
            <a:pathLst>
              <a:path w="2357754" h="1004570">
                <a:moveTo>
                  <a:pt x="2357399" y="0"/>
                </a:moveTo>
                <a:lnTo>
                  <a:pt x="2357399" y="1004074"/>
                </a:lnTo>
                <a:lnTo>
                  <a:pt x="0" y="1004074"/>
                </a:lnTo>
                <a:lnTo>
                  <a:pt x="2357399" y="0"/>
                </a:lnTo>
                <a:close/>
              </a:path>
            </a:pathLst>
          </a:custGeom>
          <a:ln w="8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891856" y="4898897"/>
            <a:ext cx="984710" cy="8460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61197" y="756985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5" h="1529714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61197" y="756985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5" h="1529714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ln w="85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3933" y="2031335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5" h="1529714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53933" y="2031335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5" h="1529714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ln w="85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19013" y="787553"/>
            <a:ext cx="2566371" cy="529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9145">
              <a:lnSpc>
                <a:spcPct val="100000"/>
              </a:lnSpc>
            </a:pPr>
            <a:r>
              <a:rPr sz="800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FLEXIBLE </a:t>
            </a:r>
            <a:r>
              <a:rPr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sz="800" spc="-8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</a:t>
            </a:r>
            <a:endParaRPr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21200"/>
              </a:lnSpc>
              <a:spcBef>
                <a:spcPts val="340"/>
              </a:spcBef>
            </a:pP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Material: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Steel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Stainless Steel 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Pressure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475 PSIG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 850°F with</a:t>
            </a:r>
            <a:r>
              <a:rPr sz="650" b="1" spc="-12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water  Size</a:t>
            </a:r>
            <a:r>
              <a:rPr sz="650" b="1" spc="-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Range</a:t>
            </a:r>
            <a:r>
              <a:rPr sz="650" b="1" spc="-14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sz="650" b="1" spc="-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1/2″</a:t>
            </a:r>
            <a:r>
              <a:rPr sz="650" b="1" spc="-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sz="650" b="1" spc="-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2″</a:t>
            </a:r>
            <a:endParaRPr sz="6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Connections:</a:t>
            </a:r>
            <a:r>
              <a:rPr sz="650" b="1" spc="-6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Threaded</a:t>
            </a:r>
            <a:endParaRPr sz="6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27473" y="2073171"/>
            <a:ext cx="2674021" cy="612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>
              <a:lnSpc>
                <a:spcPct val="100000"/>
              </a:lnSpc>
            </a:pPr>
            <a:r>
              <a:rPr sz="800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UNION ARCH FLEXIBLE </a:t>
            </a:r>
            <a:r>
              <a:rPr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sz="800" spc="-7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DUT</a:t>
            </a:r>
            <a:endParaRPr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 : Steel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Union and</a:t>
            </a:r>
            <a:r>
              <a:rPr sz="650" b="1" spc="-13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EPDM</a:t>
            </a:r>
            <a:endParaRPr sz="6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Pressure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214 PSIG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 250°F with</a:t>
            </a:r>
            <a:r>
              <a:rPr sz="650" b="1" spc="-13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water</a:t>
            </a:r>
            <a:endParaRPr sz="6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Size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Range </a:t>
            </a: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1/2″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sz="650" b="1" spc="-12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12″</a:t>
            </a:r>
            <a:endParaRPr sz="6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Connections: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Threaded</a:t>
            </a:r>
            <a:r>
              <a:rPr sz="650" b="1" spc="-7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Double</a:t>
            </a:r>
            <a:endParaRPr sz="6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29514" y="1117318"/>
            <a:ext cx="3051212" cy="776258"/>
          </a:xfrm>
          <a:custGeom>
            <a:avLst/>
            <a:gdLst/>
            <a:ahLst/>
            <a:cxnLst/>
            <a:rect l="l" t="t" r="r" b="b"/>
            <a:pathLst>
              <a:path w="2357755" h="1004569">
                <a:moveTo>
                  <a:pt x="2357399" y="0"/>
                </a:moveTo>
                <a:lnTo>
                  <a:pt x="0" y="1004074"/>
                </a:lnTo>
                <a:lnTo>
                  <a:pt x="2357399" y="1004074"/>
                </a:lnTo>
                <a:lnTo>
                  <a:pt x="2357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29514" y="1117318"/>
            <a:ext cx="3051212" cy="776258"/>
          </a:xfrm>
          <a:custGeom>
            <a:avLst/>
            <a:gdLst/>
            <a:ahLst/>
            <a:cxnLst/>
            <a:rect l="l" t="t" r="r" b="b"/>
            <a:pathLst>
              <a:path w="2357755" h="1004569">
                <a:moveTo>
                  <a:pt x="2357399" y="0"/>
                </a:moveTo>
                <a:lnTo>
                  <a:pt x="2357399" y="1004074"/>
                </a:lnTo>
                <a:lnTo>
                  <a:pt x="0" y="1004074"/>
                </a:lnTo>
                <a:lnTo>
                  <a:pt x="2357399" y="0"/>
                </a:lnTo>
                <a:close/>
              </a:path>
            </a:pathLst>
          </a:custGeom>
          <a:ln w="8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22250" y="2383066"/>
            <a:ext cx="3051212" cy="776258"/>
          </a:xfrm>
          <a:custGeom>
            <a:avLst/>
            <a:gdLst/>
            <a:ahLst/>
            <a:cxnLst/>
            <a:rect l="l" t="t" r="r" b="b"/>
            <a:pathLst>
              <a:path w="2357755" h="1004570">
                <a:moveTo>
                  <a:pt x="2357399" y="0"/>
                </a:moveTo>
                <a:lnTo>
                  <a:pt x="0" y="1004074"/>
                </a:lnTo>
                <a:lnTo>
                  <a:pt x="2357399" y="1004074"/>
                </a:lnTo>
                <a:lnTo>
                  <a:pt x="2357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22250" y="2383066"/>
            <a:ext cx="3051212" cy="776258"/>
          </a:xfrm>
          <a:custGeom>
            <a:avLst/>
            <a:gdLst/>
            <a:ahLst/>
            <a:cxnLst/>
            <a:rect l="l" t="t" r="r" b="b"/>
            <a:pathLst>
              <a:path w="2357755" h="1004570">
                <a:moveTo>
                  <a:pt x="2357399" y="0"/>
                </a:moveTo>
                <a:lnTo>
                  <a:pt x="2357399" y="1004074"/>
                </a:lnTo>
                <a:lnTo>
                  <a:pt x="0" y="1004074"/>
                </a:lnTo>
                <a:lnTo>
                  <a:pt x="2357399" y="0"/>
                </a:lnTo>
                <a:close/>
              </a:path>
            </a:pathLst>
          </a:custGeom>
          <a:ln w="8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858800" y="2261013"/>
            <a:ext cx="1613124" cy="10126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037926" y="1055663"/>
            <a:ext cx="1201091" cy="9055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53933" y="4586963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5" h="1529715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53933" y="4586963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5" h="1529715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ln w="85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53933" y="3305832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5" h="1529714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53933" y="3305832"/>
            <a:ext cx="3213922" cy="1182053"/>
          </a:xfrm>
          <a:custGeom>
            <a:avLst/>
            <a:gdLst/>
            <a:ahLst/>
            <a:cxnLst/>
            <a:rect l="l" t="t" r="r" b="b"/>
            <a:pathLst>
              <a:path w="2483485" h="1529714">
                <a:moveTo>
                  <a:pt x="0" y="1529613"/>
                </a:moveTo>
                <a:lnTo>
                  <a:pt x="2483396" y="1529613"/>
                </a:lnTo>
                <a:lnTo>
                  <a:pt x="2483396" y="0"/>
                </a:lnTo>
                <a:lnTo>
                  <a:pt x="0" y="0"/>
                </a:lnTo>
                <a:lnTo>
                  <a:pt x="0" y="1529613"/>
                </a:lnTo>
                <a:close/>
              </a:path>
            </a:pathLst>
          </a:custGeom>
          <a:ln w="85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28495" y="4619411"/>
            <a:ext cx="3011768" cy="642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ct val="100000"/>
              </a:lnSpc>
            </a:pPr>
            <a:r>
              <a:rPr sz="800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SINGLE ARCH FLEXIBLE  </a:t>
            </a:r>
            <a:r>
              <a:rPr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 </a:t>
            </a:r>
            <a:r>
              <a:rPr sz="800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SSP &amp;</a:t>
            </a:r>
            <a:r>
              <a:rPr sz="800" spc="-6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DSP</a:t>
            </a:r>
            <a:endParaRPr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360045">
              <a:lnSpc>
                <a:spcPct val="121200"/>
              </a:lnSpc>
              <a:spcBef>
                <a:spcPts val="229"/>
              </a:spcBef>
            </a:pP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Material: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Steel Flanged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EPDM  Pressure: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214 PSIG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 240°F with water  Size</a:t>
            </a:r>
            <a:r>
              <a:rPr sz="650" b="1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Range</a:t>
            </a:r>
            <a:r>
              <a:rPr sz="650" b="1" spc="-14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sz="650" b="1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sz="650" b="1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1/2″</a:t>
            </a:r>
            <a:r>
              <a:rPr sz="650" b="1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sz="650" b="1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14″</a:t>
            </a:r>
            <a:endParaRPr sz="6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Connections: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SSP Flanged</a:t>
            </a:r>
            <a:r>
              <a:rPr sz="650" b="1" spc="-4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Single</a:t>
            </a:r>
            <a:endParaRPr sz="6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98805">
              <a:lnSpc>
                <a:spcPct val="100000"/>
              </a:lnSpc>
              <a:spcBef>
                <a:spcPts val="160"/>
              </a:spcBef>
            </a:pP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DSP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Flanged</a:t>
            </a:r>
            <a:r>
              <a:rPr sz="650" b="1" spc="-8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Double</a:t>
            </a:r>
            <a:endParaRPr sz="6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19376" y="3336400"/>
            <a:ext cx="3086548" cy="529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STANDARD </a:t>
            </a:r>
            <a:r>
              <a:rPr sz="800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FLANGED </a:t>
            </a:r>
            <a:r>
              <a:rPr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CONNECTOR -</a:t>
            </a:r>
            <a:r>
              <a:rPr sz="800" spc="-4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800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</a:t>
            </a:r>
            <a:endParaRPr sz="8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9685" marR="419734">
              <a:lnSpc>
                <a:spcPct val="121200"/>
              </a:lnSpc>
              <a:spcBef>
                <a:spcPts val="340"/>
              </a:spcBef>
            </a:pP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Material: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Steel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Stainless Steel  </a:t>
            </a:r>
            <a:r>
              <a:rPr sz="65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Pressure: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125 PSIG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 450°F wih water  Size</a:t>
            </a:r>
            <a:r>
              <a:rPr sz="650" b="1" spc="-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Range</a:t>
            </a:r>
            <a:r>
              <a:rPr sz="650" b="1" spc="-14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sz="650" b="1" spc="-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2″</a:t>
            </a:r>
            <a:r>
              <a:rPr sz="650" b="1" spc="-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sz="650" b="1" spc="-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16″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9685">
              <a:lnSpc>
                <a:spcPct val="100000"/>
              </a:lnSpc>
              <a:spcBef>
                <a:spcPts val="165"/>
              </a:spcBef>
            </a:pPr>
            <a:r>
              <a:rPr sz="650" b="1" spc="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Body</a:t>
            </a:r>
            <a:r>
              <a:rPr sz="650" b="1" spc="-3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Style</a:t>
            </a:r>
            <a:r>
              <a:rPr sz="650" b="1" spc="-15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sz="650" b="1" spc="-3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Flanged</a:t>
            </a:r>
            <a:endParaRPr sz="65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30897" y="4938694"/>
            <a:ext cx="3051212" cy="776258"/>
          </a:xfrm>
          <a:custGeom>
            <a:avLst/>
            <a:gdLst/>
            <a:ahLst/>
            <a:cxnLst/>
            <a:rect l="l" t="t" r="r" b="b"/>
            <a:pathLst>
              <a:path w="2357755" h="1004570">
                <a:moveTo>
                  <a:pt x="2357399" y="0"/>
                </a:moveTo>
                <a:lnTo>
                  <a:pt x="0" y="1004074"/>
                </a:lnTo>
                <a:lnTo>
                  <a:pt x="2357399" y="1004074"/>
                </a:lnTo>
                <a:lnTo>
                  <a:pt x="2357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30897" y="4938694"/>
            <a:ext cx="3051212" cy="776258"/>
          </a:xfrm>
          <a:custGeom>
            <a:avLst/>
            <a:gdLst/>
            <a:ahLst/>
            <a:cxnLst/>
            <a:rect l="l" t="t" r="r" b="b"/>
            <a:pathLst>
              <a:path w="2357755" h="1004570">
                <a:moveTo>
                  <a:pt x="2357399" y="0"/>
                </a:moveTo>
                <a:lnTo>
                  <a:pt x="2357399" y="1004074"/>
                </a:lnTo>
                <a:lnTo>
                  <a:pt x="0" y="1004074"/>
                </a:lnTo>
                <a:lnTo>
                  <a:pt x="2357399" y="0"/>
                </a:lnTo>
                <a:close/>
              </a:path>
            </a:pathLst>
          </a:custGeom>
          <a:ln w="8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30897" y="3667750"/>
            <a:ext cx="3051212" cy="776258"/>
          </a:xfrm>
          <a:custGeom>
            <a:avLst/>
            <a:gdLst/>
            <a:ahLst/>
            <a:cxnLst/>
            <a:rect l="l" t="t" r="r" b="b"/>
            <a:pathLst>
              <a:path w="2357755" h="1004570">
                <a:moveTo>
                  <a:pt x="2357399" y="0"/>
                </a:moveTo>
                <a:lnTo>
                  <a:pt x="0" y="1004074"/>
                </a:lnTo>
                <a:lnTo>
                  <a:pt x="2357399" y="1004074"/>
                </a:lnTo>
                <a:lnTo>
                  <a:pt x="2357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30897" y="3667750"/>
            <a:ext cx="3051212" cy="776258"/>
          </a:xfrm>
          <a:custGeom>
            <a:avLst/>
            <a:gdLst/>
            <a:ahLst/>
            <a:cxnLst/>
            <a:rect l="l" t="t" r="r" b="b"/>
            <a:pathLst>
              <a:path w="2357755" h="1004570">
                <a:moveTo>
                  <a:pt x="2357399" y="0"/>
                </a:moveTo>
                <a:lnTo>
                  <a:pt x="2357399" y="1004074"/>
                </a:lnTo>
                <a:lnTo>
                  <a:pt x="0" y="1004074"/>
                </a:lnTo>
                <a:lnTo>
                  <a:pt x="2357399" y="0"/>
                </a:lnTo>
                <a:close/>
              </a:path>
            </a:pathLst>
          </a:custGeom>
          <a:ln w="8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136756" y="5120520"/>
            <a:ext cx="1223389" cy="5922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302863" y="3791037"/>
            <a:ext cx="1073266" cy="6872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962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0211" y="132185"/>
            <a:ext cx="2996985" cy="1605869"/>
          </a:xfrm>
          <a:prstGeom prst="rect">
            <a:avLst/>
          </a:prstGeom>
        </p:spPr>
      </p:pic>
      <p:pic>
        <p:nvPicPr>
          <p:cNvPr id="5122" name="Picture 2" descr="C:\Users\Justine\Desktop\4800-49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2637" y="1758566"/>
            <a:ext cx="2613890" cy="235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ustine\Desktop\4800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529" y="1601147"/>
            <a:ext cx="1877343" cy="430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5090" y="377011"/>
            <a:ext cx="673274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400" dirty="0">
                <a:latin typeface="Days" panose="02000505050000020004" pitchFamily="2" charset="0"/>
              </a:rPr>
              <a:t>Flo Fab </a:t>
            </a:r>
            <a:r>
              <a:rPr lang="en-CA" sz="2400" dirty="0" err="1">
                <a:latin typeface="Days" panose="02000505050000020004" pitchFamily="2" charset="0"/>
              </a:rPr>
              <a:t>Carcasa</a:t>
            </a:r>
            <a:r>
              <a:rPr lang="en-CA" sz="2400" dirty="0">
                <a:latin typeface="Days" panose="02000505050000020004" pitchFamily="2" charset="0"/>
              </a:rPr>
              <a:t> </a:t>
            </a:r>
            <a:r>
              <a:rPr lang="en-CA" sz="2400" dirty="0" err="1">
                <a:latin typeface="Days" panose="02000505050000020004" pitchFamily="2" charset="0"/>
              </a:rPr>
              <a:t>doble</a:t>
            </a:r>
            <a:r>
              <a:rPr lang="en-CA" sz="2400" dirty="0">
                <a:latin typeface="Days" panose="02000505050000020004" pitchFamily="2" charset="0"/>
              </a:rPr>
              <a:t> con </a:t>
            </a:r>
            <a:r>
              <a:rPr lang="en-CA" sz="2400" dirty="0" err="1">
                <a:latin typeface="Days" panose="02000505050000020004" pitchFamily="2" charset="0"/>
              </a:rPr>
              <a:t>acople</a:t>
            </a:r>
            <a:r>
              <a:rPr lang="en-CA" sz="2400" dirty="0">
                <a:latin typeface="Days" panose="02000505050000020004" pitchFamily="2" charset="0"/>
              </a:rPr>
              <a:t> </a:t>
            </a:r>
            <a:r>
              <a:rPr lang="en-CA" sz="2400" dirty="0" err="1">
                <a:latin typeface="Days" panose="02000505050000020004" pitchFamily="2" charset="0"/>
              </a:rPr>
              <a:t>dividido</a:t>
            </a:r>
            <a:r>
              <a:rPr lang="en-CA" sz="2400" dirty="0">
                <a:latin typeface="Days" panose="02000505050000020004" pitchFamily="2" charset="0"/>
              </a:rPr>
              <a:t> </a:t>
            </a:r>
          </a:p>
          <a:p>
            <a:r>
              <a:rPr lang="en-US" altLang="en-US" sz="2400" b="1" dirty="0">
                <a:solidFill>
                  <a:srgbClr val="0070C0"/>
                </a:solidFill>
                <a:latin typeface="Days" panose="0200050505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Series 4800/4800V/4800H/4900</a:t>
            </a:r>
            <a:endParaRPr lang="en-CA" altLang="en-US" sz="2400" b="1" dirty="0">
              <a:solidFill>
                <a:srgbClr val="0070C0"/>
              </a:solidFill>
              <a:latin typeface="Days" panose="0200050505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672" y="4865509"/>
            <a:ext cx="243614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latin typeface="Days" panose="02000505050000020004" pitchFamily="2" charset="0"/>
              </a:rPr>
              <a:t>Available in fire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4422" y="4620682"/>
            <a:ext cx="243614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  <a:latin typeface="Days" panose="02000505050000020004" pitchFamily="2" charset="0"/>
              </a:rPr>
              <a:t>Horizontal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626" y="1167428"/>
            <a:ext cx="57539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aseline="30000" dirty="0" smtClean="0"/>
              <a:t>	</a:t>
            </a:r>
            <a:endParaRPr lang="fr-FR" dirty="0" smtClean="0"/>
          </a:p>
          <a:p>
            <a:r>
              <a:rPr lang="en-CA" b="1" baseline="30000" dirty="0" err="1" smtClean="0"/>
              <a:t>Tipo</a:t>
            </a:r>
            <a:r>
              <a:rPr lang="en-CA" b="1" baseline="30000" dirty="0" smtClean="0"/>
              <a:t>: </a:t>
            </a:r>
            <a:r>
              <a:rPr lang="en-CA" baseline="30000" dirty="0" err="1" smtClean="0"/>
              <a:t>Montaje</a:t>
            </a:r>
            <a:r>
              <a:rPr lang="en-CA" dirty="0" smtClean="0"/>
              <a:t> </a:t>
            </a:r>
            <a:r>
              <a:rPr lang="en-CA" baseline="30000" dirty="0" smtClean="0"/>
              <a:t>horizontal,  </a:t>
            </a:r>
            <a:r>
              <a:rPr lang="en-CA" baseline="30000" dirty="0" err="1" smtClean="0"/>
              <a:t>Succión</a:t>
            </a:r>
            <a:r>
              <a:rPr lang="en-CA" baseline="30000" dirty="0" smtClean="0"/>
              <a:t> </a:t>
            </a:r>
            <a:r>
              <a:rPr lang="en-CA" baseline="30000" dirty="0" err="1" smtClean="0"/>
              <a:t>doble</a:t>
            </a:r>
            <a:r>
              <a:rPr lang="en-CA" baseline="30000" dirty="0" smtClean="0"/>
              <a:t> de </a:t>
            </a:r>
            <a:r>
              <a:rPr lang="en-CA" baseline="30000" dirty="0" err="1" smtClean="0"/>
              <a:t>carcasa</a:t>
            </a:r>
            <a:r>
              <a:rPr lang="en-CA" baseline="30000" dirty="0" smtClean="0"/>
              <a:t> </a:t>
            </a:r>
            <a:r>
              <a:rPr lang="en-CA" baseline="30000" dirty="0" err="1" smtClean="0"/>
              <a:t>dividida</a:t>
            </a:r>
            <a:r>
              <a:rPr lang="en-CA" dirty="0" smtClean="0"/>
              <a:t>         </a:t>
            </a:r>
            <a:r>
              <a:rPr lang="fr-FR" dirty="0" smtClean="0"/>
              <a:t>              </a:t>
            </a:r>
            <a:r>
              <a:rPr lang="fr-FR" b="1" baseline="30000" dirty="0" err="1" smtClean="0"/>
              <a:t>Capacidad</a:t>
            </a:r>
            <a:r>
              <a:rPr lang="fr-FR" b="1" baseline="30000" dirty="0" smtClean="0"/>
              <a:t>: </a:t>
            </a:r>
            <a:r>
              <a:rPr lang="fr-FR" baseline="30000" dirty="0" err="1" smtClean="0"/>
              <a:t>hasta</a:t>
            </a:r>
            <a:r>
              <a:rPr lang="fr-FR" dirty="0" smtClean="0"/>
              <a:t> </a:t>
            </a:r>
            <a:r>
              <a:rPr lang="fr-FR" baseline="30000" dirty="0" smtClean="0"/>
              <a:t>12700 USGPM(2884 m3/</a:t>
            </a:r>
            <a:r>
              <a:rPr lang="fr-FR" baseline="30000" dirty="0" err="1" smtClean="0"/>
              <a:t>hr</a:t>
            </a:r>
            <a:r>
              <a:rPr lang="fr-FR" baseline="30000" dirty="0" smtClean="0"/>
              <a:t>),</a:t>
            </a:r>
            <a:r>
              <a:rPr lang="fr-FR" dirty="0" smtClean="0"/>
              <a:t> </a:t>
            </a:r>
          </a:p>
          <a:p>
            <a:r>
              <a:rPr lang="fr-FR" b="1" baseline="30000" dirty="0" err="1" smtClean="0"/>
              <a:t>Cabeza</a:t>
            </a:r>
            <a:r>
              <a:rPr lang="fr-FR" b="1" baseline="30000" dirty="0" smtClean="0"/>
              <a:t>: </a:t>
            </a:r>
            <a:r>
              <a:rPr lang="fr-FR" baseline="30000" dirty="0" err="1" smtClean="0"/>
              <a:t>hasta</a:t>
            </a:r>
            <a:r>
              <a:rPr lang="fr-FR" baseline="30000" dirty="0" smtClean="0"/>
              <a:t> 625 </a:t>
            </a:r>
            <a:r>
              <a:rPr lang="fr-FR" baseline="30000" dirty="0" err="1" smtClean="0"/>
              <a:t>ft</a:t>
            </a:r>
            <a:r>
              <a:rPr lang="fr-FR" baseline="30000" dirty="0" smtClean="0"/>
              <a:t>.(190 m),</a:t>
            </a:r>
            <a:r>
              <a:rPr lang="fr-FR" dirty="0" smtClean="0"/>
              <a:t> </a:t>
            </a:r>
          </a:p>
          <a:p>
            <a:r>
              <a:rPr lang="fr-FR" b="1" baseline="30000" dirty="0" err="1" smtClean="0"/>
              <a:t>Presión</a:t>
            </a:r>
            <a:r>
              <a:rPr lang="fr-FR" b="1" baseline="30000" dirty="0" smtClean="0"/>
              <a:t>: </a:t>
            </a:r>
            <a:r>
              <a:rPr lang="fr-FR" baseline="30000" dirty="0" err="1" smtClean="0"/>
              <a:t>hasta</a:t>
            </a:r>
            <a:r>
              <a:rPr lang="fr-FR" baseline="30000" dirty="0" smtClean="0"/>
              <a:t> 600 PSI</a:t>
            </a:r>
            <a:r>
              <a:rPr lang="fr-FR" dirty="0" smtClean="0"/>
              <a:t> </a:t>
            </a:r>
            <a:r>
              <a:rPr lang="fr-FR" baseline="30000" dirty="0" smtClean="0"/>
              <a:t>(4136 </a:t>
            </a:r>
            <a:r>
              <a:rPr lang="fr-FR" baseline="30000" dirty="0" err="1" smtClean="0"/>
              <a:t>kpa</a:t>
            </a:r>
            <a:r>
              <a:rPr lang="fr-FR" baseline="30000" dirty="0" smtClean="0"/>
              <a:t>), </a:t>
            </a:r>
          </a:p>
          <a:p>
            <a:r>
              <a:rPr lang="fr-FR" b="1" baseline="30000" dirty="0" err="1" smtClean="0"/>
              <a:t>Caballos</a:t>
            </a:r>
            <a:r>
              <a:rPr lang="fr-FR" b="1" baseline="30000" dirty="0" smtClean="0"/>
              <a:t> de </a:t>
            </a:r>
            <a:r>
              <a:rPr lang="fr-FR" b="1" baseline="30000" dirty="0" err="1" smtClean="0"/>
              <a:t>fuerza</a:t>
            </a:r>
            <a:r>
              <a:rPr lang="fr-FR" b="1" baseline="30000" dirty="0" smtClean="0"/>
              <a:t>:</a:t>
            </a:r>
            <a:r>
              <a:rPr lang="fr-FR" b="1" dirty="0" smtClean="0"/>
              <a:t> </a:t>
            </a:r>
            <a:r>
              <a:rPr lang="fr-FR" baseline="30000" dirty="0" err="1" smtClean="0"/>
              <a:t>hasta</a:t>
            </a:r>
            <a:r>
              <a:rPr lang="fr-FR" baseline="30000" dirty="0" smtClean="0"/>
              <a:t> 1750 HP(1305 KW)	</a:t>
            </a:r>
            <a:endParaRPr lang="fr-FR" dirty="0" smtClean="0"/>
          </a:p>
          <a:p>
            <a:r>
              <a:rPr lang="fr-FR" b="1" baseline="30000" dirty="0" smtClean="0"/>
              <a:t>Drives:</a:t>
            </a:r>
            <a:r>
              <a:rPr lang="fr-FR" b="1" dirty="0" smtClean="0"/>
              <a:t> </a:t>
            </a:r>
            <a:r>
              <a:rPr lang="en-CA" baseline="30000" dirty="0" smtClean="0"/>
              <a:t> </a:t>
            </a:r>
            <a:r>
              <a:rPr lang="en-CA" baseline="30000" dirty="0" err="1" smtClean="0"/>
              <a:t>Motores</a:t>
            </a:r>
            <a:r>
              <a:rPr lang="en-CA" baseline="30000" dirty="0" smtClean="0"/>
              <a:t> </a:t>
            </a:r>
            <a:r>
              <a:rPr lang="en-CA" baseline="30000" dirty="0" err="1" smtClean="0"/>
              <a:t>eléctricos</a:t>
            </a:r>
            <a:r>
              <a:rPr lang="en-CA" baseline="30000" dirty="0" smtClean="0"/>
              <a:t>, </a:t>
            </a:r>
            <a:r>
              <a:rPr lang="en-CA" baseline="30000" dirty="0" err="1" smtClean="0"/>
              <a:t>Máquinas</a:t>
            </a:r>
            <a:r>
              <a:rPr lang="en-CA" baseline="30000" dirty="0" smtClean="0"/>
              <a:t> de diesel,                                                                                 </a:t>
            </a:r>
            <a:r>
              <a:rPr lang="en-CA" baseline="30000" dirty="0" err="1" smtClean="0"/>
              <a:t>Turbinas</a:t>
            </a:r>
            <a:r>
              <a:rPr lang="en-CA" baseline="30000" dirty="0" smtClean="0"/>
              <a:t> de </a:t>
            </a:r>
            <a:r>
              <a:rPr lang="en-CA" baseline="30000" dirty="0" err="1" smtClean="0"/>
              <a:t>vapor</a:t>
            </a:r>
            <a:r>
              <a:rPr lang="en-CA" baseline="30000" dirty="0" smtClean="0"/>
              <a:t>.</a:t>
            </a:r>
            <a:r>
              <a:rPr lang="fr-FR" baseline="30000" dirty="0" smtClean="0"/>
              <a:t>	</a:t>
            </a:r>
          </a:p>
          <a:p>
            <a:r>
              <a:rPr lang="fr-FR" b="1" baseline="30000" dirty="0" err="1" smtClean="0"/>
              <a:t>Aplicaciones</a:t>
            </a:r>
            <a:r>
              <a:rPr lang="fr-FR" b="1" baseline="30000" dirty="0" smtClean="0"/>
              <a:t>:</a:t>
            </a:r>
            <a:r>
              <a:rPr lang="fr-FR" b="1" dirty="0" smtClean="0"/>
              <a:t> </a:t>
            </a:r>
            <a:r>
              <a:rPr lang="fr-FR" baseline="30000" dirty="0" smtClean="0"/>
              <a:t> </a:t>
            </a:r>
            <a:r>
              <a:rPr lang="fr-FR" baseline="30000" dirty="0" err="1" smtClean="0"/>
              <a:t>agua</a:t>
            </a:r>
            <a:r>
              <a:rPr lang="fr-FR" baseline="30000" dirty="0" smtClean="0"/>
              <a:t> / </a:t>
            </a:r>
            <a:r>
              <a:rPr lang="fr-FR" baseline="30000" dirty="0" err="1" smtClean="0"/>
              <a:t>glicol</a:t>
            </a:r>
            <a:endParaRPr lang="fr-FR" dirty="0" smtClean="0"/>
          </a:p>
          <a:p>
            <a:r>
              <a:rPr lang="fr-FR" b="1" baseline="30000" dirty="0" err="1" smtClean="0"/>
              <a:t>Temperatura</a:t>
            </a:r>
            <a:r>
              <a:rPr lang="fr-FR" b="1" baseline="30000" dirty="0" smtClean="0"/>
              <a:t>:</a:t>
            </a:r>
            <a:r>
              <a:rPr lang="fr-FR" b="1" dirty="0" smtClean="0"/>
              <a:t> </a:t>
            </a:r>
            <a:r>
              <a:rPr lang="fr-FR" baseline="30000" dirty="0" err="1" smtClean="0"/>
              <a:t>hasta</a:t>
            </a:r>
            <a:r>
              <a:rPr lang="fr-FR" baseline="30000" dirty="0" smtClean="0"/>
              <a:t> 300°F (149°C) </a:t>
            </a:r>
            <a:r>
              <a:rPr lang="fr-FR" dirty="0" smtClean="0"/>
              <a:t>                                           </a:t>
            </a:r>
          </a:p>
          <a:p>
            <a:r>
              <a:rPr lang="en-CA" b="1" baseline="30000" dirty="0" err="1" smtClean="0"/>
              <a:t>Materiales</a:t>
            </a:r>
            <a:r>
              <a:rPr lang="en-CA" b="1" baseline="30000" dirty="0" smtClean="0"/>
              <a:t> de </a:t>
            </a:r>
            <a:r>
              <a:rPr lang="en-CA" b="1" baseline="30000" dirty="0" err="1" smtClean="0"/>
              <a:t>construcción</a:t>
            </a:r>
            <a:r>
              <a:rPr lang="en-CA" b="1" dirty="0" smtClean="0"/>
              <a:t> </a:t>
            </a:r>
            <a:r>
              <a:rPr lang="en-CA" b="1" baseline="30000" dirty="0" smtClean="0"/>
              <a:t>:</a:t>
            </a:r>
            <a:r>
              <a:rPr lang="en-CA" baseline="30000" dirty="0" smtClean="0"/>
              <a:t> </a:t>
            </a:r>
            <a:r>
              <a:rPr lang="en-CA" baseline="30000" dirty="0" err="1" smtClean="0"/>
              <a:t>Hierro</a:t>
            </a:r>
            <a:r>
              <a:rPr lang="en-CA" dirty="0" smtClean="0"/>
              <a:t> </a:t>
            </a:r>
            <a:r>
              <a:rPr lang="en-CA" baseline="30000" dirty="0" err="1" smtClean="0"/>
              <a:t>dúctil</a:t>
            </a:r>
            <a:r>
              <a:rPr lang="en-CA" baseline="30000" dirty="0" smtClean="0"/>
              <a:t>, </a:t>
            </a:r>
            <a:r>
              <a:rPr lang="en-CA" baseline="30000" dirty="0" err="1" smtClean="0"/>
              <a:t>Bronce</a:t>
            </a:r>
            <a:r>
              <a:rPr lang="en-CA" baseline="30000" dirty="0" smtClean="0"/>
              <a:t> </a:t>
            </a:r>
            <a:r>
              <a:rPr lang="en-CA" baseline="30000" dirty="0" err="1" smtClean="0"/>
              <a:t>como</a:t>
            </a:r>
            <a:r>
              <a:rPr lang="en-CA" baseline="30000" dirty="0" smtClean="0"/>
              <a:t> </a:t>
            </a:r>
            <a:r>
              <a:rPr lang="en-CA" baseline="30000" dirty="0" err="1" smtClean="0"/>
              <a:t>estándar</a:t>
            </a:r>
            <a:r>
              <a:rPr lang="en-CA" baseline="30000" dirty="0" smtClean="0"/>
              <a:t>,</a:t>
            </a:r>
          </a:p>
          <a:p>
            <a:r>
              <a:rPr lang="en-CA" baseline="30000" dirty="0" err="1" smtClean="0"/>
              <a:t>Disponibles</a:t>
            </a:r>
            <a:r>
              <a:rPr lang="en-CA" baseline="30000" dirty="0" smtClean="0"/>
              <a:t> </a:t>
            </a:r>
            <a:r>
              <a:rPr lang="en-CA" baseline="30000" dirty="0" err="1" smtClean="0"/>
              <a:t>tambi</a:t>
            </a:r>
            <a:r>
              <a:rPr lang="es-MX" baseline="30000" dirty="0" err="1" smtClean="0"/>
              <a:t>én</a:t>
            </a:r>
            <a:r>
              <a:rPr lang="es-MX" baseline="30000" dirty="0" smtClean="0"/>
              <a:t> en </a:t>
            </a:r>
            <a:r>
              <a:rPr lang="en-CA" baseline="30000" dirty="0" err="1" smtClean="0"/>
              <a:t>o</a:t>
            </a:r>
            <a:r>
              <a:rPr lang="en-CA" baseline="30000" dirty="0" err="1" smtClean="0"/>
              <a:t>tros</a:t>
            </a:r>
            <a:r>
              <a:rPr lang="en-CA" baseline="30000" dirty="0" smtClean="0"/>
              <a:t> </a:t>
            </a:r>
            <a:r>
              <a:rPr lang="en-CA" baseline="30000" dirty="0" err="1" smtClean="0"/>
              <a:t>materiales</a:t>
            </a:r>
            <a:r>
              <a:rPr lang="en-CA" dirty="0" smtClean="0"/>
              <a:t> </a:t>
            </a:r>
          </a:p>
          <a:p>
            <a:endParaRPr lang="en-CA" baseline="30000" dirty="0"/>
          </a:p>
          <a:p>
            <a:endParaRPr lang="en-CA" dirty="0"/>
          </a:p>
        </p:txBody>
      </p:sp>
      <p:pic>
        <p:nvPicPr>
          <p:cNvPr id="2052" name="Picture 4" descr="C:\Users\Justine\Desktop\_BROCHURES-CATALOGUES\Dossier 4800-4900 Series\Links\151 Fireb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674" y="5436772"/>
            <a:ext cx="6014190" cy="327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ustine\Desktop\_BROCHURES-CATALOGUES\Dossier 4800-4900 Series\Links\Fire-Fighting-Pumping-Systems-HORIZONT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463" y="4671065"/>
            <a:ext cx="4219794" cy="31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26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0211" y="132185"/>
            <a:ext cx="2996985" cy="160586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7465" y="1764365"/>
            <a:ext cx="7841671" cy="546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585E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ays" panose="02000505050000020004" pitchFamily="2" charset="0"/>
                <a:hlinkClick r:id="" action="ppaction://noaction"/>
              </a:rPr>
              <a:t>Bombas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ays" panose="02000505050000020004" pitchFamily="2" charset="0"/>
                <a:hlinkClick r:id="" action="ppaction://noaction"/>
              </a:rPr>
              <a:t> Flo Fab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ays" panose="02000505050000020004" pitchFamily="2" charset="0"/>
              </a:rPr>
              <a:t>    </a:t>
            </a: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585E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Generales</a:t>
            </a:r>
            <a:r>
              <a:rPr lang="en-US" altLang="en-US" sz="2400" kern="0" dirty="0">
                <a:solidFill>
                  <a:srgbClr val="000000"/>
                </a:solidFill>
                <a:latin typeface="Arial Narrow"/>
              </a:rPr>
              <a:t>: </a:t>
            </a:r>
            <a:r>
              <a:rPr lang="en-US" altLang="en-US" sz="2400" kern="0" dirty="0" err="1">
                <a:solidFill>
                  <a:srgbClr val="000000"/>
                </a:solidFill>
                <a:latin typeface="Arial Narrow"/>
              </a:rPr>
              <a:t>Filosofía</a:t>
            </a:r>
            <a:r>
              <a:rPr lang="en-US" altLang="en-US" sz="2400" kern="0" dirty="0">
                <a:solidFill>
                  <a:srgbClr val="000000"/>
                </a:solidFill>
                <a:latin typeface="Arial Narrow"/>
              </a:rPr>
              <a:t> del </a:t>
            </a:r>
            <a:r>
              <a:rPr lang="en-US" altLang="en-US" sz="2400" kern="0" dirty="0" err="1">
                <a:solidFill>
                  <a:srgbClr val="000000"/>
                </a:solidFill>
                <a:latin typeface="Arial Narrow"/>
              </a:rPr>
              <a:t>diseño</a:t>
            </a:r>
            <a:r>
              <a:rPr lang="en-US" altLang="en-US" sz="2400" kern="0" dirty="0">
                <a:solidFill>
                  <a:srgbClr val="000000"/>
                </a:solidFill>
                <a:latin typeface="Arial Narrow"/>
              </a:rPr>
              <a:t>, </a:t>
            </a:r>
            <a:r>
              <a:rPr lang="en-US" altLang="en-US" sz="2400" kern="0" dirty="0" err="1">
                <a:solidFill>
                  <a:srgbClr val="000000"/>
                </a:solidFill>
                <a:latin typeface="Arial Narrow"/>
              </a:rPr>
              <a:t>características</a:t>
            </a:r>
            <a:r>
              <a:rPr lang="en-US" altLang="en-US" sz="2400" kern="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Arial Narrow"/>
              </a:rPr>
              <a:t>comunes</a:t>
            </a:r>
            <a:r>
              <a:rPr lang="en-US" altLang="en-US" sz="2400" kern="0" dirty="0">
                <a:solidFill>
                  <a:srgbClr val="000000"/>
                </a:solidFill>
                <a:latin typeface="Arial Narrow"/>
              </a:rPr>
              <a:t>, etc. 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585E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ys" panose="02000505050000020004" pitchFamily="2" charset="0"/>
              <a:hlinkClick r:id="" action="ppaction://noaction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585E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sng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ays" panose="02000505050000020004" pitchFamily="2" charset="0"/>
                <a:hlinkClick r:id="" action="ppaction://noaction"/>
              </a:rPr>
              <a:t>Vertical</a:t>
            </a:r>
            <a:r>
              <a:rPr kumimoji="0" lang="en-US" altLang="en-US" sz="2800" b="0" i="0" u="sng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ays" panose="02000505050000020004" pitchFamily="2" charset="0"/>
              </a:rPr>
              <a:t>es</a:t>
            </a:r>
            <a:r>
              <a:rPr kumimoji="0" lang="en-US" alt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ays" panose="02000505050000020004" pitchFamily="2" charset="0"/>
              </a:rPr>
              <a:t> en </a:t>
            </a:r>
            <a:r>
              <a:rPr kumimoji="0" lang="en-US" altLang="en-US" sz="2800" b="0" i="0" u="sng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ays" panose="02000505050000020004" pitchFamily="2" charset="0"/>
              </a:rPr>
              <a:t>línea</a:t>
            </a:r>
            <a:endParaRPr kumimoji="0" lang="en-US" altLang="en-US" sz="2800" b="0" i="0" u="sng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Days" panose="02000505050000020004" pitchFamily="2" charset="0"/>
            </a:endParaRPr>
          </a:p>
          <a:p>
            <a:pPr marL="990600" marR="0" lvl="1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Bombas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 de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circulación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, de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acoplamiento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directo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acople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 </a:t>
            </a:r>
          </a:p>
          <a:p>
            <a:pPr marL="990600" marR="0" lvl="1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noProof="0" dirty="0" err="1">
                <a:solidFill>
                  <a:srgbClr val="000000"/>
                </a:solidFill>
                <a:latin typeface="Arial Narrow"/>
              </a:rPr>
              <a:t>dividido</a:t>
            </a:r>
            <a:endParaRPr kumimoji="0" lang="en-CA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585E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sng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ays" panose="02000505050000020004" pitchFamily="2" charset="0"/>
              </a:rPr>
              <a:t>Bombas</a:t>
            </a:r>
            <a:r>
              <a:rPr kumimoji="0" lang="en-US" alt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ays" panose="02000505050000020004" pitchFamily="2" charset="0"/>
              </a:rPr>
              <a:t> </a:t>
            </a:r>
            <a:r>
              <a:rPr kumimoji="0" lang="en-US" altLang="en-US" sz="2800" b="0" i="0" u="sng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ays" panose="02000505050000020004" pitchFamily="2" charset="0"/>
              </a:rPr>
              <a:t>horizontales</a:t>
            </a:r>
            <a:endParaRPr kumimoji="0" lang="en-US" altLang="en-US" sz="2800" b="0" i="0" u="sng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Days" panose="02000505050000020004" pitchFamily="2" charset="0"/>
            </a:endParaRPr>
          </a:p>
          <a:p>
            <a:pPr marL="990600" marR="0" lvl="1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De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succi</a:t>
            </a:r>
            <a:r>
              <a:rPr lang="en-US" altLang="en-US" sz="2400" kern="0" dirty="0" err="1">
                <a:solidFill>
                  <a:srgbClr val="000000"/>
                </a:solidFill>
                <a:latin typeface="Arial Narrow"/>
              </a:rPr>
              <a:t>ón</a:t>
            </a:r>
            <a:r>
              <a:rPr lang="en-US" altLang="en-US" sz="2400" kern="0" dirty="0">
                <a:solidFill>
                  <a:srgbClr val="000000"/>
                </a:solidFill>
                <a:latin typeface="Arial Narrow"/>
              </a:rPr>
              <a:t> final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acoplamiento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directo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acople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divido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, </a:t>
            </a:r>
          </a:p>
          <a:p>
            <a:pPr marL="990600" marR="0" lvl="1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Carcasa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dividia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doble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succi</a:t>
            </a:r>
            <a:r>
              <a:rPr lang="en-US" altLang="en-US" sz="2400" kern="0" dirty="0" err="1">
                <a:solidFill>
                  <a:srgbClr val="000000"/>
                </a:solidFill>
                <a:latin typeface="Arial Narrow"/>
              </a:rPr>
              <a:t>ón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configuraciones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únicas</a:t>
            </a:r>
            <a:endParaRPr kumimoji="0" lang="en-CA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585E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sng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ays" panose="02000505050000020004" pitchFamily="2" charset="0"/>
              </a:rPr>
              <a:t>Sumergibles</a:t>
            </a:r>
            <a:endParaRPr kumimoji="0" lang="en-US" altLang="en-US" sz="2800" b="0" i="0" u="sng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Days" panose="02000505050000020004" pitchFamily="2" charset="0"/>
            </a:endParaRPr>
          </a:p>
          <a:p>
            <a:pPr marL="990600" marR="0" lvl="1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Aguas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residuales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efluentes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columna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acero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inoxidable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,  </a:t>
            </a:r>
          </a:p>
          <a:p>
            <a:pPr marL="990600" marR="0" lvl="1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Duplex,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paneles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,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accesorios</a:t>
            </a:r>
            <a:endParaRPr kumimoji="0" lang="en-CA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089" y="511010"/>
            <a:ext cx="6099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err="1">
                <a:latin typeface="Days" panose="02000505050000020004" pitchFamily="2" charset="0"/>
              </a:rPr>
              <a:t>Bombas</a:t>
            </a:r>
            <a:r>
              <a:rPr lang="en-CA" sz="3600" dirty="0">
                <a:latin typeface="Days" panose="02000505050000020004" pitchFamily="2" charset="0"/>
              </a:rPr>
              <a:t> Flo Fab</a:t>
            </a:r>
          </a:p>
        </p:txBody>
      </p:sp>
    </p:spTree>
    <p:extLst>
      <p:ext uri="{BB962C8B-B14F-4D97-AF65-F5344CB8AC3E}">
        <p14:creationId xmlns:p14="http://schemas.microsoft.com/office/powerpoint/2010/main" xmlns="" val="258930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475" y="2309652"/>
            <a:ext cx="7477443" cy="49225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SzPct val="65000"/>
              <a:buFont typeface="Wingdings" pitchFamily="2" charset="2"/>
              <a:buChar char="q"/>
              <a:defRPr/>
            </a:pPr>
            <a:r>
              <a:rPr lang="en-US" altLang="en-US" b="1" dirty="0" err="1"/>
              <a:t>Todas</a:t>
            </a:r>
            <a:r>
              <a:rPr lang="en-US" altLang="en-US" b="1" dirty="0"/>
              <a:t> </a:t>
            </a:r>
            <a:r>
              <a:rPr lang="en-US" altLang="en-US" b="1" dirty="0" err="1"/>
              <a:t>las</a:t>
            </a:r>
            <a:r>
              <a:rPr lang="en-US" altLang="en-US" b="1" dirty="0"/>
              <a:t> </a:t>
            </a:r>
            <a:r>
              <a:rPr lang="en-US" altLang="en-US" b="1" dirty="0" err="1"/>
              <a:t>bombas</a:t>
            </a:r>
            <a:r>
              <a:rPr lang="en-US" altLang="en-US" b="1" dirty="0"/>
              <a:t> </a:t>
            </a:r>
            <a:r>
              <a:rPr lang="en-US" altLang="en-US" b="1" dirty="0" err="1"/>
              <a:t>vienen</a:t>
            </a:r>
            <a:r>
              <a:rPr lang="en-US" altLang="en-US" b="1" dirty="0"/>
              <a:t> con el </a:t>
            </a:r>
            <a:r>
              <a:rPr lang="en-US" altLang="en-US" b="1" dirty="0" err="1"/>
              <a:t>anillo</a:t>
            </a:r>
            <a:r>
              <a:rPr lang="en-US" altLang="en-US" b="1" dirty="0"/>
              <a:t> de </a:t>
            </a:r>
            <a:r>
              <a:rPr lang="en-US" altLang="en-US" b="1" dirty="0" err="1"/>
              <a:t>desgaste</a:t>
            </a:r>
            <a:r>
              <a:rPr lang="en-US" altLang="en-US" b="1" dirty="0"/>
              <a:t> en la </a:t>
            </a:r>
            <a:r>
              <a:rPr lang="en-US" altLang="en-US" b="1" dirty="0" err="1"/>
              <a:t>carcasa</a:t>
            </a:r>
            <a:r>
              <a:rPr lang="en-US" altLang="en-US" b="1" dirty="0"/>
              <a:t> y en el </a:t>
            </a:r>
            <a:r>
              <a:rPr lang="en-US" altLang="en-US" b="1" dirty="0" err="1"/>
              <a:t>impulsor</a:t>
            </a:r>
            <a:r>
              <a:rPr lang="en-US" altLang="en-US" b="1" dirty="0"/>
              <a:t> </a:t>
            </a:r>
            <a:r>
              <a:rPr lang="en-US" altLang="en-US" b="1" dirty="0" err="1"/>
              <a:t>como</a:t>
            </a:r>
            <a:r>
              <a:rPr lang="en-US" altLang="en-US" b="1" dirty="0"/>
              <a:t> </a:t>
            </a:r>
            <a:r>
              <a:rPr lang="en-US" altLang="en-US" b="1" dirty="0" err="1"/>
              <a:t>estándar</a:t>
            </a:r>
            <a:r>
              <a:rPr lang="en-US" altLang="en-US" b="1" dirty="0"/>
              <a:t>.  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65000"/>
              <a:buFont typeface="Wingdings" pitchFamily="2" charset="2"/>
              <a:buChar char="q"/>
              <a:defRPr/>
            </a:pPr>
            <a:r>
              <a:rPr lang="en-US" altLang="en-US" b="1" dirty="0" err="1"/>
              <a:t>Sellos</a:t>
            </a:r>
            <a:r>
              <a:rPr lang="en-US" altLang="en-US" b="1" dirty="0"/>
              <a:t> en Viton</a:t>
            </a:r>
            <a:r>
              <a:rPr lang="en-US" altLang="en-US" sz="1600" b="1" dirty="0"/>
              <a:t>® </a:t>
            </a:r>
            <a:r>
              <a:rPr lang="en-US" altLang="en-US" b="1" dirty="0"/>
              <a:t>con superficies </a:t>
            </a:r>
            <a:r>
              <a:rPr lang="en-US" altLang="en-US" b="1" dirty="0" err="1"/>
              <a:t>duras</a:t>
            </a:r>
            <a:r>
              <a:rPr lang="en-US" altLang="en-US" b="1" dirty="0"/>
              <a:t> de </a:t>
            </a:r>
            <a:r>
              <a:rPr lang="en-US" altLang="en-US" b="1" dirty="0" err="1"/>
              <a:t>carburo</a:t>
            </a:r>
            <a:r>
              <a:rPr lang="en-US" altLang="en-US" b="1" dirty="0"/>
              <a:t> de </a:t>
            </a:r>
            <a:r>
              <a:rPr lang="en-US" altLang="en-US" b="1" dirty="0" err="1"/>
              <a:t>silicio</a:t>
            </a:r>
            <a:r>
              <a:rPr lang="en-US" altLang="en-US" b="1" dirty="0"/>
              <a:t> (Y no </a:t>
            </a:r>
            <a:r>
              <a:rPr lang="en-US" altLang="en-US" b="1" dirty="0" err="1"/>
              <a:t>Cerámica</a:t>
            </a:r>
            <a:r>
              <a:rPr lang="en-US" altLang="en-US" b="1" dirty="0"/>
              <a:t> de </a:t>
            </a:r>
            <a:r>
              <a:rPr lang="en-US" altLang="en-US" b="1" dirty="0" err="1"/>
              <a:t>carbono</a:t>
            </a:r>
            <a:r>
              <a:rPr lang="en-US" altLang="en-US" b="1" dirty="0"/>
              <a:t>)  </a:t>
            </a:r>
            <a:r>
              <a:rPr lang="en-US" altLang="en-US" b="1" dirty="0" err="1"/>
              <a:t>para</a:t>
            </a:r>
            <a:r>
              <a:rPr lang="en-US" altLang="en-US" b="1" dirty="0"/>
              <a:t> </a:t>
            </a:r>
            <a:r>
              <a:rPr lang="en-US" altLang="en-US" b="1" dirty="0" err="1"/>
              <a:t>altas</a:t>
            </a:r>
            <a:r>
              <a:rPr lang="en-US" altLang="en-US" b="1" dirty="0"/>
              <a:t> </a:t>
            </a:r>
            <a:r>
              <a:rPr lang="en-US" altLang="en-US" b="1" dirty="0" err="1"/>
              <a:t>temperaturas</a:t>
            </a:r>
            <a:r>
              <a:rPr lang="en-US" altLang="en-US" b="1" dirty="0"/>
              <a:t> y </a:t>
            </a:r>
            <a:r>
              <a:rPr lang="en-US" altLang="en-US" b="1" dirty="0" err="1"/>
              <a:t>resistencia</a:t>
            </a:r>
            <a:r>
              <a:rPr lang="en-US" altLang="en-US" b="1" dirty="0"/>
              <a:t> ante los </a:t>
            </a:r>
            <a:r>
              <a:rPr lang="en-US" altLang="en-US" b="1" dirty="0" err="1"/>
              <a:t>químicos</a:t>
            </a:r>
            <a:r>
              <a:rPr lang="en-US" altLang="en-US" b="1" dirty="0"/>
              <a:t>.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65000"/>
              <a:buFont typeface="Wingdings" pitchFamily="2" charset="2"/>
              <a:buChar char="q"/>
              <a:defRPr/>
            </a:pPr>
            <a:r>
              <a:rPr lang="en-US" altLang="en-US" b="1" dirty="0" err="1"/>
              <a:t>Todos</a:t>
            </a:r>
            <a:r>
              <a:rPr lang="en-US" altLang="en-US" b="1" dirty="0"/>
              <a:t> los </a:t>
            </a:r>
            <a:r>
              <a:rPr lang="en-US" altLang="en-US" b="1" dirty="0" err="1"/>
              <a:t>sellos</a:t>
            </a:r>
            <a:r>
              <a:rPr lang="en-US" altLang="en-US" b="1" dirty="0"/>
              <a:t> </a:t>
            </a:r>
            <a:r>
              <a:rPr lang="en-US" altLang="en-US" b="1" dirty="0" err="1"/>
              <a:t>alcanzan</a:t>
            </a:r>
            <a:r>
              <a:rPr lang="en-US" altLang="en-US" b="1" dirty="0"/>
              <a:t> </a:t>
            </a:r>
            <a:r>
              <a:rPr lang="en-US" altLang="en-US" b="1" dirty="0" err="1"/>
              <a:t>temperaturas</a:t>
            </a:r>
            <a:r>
              <a:rPr lang="en-US" altLang="en-US" b="1" dirty="0"/>
              <a:t> </a:t>
            </a:r>
            <a:r>
              <a:rPr lang="en-US" altLang="en-US" b="1" dirty="0" err="1"/>
              <a:t>hasta</a:t>
            </a:r>
            <a:r>
              <a:rPr lang="en-US" altLang="en-US" b="1" dirty="0"/>
              <a:t> de 300ºF </a:t>
            </a:r>
            <a:r>
              <a:rPr lang="en-US" altLang="en-US" b="1" dirty="0" err="1"/>
              <a:t>como</a:t>
            </a:r>
            <a:r>
              <a:rPr lang="en-US" altLang="en-US" b="1" dirty="0"/>
              <a:t> </a:t>
            </a:r>
            <a:r>
              <a:rPr lang="en-US" altLang="en-US" b="1" dirty="0" err="1"/>
              <a:t>estándar</a:t>
            </a:r>
            <a:r>
              <a:rPr lang="en-US" altLang="en-US" b="1" dirty="0"/>
              <a:t>.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65000"/>
              <a:buFont typeface="Wingdings" pitchFamily="2" charset="2"/>
              <a:buChar char="q"/>
              <a:defRPr/>
            </a:pPr>
            <a:r>
              <a:rPr lang="en-US" altLang="en-US" b="1" dirty="0" err="1"/>
              <a:t>Motores</a:t>
            </a:r>
            <a:r>
              <a:rPr lang="en-US" altLang="en-US" b="1" dirty="0"/>
              <a:t> </a:t>
            </a:r>
            <a:r>
              <a:rPr lang="en-US" altLang="en-US" b="1" dirty="0" err="1"/>
              <a:t>estándares</a:t>
            </a:r>
            <a:r>
              <a:rPr lang="en-US" altLang="en-US" b="1" dirty="0"/>
              <a:t>, </a:t>
            </a:r>
            <a:r>
              <a:rPr lang="en-US" altLang="en-US" b="1" dirty="0" err="1"/>
              <a:t>sellos</a:t>
            </a:r>
            <a:r>
              <a:rPr lang="en-US" altLang="en-US" b="1" dirty="0"/>
              <a:t>, </a:t>
            </a:r>
            <a:r>
              <a:rPr lang="en-US" altLang="en-US" b="1" dirty="0" err="1"/>
              <a:t>rodamientos</a:t>
            </a:r>
            <a:r>
              <a:rPr lang="en-US" altLang="en-US" b="1" dirty="0"/>
              <a:t> y </a:t>
            </a:r>
            <a:r>
              <a:rPr lang="en-US" altLang="en-US" b="1" dirty="0" err="1"/>
              <a:t>acoplamientos</a:t>
            </a:r>
            <a:r>
              <a:rPr lang="en-US" altLang="en-US" b="1" dirty="0"/>
              <a:t>.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65000"/>
              <a:buFont typeface="Wingdings" pitchFamily="2" charset="2"/>
              <a:buChar char="q"/>
              <a:defRPr/>
            </a:pPr>
            <a:r>
              <a:rPr lang="en-US" altLang="en-US" b="1" dirty="0" err="1">
                <a:solidFill>
                  <a:schemeClr val="tx1"/>
                </a:solidFill>
              </a:rPr>
              <a:t>Clase</a:t>
            </a:r>
            <a:r>
              <a:rPr lang="en-US" altLang="en-US" b="1" dirty="0">
                <a:solidFill>
                  <a:schemeClr val="tx1"/>
                </a:solidFill>
              </a:rPr>
              <a:t> industrial “</a:t>
            </a:r>
            <a:r>
              <a:rPr lang="en-US" altLang="en-US" b="1" dirty="0" err="1">
                <a:solidFill>
                  <a:schemeClr val="tx1"/>
                </a:solidFill>
              </a:rPr>
              <a:t>pesada</a:t>
            </a:r>
            <a:r>
              <a:rPr lang="en-US" altLang="en-US" b="1" dirty="0">
                <a:solidFill>
                  <a:schemeClr val="tx1"/>
                </a:solidFill>
              </a:rPr>
              <a:t>” </a:t>
            </a:r>
            <a:r>
              <a:rPr lang="en-US" altLang="en-US" b="1" dirty="0" err="1">
                <a:solidFill>
                  <a:schemeClr val="tx1"/>
                </a:solidFill>
              </a:rPr>
              <a:t>para</a:t>
            </a:r>
            <a:r>
              <a:rPr lang="en-US" altLang="en-US" b="1" dirty="0">
                <a:solidFill>
                  <a:schemeClr val="tx1"/>
                </a:solidFill>
              </a:rPr>
              <a:t> la </a:t>
            </a:r>
            <a:r>
              <a:rPr lang="en-US" altLang="en-US" b="1" dirty="0" err="1">
                <a:solidFill>
                  <a:schemeClr val="tx1"/>
                </a:solidFill>
              </a:rPr>
              <a:t>carcasa</a:t>
            </a:r>
            <a:r>
              <a:rPr lang="en-US" altLang="en-US" b="1" dirty="0">
                <a:solidFill>
                  <a:schemeClr val="tx1"/>
                </a:solidFill>
              </a:rPr>
              <a:t> de la </a:t>
            </a:r>
            <a:r>
              <a:rPr lang="en-US" altLang="en-US" b="1" dirty="0" err="1">
                <a:solidFill>
                  <a:schemeClr val="tx1"/>
                </a:solidFill>
              </a:rPr>
              <a:t>bomba</a:t>
            </a:r>
            <a:r>
              <a:rPr lang="en-US" altLang="en-US" b="1" dirty="0">
                <a:solidFill>
                  <a:schemeClr val="tx1"/>
                </a:solidFill>
              </a:rPr>
              <a:t>  </a:t>
            </a:r>
            <a:r>
              <a:rPr lang="en-US" altLang="en-US" b="1" dirty="0" err="1">
                <a:solidFill>
                  <a:schemeClr val="tx1"/>
                </a:solidFill>
              </a:rPr>
              <a:t>ya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que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está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vaciada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err="1"/>
              <a:t>para</a:t>
            </a:r>
            <a:r>
              <a:rPr lang="en-US" altLang="en-US" b="1" dirty="0"/>
              <a:t> </a:t>
            </a:r>
            <a:r>
              <a:rPr lang="en-US" altLang="en-US" b="1" dirty="0" err="1"/>
              <a:t>soportar</a:t>
            </a:r>
            <a:r>
              <a:rPr lang="en-US" altLang="en-US" b="1" dirty="0"/>
              <a:t> 300 psi (</a:t>
            </a:r>
            <a:r>
              <a:rPr lang="en-US" altLang="en-US" b="1" dirty="0" err="1"/>
              <a:t>flanché</a:t>
            </a:r>
            <a:r>
              <a:rPr lang="en-US" altLang="en-US" b="1" dirty="0"/>
              <a:t> </a:t>
            </a:r>
            <a:r>
              <a:rPr lang="en-US" altLang="en-US" b="1" dirty="0" err="1"/>
              <a:t>estándar</a:t>
            </a:r>
            <a:r>
              <a:rPr lang="en-US" altLang="en-US" b="1" dirty="0"/>
              <a:t>=</a:t>
            </a:r>
            <a:r>
              <a:rPr lang="es-MX" altLang="en-US" b="1" dirty="0"/>
              <a:t>150 psi)</a:t>
            </a:r>
            <a:endParaRPr lang="en-US" altLang="en-US" b="1" dirty="0"/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65000"/>
              <a:buFont typeface="Wingdings" pitchFamily="2" charset="2"/>
              <a:buChar char="q"/>
              <a:defRPr/>
            </a:pPr>
            <a:r>
              <a:rPr lang="en-US" altLang="en-US" b="1" dirty="0"/>
              <a:t>Alta </a:t>
            </a:r>
            <a:r>
              <a:rPr lang="en-US" altLang="en-US" b="1" dirty="0" err="1"/>
              <a:t>eficiencia</a:t>
            </a:r>
            <a:r>
              <a:rPr lang="en-US" altLang="en-US" b="1" dirty="0"/>
              <a:t> </a:t>
            </a:r>
            <a:r>
              <a:rPr lang="en-US" altLang="en-US" b="1" dirty="0" err="1"/>
              <a:t>debido</a:t>
            </a:r>
            <a:r>
              <a:rPr lang="en-US" altLang="en-US" b="1" dirty="0"/>
              <a:t> a </a:t>
            </a:r>
            <a:r>
              <a:rPr lang="en-US" altLang="en-US" b="1" dirty="0" err="1"/>
              <a:t>las</a:t>
            </a:r>
            <a:r>
              <a:rPr lang="en-US" altLang="en-US" b="1" dirty="0"/>
              <a:t> superficies </a:t>
            </a:r>
            <a:r>
              <a:rPr lang="en-US" altLang="en-US" b="1" dirty="0" err="1"/>
              <a:t>lisas</a:t>
            </a:r>
            <a:r>
              <a:rPr lang="en-US" altLang="en-US" b="1" dirty="0"/>
              <a:t>, </a:t>
            </a:r>
            <a:r>
              <a:rPr lang="en-US" altLang="en-US" b="1" dirty="0" err="1"/>
              <a:t>mejorando</a:t>
            </a:r>
            <a:r>
              <a:rPr lang="en-US" altLang="en-US" b="1" dirty="0"/>
              <a:t> el </a:t>
            </a:r>
            <a:r>
              <a:rPr lang="en-US" altLang="en-US" b="1" dirty="0" err="1"/>
              <a:t>fluído</a:t>
            </a:r>
            <a:r>
              <a:rPr lang="en-US" altLang="en-US" b="1" dirty="0"/>
              <a:t> </a:t>
            </a:r>
            <a:r>
              <a:rPr lang="en-US" altLang="en-US" b="1" dirty="0" err="1"/>
              <a:t>mecánico</a:t>
            </a:r>
            <a:r>
              <a:rPr lang="en-US" altLang="en-US" b="1" dirty="0"/>
              <a:t>, </a:t>
            </a:r>
            <a:r>
              <a:rPr lang="en-US" altLang="en-US" b="1" dirty="0" err="1"/>
              <a:t>ya</a:t>
            </a:r>
            <a:r>
              <a:rPr lang="en-US" altLang="en-US" b="1" dirty="0"/>
              <a:t> </a:t>
            </a:r>
            <a:r>
              <a:rPr lang="en-US" altLang="en-US" b="1" dirty="0" err="1"/>
              <a:t>que</a:t>
            </a:r>
            <a:r>
              <a:rPr lang="en-US" altLang="en-US" b="1" dirty="0"/>
              <a:t> los </a:t>
            </a:r>
            <a:r>
              <a:rPr lang="en-US" altLang="en-US" b="1" dirty="0" err="1"/>
              <a:t>moldes</a:t>
            </a:r>
            <a:r>
              <a:rPr lang="en-US" altLang="en-US" b="1" dirty="0"/>
              <a:t> de </a:t>
            </a:r>
            <a:r>
              <a:rPr lang="en-US" altLang="en-US" b="1" dirty="0" err="1"/>
              <a:t>las</a:t>
            </a:r>
            <a:r>
              <a:rPr lang="en-US" altLang="en-US" b="1" dirty="0"/>
              <a:t> </a:t>
            </a:r>
            <a:r>
              <a:rPr lang="en-US" altLang="en-US" b="1" dirty="0" err="1"/>
              <a:t>carcasas</a:t>
            </a:r>
            <a:r>
              <a:rPr lang="en-US" altLang="en-US" b="1" dirty="0"/>
              <a:t> </a:t>
            </a:r>
            <a:r>
              <a:rPr lang="en-US" altLang="en-US" b="1" dirty="0" err="1"/>
              <a:t>están</a:t>
            </a:r>
            <a:r>
              <a:rPr lang="en-US" altLang="en-US" b="1" dirty="0"/>
              <a:t> </a:t>
            </a:r>
            <a:r>
              <a:rPr lang="en-US" altLang="en-US" b="1" dirty="0" err="1"/>
              <a:t>hechas</a:t>
            </a:r>
            <a:r>
              <a:rPr lang="en-US" altLang="en-US" b="1" dirty="0"/>
              <a:t> de </a:t>
            </a:r>
            <a:r>
              <a:rPr lang="en-US" altLang="en-US" b="1" dirty="0" err="1"/>
              <a:t>resina</a:t>
            </a:r>
            <a:r>
              <a:rPr lang="en-US" altLang="en-US" b="1" dirty="0"/>
              <a:t> y no de </a:t>
            </a:r>
            <a:r>
              <a:rPr lang="en-US" altLang="en-US" b="1" dirty="0" err="1"/>
              <a:t>madera</a:t>
            </a:r>
            <a:r>
              <a:rPr lang="en-US" altLang="en-US" b="1" dirty="0"/>
              <a:t>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5090" y="511010"/>
            <a:ext cx="697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latin typeface="Days" panose="02000505050000020004" pitchFamily="2" charset="0"/>
              </a:rPr>
              <a:t>Reliability &amp; Durability</a:t>
            </a:r>
          </a:p>
        </p:txBody>
      </p:sp>
      <p:pic>
        <p:nvPicPr>
          <p:cNvPr id="10" name="Picture 3" descr="E:\__FLO FAB\WEB\5 years warrantl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36" y="1863470"/>
            <a:ext cx="1963239" cy="202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:\__FLO FAB\WEB\8 years warrant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465" y="5018479"/>
            <a:ext cx="1901011" cy="213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8430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991710" y="1072375"/>
            <a:ext cx="7790020" cy="6448214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Clr>
                <a:schemeClr val="bg2"/>
              </a:buClr>
              <a:buSzPct val="65000"/>
              <a:buFont typeface="Wingdings" pitchFamily="2" charset="2"/>
              <a:buChar char="§"/>
            </a:pPr>
            <a:endParaRPr lang="en-US" altLang="en-US" sz="2000" b="1" dirty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bg2"/>
              </a:buClr>
              <a:buSzPct val="65000"/>
              <a:buFont typeface="Wingdings" pitchFamily="2" charset="2"/>
              <a:buChar char="§"/>
            </a:pPr>
            <a:endParaRPr lang="en-US" altLang="en-US" sz="2000" b="1" dirty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bg2"/>
              </a:buClr>
              <a:buSzPct val="65000"/>
              <a:buFont typeface="Wingdings" pitchFamily="2" charset="2"/>
              <a:buChar char="§"/>
            </a:pPr>
            <a:r>
              <a:rPr lang="en-US" altLang="en-US" sz="2800" b="1" dirty="0" err="1">
                <a:cs typeface="Arial" charset="0"/>
              </a:rPr>
              <a:t>Todas</a:t>
            </a:r>
            <a:r>
              <a:rPr lang="en-US" altLang="en-US" sz="2800" b="1" dirty="0">
                <a:cs typeface="Arial" charset="0"/>
              </a:rPr>
              <a:t> las </a:t>
            </a:r>
            <a:r>
              <a:rPr lang="en-US" altLang="en-US" sz="2800" b="1" dirty="0" err="1">
                <a:cs typeface="Arial" charset="0"/>
              </a:rPr>
              <a:t>bombas</a:t>
            </a:r>
            <a:r>
              <a:rPr lang="en-US" altLang="en-US" sz="2800" b="1" dirty="0">
                <a:cs typeface="Arial" charset="0"/>
              </a:rPr>
              <a:t> son </a:t>
            </a:r>
            <a:r>
              <a:rPr lang="en-US" altLang="en-US" sz="2800" b="1" dirty="0" err="1">
                <a:cs typeface="Arial" charset="0"/>
              </a:rPr>
              <a:t>probadas</a:t>
            </a:r>
            <a:r>
              <a:rPr lang="en-US" altLang="en-US" sz="2800" b="1" dirty="0">
                <a:cs typeface="Arial" charset="0"/>
              </a:rPr>
              <a:t> antes de la </a:t>
            </a:r>
            <a:r>
              <a:rPr lang="en-US" altLang="en-US" sz="2800" b="1" dirty="0" err="1">
                <a:cs typeface="Arial" charset="0"/>
              </a:rPr>
              <a:t>salir</a:t>
            </a:r>
            <a:r>
              <a:rPr lang="en-US" altLang="en-US" sz="2800" b="1" dirty="0">
                <a:cs typeface="Arial" charset="0"/>
              </a:rPr>
              <a:t> de la </a:t>
            </a:r>
            <a:r>
              <a:rPr lang="en-US" altLang="en-US" sz="2800" b="1" dirty="0" err="1">
                <a:cs typeface="Arial" charset="0"/>
              </a:rPr>
              <a:t>fábrica</a:t>
            </a:r>
            <a:r>
              <a:rPr lang="en-US" altLang="en-US" sz="2800" b="1" dirty="0">
                <a:cs typeface="Arial" charset="0"/>
              </a:rPr>
              <a:t> y </a:t>
            </a:r>
            <a:r>
              <a:rPr lang="en-US" altLang="en-US" sz="2800" b="1" dirty="0" err="1">
                <a:cs typeface="Arial" charset="0"/>
              </a:rPr>
              <a:t>cuentas</a:t>
            </a:r>
            <a:r>
              <a:rPr lang="en-US" altLang="en-US" sz="2800" b="1" dirty="0">
                <a:cs typeface="Arial" charset="0"/>
              </a:rPr>
              <a:t> con un video de 10 </a:t>
            </a:r>
            <a:r>
              <a:rPr lang="en-US" altLang="en-US" sz="2800" b="1" dirty="0" err="1">
                <a:cs typeface="Arial" charset="0"/>
              </a:rPr>
              <a:t>seg</a:t>
            </a:r>
            <a:r>
              <a:rPr lang="en-US" altLang="en-US" sz="2800" b="1" dirty="0">
                <a:cs typeface="Arial" charset="0"/>
              </a:rPr>
              <a:t> el </a:t>
            </a:r>
            <a:r>
              <a:rPr lang="en-US" altLang="en-US" sz="2800" b="1" dirty="0" err="1">
                <a:cs typeface="Arial" charset="0"/>
              </a:rPr>
              <a:t>cual</a:t>
            </a:r>
            <a:r>
              <a:rPr lang="en-US" altLang="en-US" sz="2800" b="1" dirty="0">
                <a:cs typeface="Arial" charset="0"/>
              </a:rPr>
              <a:t> se </a:t>
            </a:r>
            <a:r>
              <a:rPr lang="en-US" altLang="en-US" sz="2800" b="1" dirty="0" err="1">
                <a:cs typeface="Arial" charset="0"/>
              </a:rPr>
              <a:t>encuentra</a:t>
            </a:r>
            <a:r>
              <a:rPr lang="en-US" altLang="en-US" sz="2800" b="1" dirty="0">
                <a:cs typeface="Arial" charset="0"/>
              </a:rPr>
              <a:t> </a:t>
            </a:r>
            <a:r>
              <a:rPr lang="en-US" altLang="en-US" sz="2800" b="1" dirty="0" err="1">
                <a:cs typeface="Arial" charset="0"/>
              </a:rPr>
              <a:t>en</a:t>
            </a:r>
            <a:r>
              <a:rPr lang="en-US" altLang="en-US" sz="2800" b="1" dirty="0">
                <a:cs typeface="Arial" charset="0"/>
              </a:rPr>
              <a:t> la </a:t>
            </a:r>
            <a:r>
              <a:rPr lang="en-US" altLang="en-US" sz="2800" b="1" dirty="0" err="1">
                <a:cs typeface="Arial" charset="0"/>
              </a:rPr>
              <a:t>cotización</a:t>
            </a:r>
            <a:r>
              <a:rPr lang="en-US" altLang="en-US" sz="2800" b="1" dirty="0">
                <a:cs typeface="Arial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bg2"/>
              </a:buClr>
              <a:buSzPct val="65000"/>
              <a:buFont typeface="Wingdings" pitchFamily="2" charset="2"/>
              <a:buChar char="§"/>
            </a:pPr>
            <a:endParaRPr lang="en-US" altLang="en-US" sz="2800" b="1" dirty="0"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bg2"/>
              </a:buClr>
              <a:buSzPct val="65000"/>
              <a:buFont typeface="Wingdings" pitchFamily="2" charset="2"/>
              <a:buChar char="§"/>
            </a:pPr>
            <a:r>
              <a:rPr lang="en-US" altLang="en-US" sz="2800" b="1" dirty="0" err="1">
                <a:cs typeface="Arial" charset="0"/>
              </a:rPr>
              <a:t>Instalaciones</a:t>
            </a:r>
            <a:r>
              <a:rPr lang="en-US" altLang="en-US" sz="2800" b="1" dirty="0">
                <a:cs typeface="Arial" charset="0"/>
              </a:rPr>
              <a:t> </a:t>
            </a:r>
            <a:r>
              <a:rPr lang="en-US" altLang="en-US" sz="2800" b="1" dirty="0" err="1">
                <a:cs typeface="Arial" charset="0"/>
              </a:rPr>
              <a:t>para</a:t>
            </a:r>
            <a:r>
              <a:rPr lang="en-US" altLang="en-US" sz="2800" b="1" dirty="0">
                <a:cs typeface="Arial" charset="0"/>
              </a:rPr>
              <a:t> </a:t>
            </a:r>
            <a:r>
              <a:rPr lang="en-US" altLang="en-US" sz="2800" b="1" dirty="0" err="1">
                <a:cs typeface="Arial" charset="0"/>
              </a:rPr>
              <a:t>pruebas</a:t>
            </a:r>
            <a:r>
              <a:rPr lang="en-US" altLang="en-US" sz="2800" b="1" dirty="0">
                <a:cs typeface="Arial" charset="0"/>
              </a:rPr>
              <a:t> </a:t>
            </a:r>
            <a:r>
              <a:rPr lang="en-US" altLang="en-US" sz="2800" b="1" dirty="0" err="1">
                <a:cs typeface="Arial" charset="0"/>
              </a:rPr>
              <a:t>hasta</a:t>
            </a:r>
            <a:r>
              <a:rPr lang="en-US" altLang="en-US" sz="2800" b="1" dirty="0">
                <a:cs typeface="Arial" charset="0"/>
              </a:rPr>
              <a:t> 400 HP con </a:t>
            </a:r>
            <a:r>
              <a:rPr lang="en-US" altLang="en-US" sz="2800" b="1" dirty="0" err="1">
                <a:cs typeface="Arial" charset="0"/>
              </a:rPr>
              <a:t>una</a:t>
            </a:r>
            <a:r>
              <a:rPr lang="en-US" altLang="en-US" sz="2800" b="1" dirty="0">
                <a:cs typeface="Arial" charset="0"/>
              </a:rPr>
              <a:t> mesa de </a:t>
            </a:r>
            <a:r>
              <a:rPr lang="en-US" altLang="en-US" sz="2800" b="1" dirty="0" err="1">
                <a:cs typeface="Arial" charset="0"/>
              </a:rPr>
              <a:t>pruebas</a:t>
            </a:r>
            <a:r>
              <a:rPr lang="en-US" altLang="en-US" sz="2800" b="1" dirty="0">
                <a:cs typeface="Arial" charset="0"/>
              </a:rPr>
              <a:t> </a:t>
            </a:r>
            <a:r>
              <a:rPr lang="en-US" altLang="en-US" sz="2800" b="1" dirty="0" err="1">
                <a:cs typeface="Arial" charset="0"/>
              </a:rPr>
              <a:t>para</a:t>
            </a:r>
            <a:r>
              <a:rPr lang="en-US" altLang="en-US" sz="2800" b="1" dirty="0">
                <a:cs typeface="Arial" charset="0"/>
              </a:rPr>
              <a:t> 27 000 </a:t>
            </a:r>
            <a:r>
              <a:rPr lang="en-US" altLang="en-US" sz="2800" b="1" dirty="0" err="1">
                <a:cs typeface="Arial" charset="0"/>
              </a:rPr>
              <a:t>galones</a:t>
            </a:r>
            <a:r>
              <a:rPr lang="en-US" altLang="en-US" sz="2800" b="1" dirty="0">
                <a:cs typeface="Arial" charset="0"/>
              </a:rPr>
              <a:t>, con </a:t>
            </a:r>
            <a:r>
              <a:rPr lang="en-US" altLang="en-US" sz="2800" b="1" dirty="0" err="1">
                <a:cs typeface="Arial" charset="0"/>
              </a:rPr>
              <a:t>instrumentos</a:t>
            </a:r>
            <a:r>
              <a:rPr lang="en-US" altLang="en-US" sz="2800" b="1" dirty="0">
                <a:cs typeface="Arial" charset="0"/>
              </a:rPr>
              <a:t> </a:t>
            </a:r>
            <a:r>
              <a:rPr lang="en-US" altLang="en-US" sz="2800" b="1" dirty="0" err="1">
                <a:cs typeface="Arial" charset="0"/>
              </a:rPr>
              <a:t>calibrados</a:t>
            </a:r>
            <a:r>
              <a:rPr lang="en-US" altLang="en-US" sz="2800" b="1" dirty="0">
                <a:cs typeface="Arial" charset="0"/>
              </a:rPr>
              <a:t>. 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bg2"/>
              </a:buClr>
              <a:buSzPct val="65000"/>
              <a:buFont typeface="Wingdings" pitchFamily="2" charset="2"/>
              <a:buChar char="§"/>
            </a:pPr>
            <a:r>
              <a:rPr lang="en-US" altLang="en-US" sz="2800" b="1" dirty="0" err="1">
                <a:cs typeface="Arial" charset="0"/>
              </a:rPr>
              <a:t>Diseños</a:t>
            </a:r>
            <a:r>
              <a:rPr lang="en-US" altLang="en-US" sz="2800" b="1" dirty="0">
                <a:cs typeface="Arial" charset="0"/>
              </a:rPr>
              <a:t> </a:t>
            </a:r>
            <a:r>
              <a:rPr lang="en-US" altLang="en-US" sz="2800" b="1" dirty="0" err="1">
                <a:cs typeface="Arial" charset="0"/>
              </a:rPr>
              <a:t>realizados</a:t>
            </a:r>
            <a:r>
              <a:rPr lang="en-US" altLang="en-US" sz="2800" b="1" dirty="0">
                <a:cs typeface="Arial" charset="0"/>
              </a:rPr>
              <a:t> en Inventor, </a:t>
            </a:r>
            <a:r>
              <a:rPr lang="en-US" altLang="en-US" sz="2800" b="1" dirty="0" err="1">
                <a:cs typeface="Arial" charset="0"/>
              </a:rPr>
              <a:t>Revit</a:t>
            </a:r>
            <a:r>
              <a:rPr lang="en-US" altLang="en-US" sz="2800" b="1" dirty="0">
                <a:cs typeface="Arial" charset="0"/>
              </a:rPr>
              <a:t> Files y CAD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bg2"/>
              </a:buClr>
              <a:buSzPct val="65000"/>
              <a:buFont typeface="Wingdings" pitchFamily="2" charset="2"/>
              <a:buChar char="§"/>
            </a:pPr>
            <a:endParaRPr lang="en-US" altLang="en-US" sz="2800" b="1" dirty="0"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bg2"/>
              </a:buClr>
              <a:buSzPct val="65000"/>
              <a:buFont typeface="Wingdings" pitchFamily="2" charset="2"/>
              <a:buChar char="§"/>
            </a:pPr>
            <a:r>
              <a:rPr lang="en-US" altLang="en-US" sz="2800" b="1" dirty="0" err="1">
                <a:cs typeface="Arial" charset="0"/>
              </a:rPr>
              <a:t>Garantía</a:t>
            </a:r>
            <a:r>
              <a:rPr lang="en-US" altLang="en-US" sz="2800" b="1" dirty="0">
                <a:cs typeface="Arial" charset="0"/>
              </a:rPr>
              <a:t> </a:t>
            </a:r>
            <a:r>
              <a:rPr lang="en-US" altLang="en-US" sz="2800" b="1" dirty="0" err="1">
                <a:cs typeface="Arial" charset="0"/>
              </a:rPr>
              <a:t>limitada</a:t>
            </a:r>
            <a:r>
              <a:rPr lang="en-US" altLang="en-US" sz="2800" b="1" dirty="0">
                <a:cs typeface="Arial" charset="0"/>
              </a:rPr>
              <a:t> de 5 y 8 </a:t>
            </a:r>
            <a:r>
              <a:rPr lang="en-US" altLang="en-US" sz="2800" b="1" dirty="0" err="1">
                <a:cs typeface="Arial" charset="0"/>
              </a:rPr>
              <a:t>años</a:t>
            </a:r>
            <a:r>
              <a:rPr lang="en-US" altLang="en-US" sz="2800" b="1" dirty="0">
                <a:cs typeface="Arial" charset="0"/>
              </a:rPr>
              <a:t> </a:t>
            </a:r>
            <a:r>
              <a:rPr lang="en-US" altLang="en-US" sz="2800" b="1" dirty="0" err="1">
                <a:cs typeface="Arial" charset="0"/>
              </a:rPr>
              <a:t>respectivamente</a:t>
            </a:r>
            <a:endParaRPr lang="en-CA" altLang="en-US" sz="2800" b="1" dirty="0"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089" y="511010"/>
            <a:ext cx="6099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latin typeface="Days" panose="02000505050000020004" pitchFamily="2" charset="0"/>
              </a:rPr>
              <a:t>Quality Control</a:t>
            </a:r>
          </a:p>
        </p:txBody>
      </p:sp>
      <p:pic>
        <p:nvPicPr>
          <p:cNvPr id="1027" name="Picture 3" descr="E:\__FLO FAB\WEB\5 years warrantl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36" y="1863470"/>
            <a:ext cx="1963239" cy="202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__FLO FAB\WEB\8 years warrantl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465" y="5018479"/>
            <a:ext cx="1901011" cy="213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5878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Content Placeholder 3" descr="photo%20avec%20Alain%20-%20test%20bench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5883" y="1356319"/>
            <a:ext cx="9071769" cy="6133359"/>
          </a:xfrm>
        </p:spPr>
      </p:pic>
      <p:sp>
        <p:nvSpPr>
          <p:cNvPr id="4" name="TextBox 3"/>
          <p:cNvSpPr txBox="1"/>
          <p:nvPr/>
        </p:nvSpPr>
        <p:spPr>
          <a:xfrm>
            <a:off x="435090" y="511010"/>
            <a:ext cx="934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en-US" sz="3600" b="1" dirty="0">
                <a:latin typeface="Days" panose="02000505050000020004" pitchFamily="2" charset="0"/>
              </a:rPr>
              <a:t>Mesa de </a:t>
            </a:r>
            <a:r>
              <a:rPr lang="en-CA" altLang="en-US" sz="3600" b="1" dirty="0" err="1">
                <a:latin typeface="Days" panose="02000505050000020004" pitchFamily="2" charset="0"/>
              </a:rPr>
              <a:t>pruebas</a:t>
            </a:r>
            <a:r>
              <a:rPr lang="en-CA" altLang="en-US" sz="3600" b="1" dirty="0">
                <a:latin typeface="Days" panose="02000505050000020004" pitchFamily="2" charset="0"/>
              </a:rPr>
              <a:t> </a:t>
            </a:r>
            <a:r>
              <a:rPr lang="en-CA" altLang="en-US" sz="3600" b="1" dirty="0" err="1">
                <a:latin typeface="Days" panose="02000505050000020004" pitchFamily="2" charset="0"/>
              </a:rPr>
              <a:t>hasta</a:t>
            </a:r>
            <a:r>
              <a:rPr lang="en-CA" altLang="en-US" sz="3600" b="1" dirty="0">
                <a:latin typeface="Days" panose="02000505050000020004" pitchFamily="2" charset="0"/>
              </a:rPr>
              <a:t> 400Hp </a:t>
            </a:r>
            <a:endParaRPr lang="en-CA" sz="3600" dirty="0">
              <a:latin typeface="Days" panose="02000505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23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48680" y="4894312"/>
            <a:ext cx="8953024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Más</a:t>
            </a:r>
            <a:r>
              <a:rPr lang="en-US" alt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de 60% de los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proyectos</a:t>
            </a:r>
            <a:r>
              <a:rPr lang="en-US" alt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en US en la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fase</a:t>
            </a:r>
            <a:r>
              <a:rPr lang="en-US" alt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de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oferta</a:t>
            </a:r>
            <a:r>
              <a:rPr lang="en-US" alt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se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originan</a:t>
            </a:r>
            <a:r>
              <a:rPr lang="en-US" alt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con MASTERSPEC</a:t>
            </a:r>
            <a:br>
              <a:rPr lang="en-US" alt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CA" sz="1600" dirty="0" smtClean="0"/>
              <a:t>Master Spec </a:t>
            </a:r>
            <a:r>
              <a:rPr lang="en-CA" sz="1600" dirty="0" err="1" smtClean="0"/>
              <a:t>es</a:t>
            </a:r>
            <a:r>
              <a:rPr lang="en-CA" sz="1600" dirty="0" smtClean="0"/>
              <a:t> </a:t>
            </a:r>
            <a:r>
              <a:rPr lang="en-CA" sz="1600" dirty="0" err="1" smtClean="0"/>
              <a:t>una</a:t>
            </a:r>
            <a:r>
              <a:rPr lang="en-CA" sz="1600" dirty="0" smtClean="0"/>
              <a:t> </a:t>
            </a:r>
            <a:r>
              <a:rPr lang="en-CA" sz="1600" dirty="0" err="1" smtClean="0"/>
              <a:t>gu</a:t>
            </a:r>
            <a:r>
              <a:rPr lang="es-MX" sz="1600" dirty="0" err="1" smtClean="0"/>
              <a:t>ía</a:t>
            </a:r>
            <a:r>
              <a:rPr lang="es-MX" sz="1600" dirty="0" smtClean="0"/>
              <a:t> maestra para las especificaciones de construcción, para uso de arquitectos, ingenieros y otros profesionales del diseño. Fue desarrollado en 1969 y  consiste en más de 600 secciones de todo tipo:</a:t>
            </a:r>
            <a:br>
              <a:rPr lang="es-MX" sz="1600" dirty="0" smtClean="0"/>
            </a:br>
            <a:r>
              <a:rPr lang="es-MX" sz="1600" dirty="0" smtClean="0"/>
              <a:t>Arquitectura/Estructura civil</a:t>
            </a:r>
            <a:br>
              <a:rPr lang="es-MX" sz="1600" dirty="0" smtClean="0"/>
            </a:br>
            <a:r>
              <a:rPr lang="es-MX" sz="1600" dirty="0" smtClean="0"/>
              <a:t>Paisajistas</a:t>
            </a:r>
            <a:br>
              <a:rPr lang="es-MX" sz="1600" dirty="0" smtClean="0"/>
            </a:br>
            <a:r>
              <a:rPr lang="es-MX" sz="1600" dirty="0" smtClean="0"/>
              <a:t>Mecánica de edificios/Electricidad</a:t>
            </a:r>
            <a:br>
              <a:rPr lang="es-MX" sz="1600" dirty="0" smtClean="0"/>
            </a:br>
            <a:r>
              <a:rPr lang="es-MX" sz="1600" dirty="0" smtClean="0"/>
              <a:t>Etc.</a:t>
            </a:r>
            <a:br>
              <a:rPr lang="es-MX" sz="1600" dirty="0" smtClean="0"/>
            </a:br>
            <a:r>
              <a:rPr lang="es-MX" sz="3200" dirty="0" smtClean="0"/>
              <a:t/>
            </a:r>
            <a:br>
              <a:rPr lang="es-MX" sz="3200" dirty="0" smtClean="0"/>
            </a:br>
            <a:endParaRPr lang="en-US" altLang="en-US" sz="32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6992" y="3454152"/>
            <a:ext cx="3590290" cy="93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207" y="2302024"/>
            <a:ext cx="411591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02920" y="789856"/>
            <a:ext cx="895302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en-US" sz="32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Orgulloso</a:t>
            </a:r>
            <a:r>
              <a:rPr 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proveedor</a:t>
            </a:r>
            <a:r>
              <a:rPr 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autorizado</a:t>
            </a:r>
            <a:r>
              <a:rPr 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MASTERSPEC</a:t>
            </a:r>
          </a:p>
        </p:txBody>
      </p:sp>
    </p:spTree>
    <p:extLst>
      <p:ext uri="{BB962C8B-B14F-4D97-AF65-F5344CB8AC3E}">
        <p14:creationId xmlns:p14="http://schemas.microsoft.com/office/powerpoint/2010/main" xmlns="" val="4058397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92696" y="573832"/>
            <a:ext cx="8918768" cy="6493337"/>
          </a:xfrm>
        </p:spPr>
        <p:txBody>
          <a:bodyPr>
            <a:normAutofit fontScale="85000" lnSpcReduction="10000"/>
          </a:bodyPr>
          <a:lstStyle/>
          <a:p>
            <a:endParaRPr lang="es-MX" dirty="0" smtClean="0"/>
          </a:p>
          <a:p>
            <a:pPr algn="ctr">
              <a:buNone/>
            </a:pPr>
            <a:r>
              <a:rPr lang="es-MX" sz="2400" b="1" dirty="0" smtClean="0">
                <a:solidFill>
                  <a:srgbClr val="FF0000"/>
                </a:solidFill>
              </a:rPr>
              <a:t>ALGUNAS CARÁCTERÍSTICAS DE LOS MOTORES TECHTOP</a:t>
            </a:r>
          </a:p>
          <a:p>
            <a:r>
              <a:rPr lang="es-MX" dirty="0" smtClean="0"/>
              <a:t> </a:t>
            </a:r>
            <a:r>
              <a:rPr lang="es-MX" b="1" dirty="0" smtClean="0"/>
              <a:t>Motores Eficiencia Premium</a:t>
            </a:r>
            <a:r>
              <a:rPr lang="es-MX" dirty="0" smtClean="0"/>
              <a:t>:  menos gasto de energía eléctrica.  Existen en Europa desde hace 20 años.</a:t>
            </a:r>
            <a:endParaRPr lang="en-CA" dirty="0" smtClean="0"/>
          </a:p>
          <a:p>
            <a:r>
              <a:rPr lang="es-MX" dirty="0" smtClean="0"/>
              <a:t>En 2014 la ley cambió y todos deber ser Eficiencia Premium</a:t>
            </a:r>
            <a:r>
              <a:rPr lang="es-MX" b="1" dirty="0" smtClean="0"/>
              <a:t>.  Existen todavía </a:t>
            </a:r>
            <a:r>
              <a:rPr lang="es-MX" b="1" dirty="0" err="1" smtClean="0"/>
              <a:t>EPAct</a:t>
            </a:r>
            <a:r>
              <a:rPr lang="es-MX" dirty="0" smtClean="0"/>
              <a:t> pero desaparecerán en algún momento del mercado.</a:t>
            </a:r>
            <a:endParaRPr lang="en-CA" dirty="0" smtClean="0"/>
          </a:p>
          <a:p>
            <a:r>
              <a:rPr lang="es-MX" b="1" dirty="0" err="1" smtClean="0"/>
              <a:t>EPAct</a:t>
            </a:r>
            <a:r>
              <a:rPr lang="es-MX" dirty="0" smtClean="0"/>
              <a:t>:   20% más baratos, una calidad más baja y con menos </a:t>
            </a:r>
            <a:r>
              <a:rPr lang="es-MX" smtClean="0"/>
              <a:t>características.</a:t>
            </a:r>
            <a:endParaRPr lang="en-CA" dirty="0" smtClean="0"/>
          </a:p>
          <a:p>
            <a:r>
              <a:rPr lang="en-CA" b="1" dirty="0" smtClean="0"/>
              <a:t>EASA:</a:t>
            </a:r>
            <a:r>
              <a:rPr lang="en-CA" dirty="0" smtClean="0"/>
              <a:t>  Electrical Apparatus Service Association.  By The </a:t>
            </a:r>
            <a:r>
              <a:rPr lang="en-CA" dirty="0" err="1" smtClean="0"/>
              <a:t>Electro’Mechanical</a:t>
            </a:r>
            <a:r>
              <a:rPr lang="en-CA" dirty="0" smtClean="0"/>
              <a:t> Authority.  </a:t>
            </a:r>
            <a:r>
              <a:rPr lang="es-MX" dirty="0" smtClean="0"/>
              <a:t>Certificación para asegurar la eficiencia y confiabilidad en la reparación de motores. Por eso se pueden reparar en cualquier centro de servicio autorizado.</a:t>
            </a:r>
            <a:endParaRPr lang="en-CA" dirty="0" smtClean="0"/>
          </a:p>
          <a:p>
            <a:r>
              <a:rPr lang="es-MX" b="1" dirty="0" smtClean="0"/>
              <a:t>IP55</a:t>
            </a:r>
            <a:r>
              <a:rPr lang="es-MX" dirty="0" smtClean="0"/>
              <a:t>:  Protección extra contra el agua.  Se pueden rociar con una manguera y no tendrán ningún daño.	Es gracias al sello de lubricación de doble labio en el lado de transmisión y del lado opuesto</a:t>
            </a:r>
            <a:endParaRPr lang="en-CA" dirty="0" smtClean="0"/>
          </a:p>
          <a:p>
            <a:r>
              <a:rPr lang="es-MX" b="1" dirty="0" smtClean="0"/>
              <a:t>La protección anti </a:t>
            </a:r>
            <a:r>
              <a:rPr lang="es-MX" b="1" dirty="0" err="1" smtClean="0"/>
              <a:t>bacterial</a:t>
            </a:r>
            <a:r>
              <a:rPr lang="es-MX" dirty="0" smtClean="0"/>
              <a:t> está </a:t>
            </a:r>
            <a:r>
              <a:rPr lang="es-MX" dirty="0" err="1" smtClean="0"/>
              <a:t>incluída</a:t>
            </a:r>
            <a:r>
              <a:rPr lang="es-MX" dirty="0" smtClean="0"/>
              <a:t> en la bobina por default.</a:t>
            </a:r>
            <a:endParaRPr lang="en-CA" dirty="0" smtClean="0"/>
          </a:p>
          <a:p>
            <a:r>
              <a:rPr lang="es-MX" b="1" dirty="0" smtClean="0"/>
              <a:t>Certificaciones</a:t>
            </a:r>
            <a:r>
              <a:rPr lang="es-MX" dirty="0" smtClean="0"/>
              <a:t>:   CSA US </a:t>
            </a:r>
            <a:r>
              <a:rPr lang="es-MX" dirty="0" err="1" smtClean="0"/>
              <a:t>compliance</a:t>
            </a:r>
            <a:r>
              <a:rPr lang="es-MX" dirty="0" smtClean="0"/>
              <a:t>,  NEMA Premium,  CE </a:t>
            </a:r>
            <a:r>
              <a:rPr lang="es-MX" dirty="0" err="1" smtClean="0"/>
              <a:t>compliance</a:t>
            </a:r>
            <a:r>
              <a:rPr lang="es-MX" dirty="0" smtClean="0"/>
              <a:t>, ISO 9001</a:t>
            </a:r>
            <a:endParaRPr lang="en-CA" dirty="0" smtClean="0"/>
          </a:p>
          <a:p>
            <a:r>
              <a:rPr lang="es-MX" b="1" dirty="0" smtClean="0"/>
              <a:t>Tipo de aislante</a:t>
            </a:r>
            <a:r>
              <a:rPr lang="es-MX" dirty="0" smtClean="0"/>
              <a:t>:   clase H.   Es para altas temperaturas (hasta 180 C) y puede trabajar obvio en ambientes muy calientes.</a:t>
            </a:r>
            <a:endParaRPr lang="en-CA" dirty="0" smtClean="0"/>
          </a:p>
          <a:p>
            <a:r>
              <a:rPr lang="es-MX" b="1" dirty="0" smtClean="0"/>
              <a:t>CONSTRUCCIÓN</a:t>
            </a:r>
            <a:r>
              <a:rPr lang="es-MX" dirty="0" smtClean="0"/>
              <a:t>:   En aluminio y hierro fundido</a:t>
            </a:r>
            <a:endParaRPr lang="en-CA" dirty="0" smtClean="0"/>
          </a:p>
          <a:p>
            <a:r>
              <a:rPr lang="es-MX" b="1" dirty="0" err="1" smtClean="0"/>
              <a:t>Inverter</a:t>
            </a:r>
            <a:r>
              <a:rPr lang="es-MX" b="1" dirty="0" smtClean="0"/>
              <a:t> </a:t>
            </a:r>
            <a:r>
              <a:rPr lang="es-MX" b="1" dirty="0" err="1" smtClean="0"/>
              <a:t>duty</a:t>
            </a:r>
            <a:r>
              <a:rPr lang="es-MX" b="1" dirty="0" smtClean="0"/>
              <a:t> 15.1 CT</a:t>
            </a:r>
            <a:r>
              <a:rPr lang="es-MX" dirty="0" smtClean="0"/>
              <a:t> (torque constante)        </a:t>
            </a:r>
            <a:r>
              <a:rPr lang="es-MX" b="1" dirty="0" err="1" smtClean="0"/>
              <a:t>Inverter</a:t>
            </a:r>
            <a:r>
              <a:rPr lang="es-MX" b="1" dirty="0" smtClean="0"/>
              <a:t> </a:t>
            </a:r>
            <a:r>
              <a:rPr lang="es-MX" b="1" dirty="0" err="1" smtClean="0"/>
              <a:t>duty</a:t>
            </a:r>
            <a:r>
              <a:rPr lang="es-MX" b="1" dirty="0" smtClean="0"/>
              <a:t> 30.1 VT</a:t>
            </a:r>
            <a:r>
              <a:rPr lang="es-MX" dirty="0" smtClean="0"/>
              <a:t>  (torque variable) Es cuando usamos un VFD  y quiere decir que puedo bajar hasta 60 RPM o subir hasta 2300 RPM, usando un motor de 1800 RPM   (1800/30 = 60    o bien   1800*1.30 = 2340)</a:t>
            </a:r>
            <a:endParaRPr lang="en-CA" dirty="0" smtClean="0"/>
          </a:p>
          <a:p>
            <a:r>
              <a:rPr lang="es-MX" b="1" dirty="0" err="1" smtClean="0"/>
              <a:t>Washdown</a:t>
            </a:r>
            <a:r>
              <a:rPr lang="es-MX" dirty="0" smtClean="0"/>
              <a:t>  No lo tenemos disponible en América pero es una protección extra a </a:t>
            </a:r>
            <a:r>
              <a:rPr lang="es-MX" dirty="0" err="1" smtClean="0"/>
              <a:t>a</a:t>
            </a:r>
            <a:r>
              <a:rPr lang="es-MX" dirty="0" smtClean="0"/>
              <a:t> la carcasa en contra de bacterias. Nosotros es solo a nivel de </a:t>
            </a:r>
            <a:r>
              <a:rPr lang="es-MX" dirty="0" err="1" smtClean="0"/>
              <a:t>bobinaje</a:t>
            </a:r>
            <a:r>
              <a:rPr lang="es-MX" dirty="0" smtClean="0"/>
              <a:t>.</a:t>
            </a:r>
            <a:endParaRPr lang="en-CA" dirty="0" smtClean="0"/>
          </a:p>
          <a:p>
            <a:r>
              <a:rPr lang="es-MX" b="1" dirty="0" smtClean="0"/>
              <a:t>IEC</a:t>
            </a:r>
            <a:r>
              <a:rPr lang="es-MX" dirty="0" smtClean="0"/>
              <a:t>  Norma Europea Métrica     </a:t>
            </a:r>
            <a:r>
              <a:rPr lang="es-MX" b="1" dirty="0" smtClean="0"/>
              <a:t> NEMA</a:t>
            </a:r>
            <a:r>
              <a:rPr lang="es-MX" dirty="0" smtClean="0"/>
              <a:t>   Norma Americana Sistema Inglés</a:t>
            </a:r>
            <a:endParaRPr lang="en-CA" dirty="0" smtClean="0"/>
          </a:p>
          <a:p>
            <a:r>
              <a:rPr lang="es-MX" b="1" dirty="0" smtClean="0"/>
              <a:t>Rodamientos duales sobre-dimensionados</a:t>
            </a:r>
            <a:r>
              <a:rPr lang="es-MX" dirty="0" smtClean="0"/>
              <a:t> </a:t>
            </a:r>
            <a:r>
              <a:rPr lang="es-MX" b="1" dirty="0" smtClean="0"/>
              <a:t>de ambos lados</a:t>
            </a:r>
            <a:r>
              <a:rPr lang="es-MX" dirty="0" smtClean="0"/>
              <a:t>  (lado del acoplamiento y al otro extremo):  hace al motor más estable.</a:t>
            </a:r>
            <a:endParaRPr lang="en-CA" dirty="0" smtClean="0"/>
          </a:p>
          <a:p>
            <a:r>
              <a:rPr lang="es-MX" dirty="0" smtClean="0"/>
              <a:t>Otras </a:t>
            </a:r>
            <a:r>
              <a:rPr lang="es-MX" dirty="0" err="1" smtClean="0"/>
              <a:t>compañíasde</a:t>
            </a:r>
            <a:r>
              <a:rPr lang="es-MX" dirty="0" smtClean="0"/>
              <a:t> motores:  Max </a:t>
            </a:r>
            <a:r>
              <a:rPr lang="es-MX" dirty="0" err="1" smtClean="0"/>
              <a:t>motion</a:t>
            </a:r>
            <a:r>
              <a:rPr lang="es-MX" dirty="0" smtClean="0"/>
              <a:t>, MEP (vende solo </a:t>
            </a:r>
            <a:r>
              <a:rPr lang="es-MX" dirty="0" err="1" smtClean="0"/>
              <a:t>EPAct</a:t>
            </a:r>
            <a:r>
              <a:rPr lang="es-MX" dirty="0" smtClean="0"/>
              <a:t>), WEG (Brasileña), </a:t>
            </a:r>
            <a:r>
              <a:rPr lang="es-MX" dirty="0" err="1" smtClean="0"/>
              <a:t>Baldor</a:t>
            </a:r>
            <a:endParaRPr lang="en-CA" dirty="0" smtClean="0"/>
          </a:p>
          <a:p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61" y="4993335"/>
            <a:ext cx="2353945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Cast iron oversized</a:t>
            </a:r>
            <a:r>
              <a:rPr sz="1700" spc="-11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6" dirty="0">
                <a:solidFill>
                  <a:srgbClr val="FFFFFF"/>
                </a:solidFill>
                <a:latin typeface="Century Gothic"/>
                <a:cs typeface="Century Gothic"/>
              </a:rPr>
              <a:t>NPT</a:t>
            </a:r>
            <a:endParaRPr sz="1700">
              <a:latin typeface="Century Gothic"/>
              <a:cs typeface="Century Gothic"/>
            </a:endParaRPr>
          </a:p>
          <a:p>
            <a:pPr marL="2123" algn="ctr"/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threaded</a:t>
            </a:r>
            <a:endParaRPr sz="1700">
              <a:latin typeface="Century Gothic"/>
              <a:cs typeface="Century Gothic"/>
            </a:endParaRPr>
          </a:p>
          <a:p>
            <a:pPr marL="708" algn="ctr"/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conduit</a:t>
            </a:r>
            <a:r>
              <a:rPr sz="1700" spc="-11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6" dirty="0">
                <a:solidFill>
                  <a:srgbClr val="FFFFFF"/>
                </a:solidFill>
                <a:latin typeface="Century Gothic"/>
                <a:cs typeface="Century Gothic"/>
              </a:rPr>
              <a:t>box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56" y="3844460"/>
            <a:ext cx="2291080" cy="796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50" marR="5660" algn="ctr"/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Stainless </a:t>
            </a:r>
            <a:r>
              <a:rPr sz="1700" spc="-6" dirty="0">
                <a:solidFill>
                  <a:srgbClr val="FFFFFF"/>
                </a:solidFill>
                <a:latin typeface="Century Gothic"/>
                <a:cs typeface="Century Gothic"/>
              </a:rPr>
              <a:t>steel 50/60HZ  nameplate and</a:t>
            </a:r>
            <a:r>
              <a:rPr sz="17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wiring  diagram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04864" y="357808"/>
            <a:ext cx="6554724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50" algn="l"/>
            <a:r>
              <a:rPr lang="en-CA" sz="4200" spc="-6" dirty="0" err="1" smtClean="0"/>
              <a:t>Constru</a:t>
            </a:r>
            <a:r>
              <a:rPr lang="es-MX" sz="4200" spc="-6" dirty="0" err="1" smtClean="0"/>
              <a:t>ído</a:t>
            </a:r>
            <a:r>
              <a:rPr lang="es-MX" sz="4200" spc="-6" dirty="0" smtClean="0"/>
              <a:t> para uso rudo.</a:t>
            </a:r>
            <a:endParaRPr sz="4200" dirty="0"/>
          </a:p>
        </p:txBody>
      </p:sp>
      <p:sp>
        <p:nvSpPr>
          <p:cNvPr id="10" name="object 10"/>
          <p:cNvSpPr txBox="1"/>
          <p:nvPr/>
        </p:nvSpPr>
        <p:spPr>
          <a:xfrm>
            <a:off x="2188540" y="6726063"/>
            <a:ext cx="2529967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43" marR="5660" algn="ctr"/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Removable </a:t>
            </a:r>
            <a:r>
              <a:rPr sz="1700" spc="-6" dirty="0">
                <a:solidFill>
                  <a:srgbClr val="FFFFFF"/>
                </a:solidFill>
                <a:latin typeface="Century Gothic"/>
                <a:cs typeface="Century Gothic"/>
              </a:rPr>
              <a:t>feet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1700" spc="-7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6" dirty="0">
                <a:solidFill>
                  <a:srgbClr val="FFFFFF"/>
                </a:solidFill>
                <a:latin typeface="Century Gothic"/>
                <a:cs typeface="Century Gothic"/>
              </a:rPr>
              <a:t>easy 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F1, F2, F3 conversion. Up  to </a:t>
            </a:r>
            <a:r>
              <a:rPr sz="1700" spc="-6" dirty="0">
                <a:solidFill>
                  <a:srgbClr val="FFFFFF"/>
                </a:solidFill>
                <a:latin typeface="Century Gothic"/>
                <a:cs typeface="Century Gothic"/>
              </a:rPr>
              <a:t>326T</a:t>
            </a:r>
            <a:r>
              <a:rPr sz="1700" spc="-7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6" dirty="0">
                <a:solidFill>
                  <a:srgbClr val="FFFFFF"/>
                </a:solidFill>
                <a:latin typeface="Century Gothic"/>
                <a:cs typeface="Century Gothic"/>
              </a:rPr>
              <a:t>frame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58021" y="245262"/>
            <a:ext cx="670560" cy="690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70038" y="7067700"/>
            <a:ext cx="2464307" cy="659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98537" y="7097064"/>
            <a:ext cx="2346960" cy="5388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80717" y="3096580"/>
            <a:ext cx="996061" cy="231733"/>
          </a:xfrm>
          <a:custGeom>
            <a:avLst/>
            <a:gdLst/>
            <a:ahLst/>
            <a:cxnLst/>
            <a:rect l="l" t="t" r="r" b="b"/>
            <a:pathLst>
              <a:path w="905510" h="204469">
                <a:moveTo>
                  <a:pt x="867282" y="127888"/>
                </a:moveTo>
                <a:lnTo>
                  <a:pt x="852435" y="130877"/>
                </a:lnTo>
                <a:lnTo>
                  <a:pt x="840327" y="139033"/>
                </a:lnTo>
                <a:lnTo>
                  <a:pt x="832171" y="151141"/>
                </a:lnTo>
                <a:lnTo>
                  <a:pt x="829182" y="165988"/>
                </a:lnTo>
                <a:lnTo>
                  <a:pt x="832171" y="180782"/>
                </a:lnTo>
                <a:lnTo>
                  <a:pt x="840327" y="192897"/>
                </a:lnTo>
                <a:lnTo>
                  <a:pt x="852435" y="201082"/>
                </a:lnTo>
                <a:lnTo>
                  <a:pt x="867282" y="204088"/>
                </a:lnTo>
                <a:lnTo>
                  <a:pt x="882130" y="201082"/>
                </a:lnTo>
                <a:lnTo>
                  <a:pt x="894238" y="192897"/>
                </a:lnTo>
                <a:lnTo>
                  <a:pt x="902394" y="180782"/>
                </a:lnTo>
                <a:lnTo>
                  <a:pt x="904100" y="172338"/>
                </a:lnTo>
                <a:lnTo>
                  <a:pt x="870712" y="172338"/>
                </a:lnTo>
                <a:lnTo>
                  <a:pt x="873632" y="169418"/>
                </a:lnTo>
                <a:lnTo>
                  <a:pt x="873632" y="162433"/>
                </a:lnTo>
                <a:lnTo>
                  <a:pt x="870712" y="159638"/>
                </a:lnTo>
                <a:lnTo>
                  <a:pt x="904104" y="159638"/>
                </a:lnTo>
                <a:lnTo>
                  <a:pt x="902394" y="151141"/>
                </a:lnTo>
                <a:lnTo>
                  <a:pt x="894238" y="139033"/>
                </a:lnTo>
                <a:lnTo>
                  <a:pt x="882130" y="130877"/>
                </a:lnTo>
                <a:lnTo>
                  <a:pt x="867282" y="127888"/>
                </a:lnTo>
                <a:close/>
              </a:path>
              <a:path w="905510" h="204469">
                <a:moveTo>
                  <a:pt x="430403" y="6350"/>
                </a:moveTo>
                <a:lnTo>
                  <a:pt x="430403" y="169418"/>
                </a:lnTo>
                <a:lnTo>
                  <a:pt x="433324" y="172338"/>
                </a:lnTo>
                <a:lnTo>
                  <a:pt x="830465" y="172338"/>
                </a:lnTo>
                <a:lnTo>
                  <a:pt x="829182" y="165988"/>
                </a:lnTo>
                <a:lnTo>
                  <a:pt x="443103" y="165988"/>
                </a:lnTo>
                <a:lnTo>
                  <a:pt x="436753" y="159638"/>
                </a:lnTo>
                <a:lnTo>
                  <a:pt x="443103" y="159638"/>
                </a:lnTo>
                <a:lnTo>
                  <a:pt x="443103" y="12700"/>
                </a:lnTo>
                <a:lnTo>
                  <a:pt x="436753" y="12700"/>
                </a:lnTo>
                <a:lnTo>
                  <a:pt x="430403" y="6350"/>
                </a:lnTo>
                <a:close/>
              </a:path>
              <a:path w="905510" h="204469">
                <a:moveTo>
                  <a:pt x="904104" y="159638"/>
                </a:moveTo>
                <a:lnTo>
                  <a:pt x="870712" y="159638"/>
                </a:lnTo>
                <a:lnTo>
                  <a:pt x="873632" y="162433"/>
                </a:lnTo>
                <a:lnTo>
                  <a:pt x="873632" y="169418"/>
                </a:lnTo>
                <a:lnTo>
                  <a:pt x="870712" y="172338"/>
                </a:lnTo>
                <a:lnTo>
                  <a:pt x="904100" y="172338"/>
                </a:lnTo>
                <a:lnTo>
                  <a:pt x="905382" y="165988"/>
                </a:lnTo>
                <a:lnTo>
                  <a:pt x="904104" y="159638"/>
                </a:lnTo>
                <a:close/>
              </a:path>
              <a:path w="905510" h="204469">
                <a:moveTo>
                  <a:pt x="443103" y="159638"/>
                </a:moveTo>
                <a:lnTo>
                  <a:pt x="436753" y="159638"/>
                </a:lnTo>
                <a:lnTo>
                  <a:pt x="443103" y="165988"/>
                </a:lnTo>
                <a:lnTo>
                  <a:pt x="443103" y="159638"/>
                </a:lnTo>
                <a:close/>
              </a:path>
              <a:path w="905510" h="204469">
                <a:moveTo>
                  <a:pt x="830461" y="159638"/>
                </a:moveTo>
                <a:lnTo>
                  <a:pt x="443103" y="159638"/>
                </a:lnTo>
                <a:lnTo>
                  <a:pt x="443103" y="165988"/>
                </a:lnTo>
                <a:lnTo>
                  <a:pt x="829182" y="165988"/>
                </a:lnTo>
                <a:lnTo>
                  <a:pt x="830461" y="159638"/>
                </a:lnTo>
                <a:close/>
              </a:path>
              <a:path w="905510" h="204469">
                <a:moveTo>
                  <a:pt x="440309" y="0"/>
                </a:moveTo>
                <a:lnTo>
                  <a:pt x="2793" y="0"/>
                </a:lnTo>
                <a:lnTo>
                  <a:pt x="0" y="2794"/>
                </a:lnTo>
                <a:lnTo>
                  <a:pt x="0" y="9906"/>
                </a:lnTo>
                <a:lnTo>
                  <a:pt x="2793" y="12700"/>
                </a:lnTo>
                <a:lnTo>
                  <a:pt x="430403" y="12700"/>
                </a:lnTo>
                <a:lnTo>
                  <a:pt x="430403" y="6350"/>
                </a:lnTo>
                <a:lnTo>
                  <a:pt x="443103" y="6350"/>
                </a:lnTo>
                <a:lnTo>
                  <a:pt x="443103" y="2794"/>
                </a:lnTo>
                <a:lnTo>
                  <a:pt x="440309" y="0"/>
                </a:lnTo>
                <a:close/>
              </a:path>
              <a:path w="905510" h="204469">
                <a:moveTo>
                  <a:pt x="443103" y="6350"/>
                </a:moveTo>
                <a:lnTo>
                  <a:pt x="430403" y="6350"/>
                </a:lnTo>
                <a:lnTo>
                  <a:pt x="436753" y="12700"/>
                </a:lnTo>
                <a:lnTo>
                  <a:pt x="443103" y="12700"/>
                </a:lnTo>
                <a:lnTo>
                  <a:pt x="443103" y="6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05939" y="3640938"/>
            <a:ext cx="1356487" cy="329607"/>
          </a:xfrm>
          <a:custGeom>
            <a:avLst/>
            <a:gdLst/>
            <a:ahLst/>
            <a:cxnLst/>
            <a:rect l="l" t="t" r="r" b="b"/>
            <a:pathLst>
              <a:path w="1233170" h="290829">
                <a:moveTo>
                  <a:pt x="594232" y="278003"/>
                </a:moveTo>
                <a:lnTo>
                  <a:pt x="2793" y="278003"/>
                </a:lnTo>
                <a:lnTo>
                  <a:pt x="0" y="280797"/>
                </a:lnTo>
                <a:lnTo>
                  <a:pt x="0" y="287909"/>
                </a:lnTo>
                <a:lnTo>
                  <a:pt x="2793" y="290703"/>
                </a:lnTo>
                <a:lnTo>
                  <a:pt x="604012" y="290703"/>
                </a:lnTo>
                <a:lnTo>
                  <a:pt x="606932" y="287909"/>
                </a:lnTo>
                <a:lnTo>
                  <a:pt x="606932" y="284353"/>
                </a:lnTo>
                <a:lnTo>
                  <a:pt x="594232" y="284353"/>
                </a:lnTo>
                <a:lnTo>
                  <a:pt x="594232" y="278003"/>
                </a:lnTo>
                <a:close/>
              </a:path>
              <a:path w="1233170" h="290829">
                <a:moveTo>
                  <a:pt x="1157874" y="31750"/>
                </a:moveTo>
                <a:lnTo>
                  <a:pt x="597026" y="31750"/>
                </a:lnTo>
                <a:lnTo>
                  <a:pt x="594232" y="34544"/>
                </a:lnTo>
                <a:lnTo>
                  <a:pt x="594232" y="284353"/>
                </a:lnTo>
                <a:lnTo>
                  <a:pt x="600582" y="278003"/>
                </a:lnTo>
                <a:lnTo>
                  <a:pt x="606932" y="278003"/>
                </a:lnTo>
                <a:lnTo>
                  <a:pt x="606932" y="44450"/>
                </a:lnTo>
                <a:lnTo>
                  <a:pt x="600582" y="44450"/>
                </a:lnTo>
                <a:lnTo>
                  <a:pt x="606932" y="38100"/>
                </a:lnTo>
                <a:lnTo>
                  <a:pt x="1156589" y="38100"/>
                </a:lnTo>
                <a:lnTo>
                  <a:pt x="1157874" y="31750"/>
                </a:lnTo>
                <a:close/>
              </a:path>
              <a:path w="1233170" h="290829">
                <a:moveTo>
                  <a:pt x="606932" y="278003"/>
                </a:moveTo>
                <a:lnTo>
                  <a:pt x="600582" y="278003"/>
                </a:lnTo>
                <a:lnTo>
                  <a:pt x="594232" y="284353"/>
                </a:lnTo>
                <a:lnTo>
                  <a:pt x="606932" y="284353"/>
                </a:lnTo>
                <a:lnTo>
                  <a:pt x="606932" y="278003"/>
                </a:lnTo>
                <a:close/>
              </a:path>
              <a:path w="1233170" h="290829">
                <a:moveTo>
                  <a:pt x="1194689" y="0"/>
                </a:moveTo>
                <a:lnTo>
                  <a:pt x="1179895" y="2988"/>
                </a:lnTo>
                <a:lnTo>
                  <a:pt x="1167780" y="11144"/>
                </a:lnTo>
                <a:lnTo>
                  <a:pt x="1159595" y="23252"/>
                </a:lnTo>
                <a:lnTo>
                  <a:pt x="1156589" y="38100"/>
                </a:lnTo>
                <a:lnTo>
                  <a:pt x="1159595" y="52947"/>
                </a:lnTo>
                <a:lnTo>
                  <a:pt x="1167780" y="65055"/>
                </a:lnTo>
                <a:lnTo>
                  <a:pt x="1179895" y="73211"/>
                </a:lnTo>
                <a:lnTo>
                  <a:pt x="1194689" y="76200"/>
                </a:lnTo>
                <a:lnTo>
                  <a:pt x="1209536" y="73211"/>
                </a:lnTo>
                <a:lnTo>
                  <a:pt x="1221644" y="65055"/>
                </a:lnTo>
                <a:lnTo>
                  <a:pt x="1229800" y="52947"/>
                </a:lnTo>
                <a:lnTo>
                  <a:pt x="1231510" y="44450"/>
                </a:lnTo>
                <a:lnTo>
                  <a:pt x="1198245" y="44450"/>
                </a:lnTo>
                <a:lnTo>
                  <a:pt x="1201039" y="41656"/>
                </a:lnTo>
                <a:lnTo>
                  <a:pt x="1201039" y="34544"/>
                </a:lnTo>
                <a:lnTo>
                  <a:pt x="1198245" y="31750"/>
                </a:lnTo>
                <a:lnTo>
                  <a:pt x="1231510" y="31750"/>
                </a:lnTo>
                <a:lnTo>
                  <a:pt x="1229800" y="23252"/>
                </a:lnTo>
                <a:lnTo>
                  <a:pt x="1221644" y="11144"/>
                </a:lnTo>
                <a:lnTo>
                  <a:pt x="1209536" y="2988"/>
                </a:lnTo>
                <a:lnTo>
                  <a:pt x="1194689" y="0"/>
                </a:lnTo>
                <a:close/>
              </a:path>
              <a:path w="1233170" h="290829">
                <a:moveTo>
                  <a:pt x="606932" y="38100"/>
                </a:moveTo>
                <a:lnTo>
                  <a:pt x="600582" y="44450"/>
                </a:lnTo>
                <a:lnTo>
                  <a:pt x="606932" y="44450"/>
                </a:lnTo>
                <a:lnTo>
                  <a:pt x="606932" y="38100"/>
                </a:lnTo>
                <a:close/>
              </a:path>
              <a:path w="1233170" h="290829">
                <a:moveTo>
                  <a:pt x="1156589" y="38100"/>
                </a:moveTo>
                <a:lnTo>
                  <a:pt x="606932" y="38100"/>
                </a:lnTo>
                <a:lnTo>
                  <a:pt x="606932" y="44450"/>
                </a:lnTo>
                <a:lnTo>
                  <a:pt x="1157874" y="44450"/>
                </a:lnTo>
                <a:lnTo>
                  <a:pt x="1156589" y="38100"/>
                </a:lnTo>
                <a:close/>
              </a:path>
              <a:path w="1233170" h="290829">
                <a:moveTo>
                  <a:pt x="1231510" y="31750"/>
                </a:moveTo>
                <a:lnTo>
                  <a:pt x="1198245" y="31750"/>
                </a:lnTo>
                <a:lnTo>
                  <a:pt x="1201039" y="34544"/>
                </a:lnTo>
                <a:lnTo>
                  <a:pt x="1201039" y="41656"/>
                </a:lnTo>
                <a:lnTo>
                  <a:pt x="1198245" y="44450"/>
                </a:lnTo>
                <a:lnTo>
                  <a:pt x="1231510" y="44450"/>
                </a:lnTo>
                <a:lnTo>
                  <a:pt x="1232789" y="38100"/>
                </a:lnTo>
                <a:lnTo>
                  <a:pt x="123151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33117" y="4205732"/>
            <a:ext cx="991172" cy="316653"/>
          </a:xfrm>
          <a:custGeom>
            <a:avLst/>
            <a:gdLst/>
            <a:ahLst/>
            <a:cxnLst/>
            <a:rect l="l" t="t" r="r" b="b"/>
            <a:pathLst>
              <a:path w="901064" h="279400">
                <a:moveTo>
                  <a:pt x="701167" y="266319"/>
                </a:moveTo>
                <a:lnTo>
                  <a:pt x="2793" y="266319"/>
                </a:lnTo>
                <a:lnTo>
                  <a:pt x="0" y="269240"/>
                </a:lnTo>
                <a:lnTo>
                  <a:pt x="0" y="276225"/>
                </a:lnTo>
                <a:lnTo>
                  <a:pt x="2793" y="279019"/>
                </a:lnTo>
                <a:lnTo>
                  <a:pt x="711073" y="279019"/>
                </a:lnTo>
                <a:lnTo>
                  <a:pt x="713867" y="276225"/>
                </a:lnTo>
                <a:lnTo>
                  <a:pt x="713867" y="272669"/>
                </a:lnTo>
                <a:lnTo>
                  <a:pt x="701167" y="272669"/>
                </a:lnTo>
                <a:lnTo>
                  <a:pt x="701167" y="266319"/>
                </a:lnTo>
                <a:close/>
              </a:path>
              <a:path w="901064" h="279400">
                <a:moveTo>
                  <a:pt x="825896" y="31750"/>
                </a:moveTo>
                <a:lnTo>
                  <a:pt x="703961" y="31750"/>
                </a:lnTo>
                <a:lnTo>
                  <a:pt x="701167" y="34543"/>
                </a:lnTo>
                <a:lnTo>
                  <a:pt x="701167" y="272669"/>
                </a:lnTo>
                <a:lnTo>
                  <a:pt x="707517" y="266319"/>
                </a:lnTo>
                <a:lnTo>
                  <a:pt x="713867" y="266319"/>
                </a:lnTo>
                <a:lnTo>
                  <a:pt x="713867" y="44450"/>
                </a:lnTo>
                <a:lnTo>
                  <a:pt x="707517" y="44450"/>
                </a:lnTo>
                <a:lnTo>
                  <a:pt x="713867" y="38100"/>
                </a:lnTo>
                <a:lnTo>
                  <a:pt x="824611" y="38100"/>
                </a:lnTo>
                <a:lnTo>
                  <a:pt x="825896" y="31750"/>
                </a:lnTo>
                <a:close/>
              </a:path>
              <a:path w="901064" h="279400">
                <a:moveTo>
                  <a:pt x="713867" y="266319"/>
                </a:moveTo>
                <a:lnTo>
                  <a:pt x="707517" y="266319"/>
                </a:lnTo>
                <a:lnTo>
                  <a:pt x="701167" y="272669"/>
                </a:lnTo>
                <a:lnTo>
                  <a:pt x="713867" y="272669"/>
                </a:lnTo>
                <a:lnTo>
                  <a:pt x="713867" y="266319"/>
                </a:lnTo>
                <a:close/>
              </a:path>
              <a:path w="901064" h="279400">
                <a:moveTo>
                  <a:pt x="862711" y="0"/>
                </a:moveTo>
                <a:lnTo>
                  <a:pt x="847917" y="2988"/>
                </a:lnTo>
                <a:lnTo>
                  <a:pt x="835802" y="11144"/>
                </a:lnTo>
                <a:lnTo>
                  <a:pt x="827617" y="23252"/>
                </a:lnTo>
                <a:lnTo>
                  <a:pt x="824611" y="38100"/>
                </a:lnTo>
                <a:lnTo>
                  <a:pt x="827617" y="52947"/>
                </a:lnTo>
                <a:lnTo>
                  <a:pt x="835802" y="65055"/>
                </a:lnTo>
                <a:lnTo>
                  <a:pt x="847917" y="73211"/>
                </a:lnTo>
                <a:lnTo>
                  <a:pt x="862711" y="76200"/>
                </a:lnTo>
                <a:lnTo>
                  <a:pt x="877558" y="73211"/>
                </a:lnTo>
                <a:lnTo>
                  <a:pt x="889666" y="65055"/>
                </a:lnTo>
                <a:lnTo>
                  <a:pt x="897822" y="52947"/>
                </a:lnTo>
                <a:lnTo>
                  <a:pt x="899532" y="44450"/>
                </a:lnTo>
                <a:lnTo>
                  <a:pt x="866267" y="44450"/>
                </a:lnTo>
                <a:lnTo>
                  <a:pt x="869061" y="41656"/>
                </a:lnTo>
                <a:lnTo>
                  <a:pt x="869061" y="34543"/>
                </a:lnTo>
                <a:lnTo>
                  <a:pt x="866267" y="31750"/>
                </a:lnTo>
                <a:lnTo>
                  <a:pt x="899532" y="31750"/>
                </a:lnTo>
                <a:lnTo>
                  <a:pt x="897822" y="23252"/>
                </a:lnTo>
                <a:lnTo>
                  <a:pt x="889666" y="11144"/>
                </a:lnTo>
                <a:lnTo>
                  <a:pt x="877558" y="2988"/>
                </a:lnTo>
                <a:lnTo>
                  <a:pt x="862711" y="0"/>
                </a:lnTo>
                <a:close/>
              </a:path>
              <a:path w="901064" h="279400">
                <a:moveTo>
                  <a:pt x="713867" y="38100"/>
                </a:moveTo>
                <a:lnTo>
                  <a:pt x="707517" y="44450"/>
                </a:lnTo>
                <a:lnTo>
                  <a:pt x="713867" y="44450"/>
                </a:lnTo>
                <a:lnTo>
                  <a:pt x="713867" y="38100"/>
                </a:lnTo>
                <a:close/>
              </a:path>
              <a:path w="901064" h="279400">
                <a:moveTo>
                  <a:pt x="824611" y="38100"/>
                </a:moveTo>
                <a:lnTo>
                  <a:pt x="713867" y="38100"/>
                </a:lnTo>
                <a:lnTo>
                  <a:pt x="713867" y="44450"/>
                </a:lnTo>
                <a:lnTo>
                  <a:pt x="825896" y="44450"/>
                </a:lnTo>
                <a:lnTo>
                  <a:pt x="824611" y="38100"/>
                </a:lnTo>
                <a:close/>
              </a:path>
              <a:path w="901064" h="279400">
                <a:moveTo>
                  <a:pt x="899532" y="31750"/>
                </a:moveTo>
                <a:lnTo>
                  <a:pt x="866267" y="31750"/>
                </a:lnTo>
                <a:lnTo>
                  <a:pt x="869061" y="34543"/>
                </a:lnTo>
                <a:lnTo>
                  <a:pt x="869061" y="41656"/>
                </a:lnTo>
                <a:lnTo>
                  <a:pt x="866267" y="44450"/>
                </a:lnTo>
                <a:lnTo>
                  <a:pt x="899532" y="44450"/>
                </a:lnTo>
                <a:lnTo>
                  <a:pt x="900811" y="38100"/>
                </a:lnTo>
                <a:lnTo>
                  <a:pt x="899532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67305" y="5962294"/>
            <a:ext cx="1010031" cy="642662"/>
          </a:xfrm>
          <a:custGeom>
            <a:avLst/>
            <a:gdLst/>
            <a:ahLst/>
            <a:cxnLst/>
            <a:rect l="l" t="t" r="r" b="b"/>
            <a:pathLst>
              <a:path w="918210" h="567054">
                <a:moveTo>
                  <a:pt x="436626" y="553758"/>
                </a:moveTo>
                <a:lnTo>
                  <a:pt x="2794" y="553758"/>
                </a:lnTo>
                <a:lnTo>
                  <a:pt x="0" y="556602"/>
                </a:lnTo>
                <a:lnTo>
                  <a:pt x="0" y="563613"/>
                </a:lnTo>
                <a:lnTo>
                  <a:pt x="2794" y="566458"/>
                </a:lnTo>
                <a:lnTo>
                  <a:pt x="446532" y="566458"/>
                </a:lnTo>
                <a:lnTo>
                  <a:pt x="449326" y="563613"/>
                </a:lnTo>
                <a:lnTo>
                  <a:pt x="449326" y="560108"/>
                </a:lnTo>
                <a:lnTo>
                  <a:pt x="436626" y="560108"/>
                </a:lnTo>
                <a:lnTo>
                  <a:pt x="436626" y="553758"/>
                </a:lnTo>
                <a:close/>
              </a:path>
              <a:path w="918210" h="567054">
                <a:moveTo>
                  <a:pt x="842907" y="31749"/>
                </a:moveTo>
                <a:lnTo>
                  <a:pt x="439547" y="31749"/>
                </a:lnTo>
                <a:lnTo>
                  <a:pt x="436626" y="34543"/>
                </a:lnTo>
                <a:lnTo>
                  <a:pt x="436626" y="560108"/>
                </a:lnTo>
                <a:lnTo>
                  <a:pt x="442976" y="553758"/>
                </a:lnTo>
                <a:lnTo>
                  <a:pt x="449326" y="553758"/>
                </a:lnTo>
                <a:lnTo>
                  <a:pt x="449326" y="44449"/>
                </a:lnTo>
                <a:lnTo>
                  <a:pt x="442976" y="44449"/>
                </a:lnTo>
                <a:lnTo>
                  <a:pt x="449326" y="38099"/>
                </a:lnTo>
                <a:lnTo>
                  <a:pt x="841629" y="38099"/>
                </a:lnTo>
                <a:lnTo>
                  <a:pt x="842907" y="31749"/>
                </a:lnTo>
                <a:close/>
              </a:path>
              <a:path w="918210" h="567054">
                <a:moveTo>
                  <a:pt x="449326" y="553758"/>
                </a:moveTo>
                <a:lnTo>
                  <a:pt x="442976" y="553758"/>
                </a:lnTo>
                <a:lnTo>
                  <a:pt x="436626" y="560108"/>
                </a:lnTo>
                <a:lnTo>
                  <a:pt x="449326" y="560108"/>
                </a:lnTo>
                <a:lnTo>
                  <a:pt x="449326" y="553758"/>
                </a:lnTo>
                <a:close/>
              </a:path>
              <a:path w="918210" h="567054">
                <a:moveTo>
                  <a:pt x="879729" y="0"/>
                </a:moveTo>
                <a:lnTo>
                  <a:pt x="864881" y="2988"/>
                </a:lnTo>
                <a:lnTo>
                  <a:pt x="852773" y="11144"/>
                </a:lnTo>
                <a:lnTo>
                  <a:pt x="844617" y="23252"/>
                </a:lnTo>
                <a:lnTo>
                  <a:pt x="841629" y="38099"/>
                </a:lnTo>
                <a:lnTo>
                  <a:pt x="844617" y="52947"/>
                </a:lnTo>
                <a:lnTo>
                  <a:pt x="852773" y="65055"/>
                </a:lnTo>
                <a:lnTo>
                  <a:pt x="864881" y="73211"/>
                </a:lnTo>
                <a:lnTo>
                  <a:pt x="879729" y="76199"/>
                </a:lnTo>
                <a:lnTo>
                  <a:pt x="894576" y="73211"/>
                </a:lnTo>
                <a:lnTo>
                  <a:pt x="906684" y="65055"/>
                </a:lnTo>
                <a:lnTo>
                  <a:pt x="914840" y="52947"/>
                </a:lnTo>
                <a:lnTo>
                  <a:pt x="916550" y="44449"/>
                </a:lnTo>
                <a:lnTo>
                  <a:pt x="883285" y="44449"/>
                </a:lnTo>
                <a:lnTo>
                  <a:pt x="886079" y="41655"/>
                </a:lnTo>
                <a:lnTo>
                  <a:pt x="886079" y="34543"/>
                </a:lnTo>
                <a:lnTo>
                  <a:pt x="883285" y="31749"/>
                </a:lnTo>
                <a:lnTo>
                  <a:pt x="916550" y="31749"/>
                </a:lnTo>
                <a:lnTo>
                  <a:pt x="914840" y="23252"/>
                </a:lnTo>
                <a:lnTo>
                  <a:pt x="906684" y="11144"/>
                </a:lnTo>
                <a:lnTo>
                  <a:pt x="894576" y="2988"/>
                </a:lnTo>
                <a:lnTo>
                  <a:pt x="879729" y="0"/>
                </a:lnTo>
                <a:close/>
              </a:path>
              <a:path w="918210" h="567054">
                <a:moveTo>
                  <a:pt x="449326" y="38099"/>
                </a:moveTo>
                <a:lnTo>
                  <a:pt x="442976" y="44449"/>
                </a:lnTo>
                <a:lnTo>
                  <a:pt x="449326" y="44449"/>
                </a:lnTo>
                <a:lnTo>
                  <a:pt x="449326" y="38099"/>
                </a:lnTo>
                <a:close/>
              </a:path>
              <a:path w="918210" h="567054">
                <a:moveTo>
                  <a:pt x="841629" y="38099"/>
                </a:moveTo>
                <a:lnTo>
                  <a:pt x="449326" y="38099"/>
                </a:lnTo>
                <a:lnTo>
                  <a:pt x="449326" y="44449"/>
                </a:lnTo>
                <a:lnTo>
                  <a:pt x="842907" y="44449"/>
                </a:lnTo>
                <a:lnTo>
                  <a:pt x="841629" y="38099"/>
                </a:lnTo>
                <a:close/>
              </a:path>
              <a:path w="918210" h="567054">
                <a:moveTo>
                  <a:pt x="916550" y="31749"/>
                </a:moveTo>
                <a:lnTo>
                  <a:pt x="883285" y="31749"/>
                </a:lnTo>
                <a:lnTo>
                  <a:pt x="886079" y="34543"/>
                </a:lnTo>
                <a:lnTo>
                  <a:pt x="886079" y="41655"/>
                </a:lnTo>
                <a:lnTo>
                  <a:pt x="883285" y="44449"/>
                </a:lnTo>
                <a:lnTo>
                  <a:pt x="916550" y="44449"/>
                </a:lnTo>
                <a:lnTo>
                  <a:pt x="917829" y="38099"/>
                </a:lnTo>
                <a:lnTo>
                  <a:pt x="916550" y="317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03019" y="5347410"/>
            <a:ext cx="679641" cy="86360"/>
          </a:xfrm>
          <a:custGeom>
            <a:avLst/>
            <a:gdLst/>
            <a:ahLst/>
            <a:cxnLst/>
            <a:rect l="l" t="t" r="r" b="b"/>
            <a:pathLst>
              <a:path w="617855" h="76200">
                <a:moveTo>
                  <a:pt x="579247" y="0"/>
                </a:moveTo>
                <a:lnTo>
                  <a:pt x="564399" y="2988"/>
                </a:lnTo>
                <a:lnTo>
                  <a:pt x="552291" y="11144"/>
                </a:lnTo>
                <a:lnTo>
                  <a:pt x="544135" y="23252"/>
                </a:lnTo>
                <a:lnTo>
                  <a:pt x="541147" y="38100"/>
                </a:lnTo>
                <a:lnTo>
                  <a:pt x="544135" y="52947"/>
                </a:lnTo>
                <a:lnTo>
                  <a:pt x="552291" y="65055"/>
                </a:lnTo>
                <a:lnTo>
                  <a:pt x="564399" y="73211"/>
                </a:lnTo>
                <a:lnTo>
                  <a:pt x="579247" y="76200"/>
                </a:lnTo>
                <a:lnTo>
                  <a:pt x="594040" y="73211"/>
                </a:lnTo>
                <a:lnTo>
                  <a:pt x="606155" y="65055"/>
                </a:lnTo>
                <a:lnTo>
                  <a:pt x="614340" y="52947"/>
                </a:lnTo>
                <a:lnTo>
                  <a:pt x="616061" y="44450"/>
                </a:lnTo>
                <a:lnTo>
                  <a:pt x="582676" y="44450"/>
                </a:lnTo>
                <a:lnTo>
                  <a:pt x="585597" y="41656"/>
                </a:lnTo>
                <a:lnTo>
                  <a:pt x="585597" y="34544"/>
                </a:lnTo>
                <a:lnTo>
                  <a:pt x="582676" y="31750"/>
                </a:lnTo>
                <a:lnTo>
                  <a:pt x="616061" y="31750"/>
                </a:lnTo>
                <a:lnTo>
                  <a:pt x="614340" y="23252"/>
                </a:lnTo>
                <a:lnTo>
                  <a:pt x="606155" y="11144"/>
                </a:lnTo>
                <a:lnTo>
                  <a:pt x="594040" y="2988"/>
                </a:lnTo>
                <a:lnTo>
                  <a:pt x="579247" y="0"/>
                </a:lnTo>
                <a:close/>
              </a:path>
              <a:path w="617855" h="76200">
                <a:moveTo>
                  <a:pt x="542425" y="31750"/>
                </a:moveTo>
                <a:lnTo>
                  <a:pt x="2793" y="31750"/>
                </a:lnTo>
                <a:lnTo>
                  <a:pt x="0" y="34544"/>
                </a:lnTo>
                <a:lnTo>
                  <a:pt x="0" y="41656"/>
                </a:lnTo>
                <a:lnTo>
                  <a:pt x="2793" y="44450"/>
                </a:lnTo>
                <a:lnTo>
                  <a:pt x="542425" y="44450"/>
                </a:lnTo>
                <a:lnTo>
                  <a:pt x="541147" y="38100"/>
                </a:lnTo>
                <a:lnTo>
                  <a:pt x="542425" y="31750"/>
                </a:lnTo>
                <a:close/>
              </a:path>
              <a:path w="617855" h="76200">
                <a:moveTo>
                  <a:pt x="616061" y="31750"/>
                </a:moveTo>
                <a:lnTo>
                  <a:pt x="582676" y="31750"/>
                </a:lnTo>
                <a:lnTo>
                  <a:pt x="585597" y="34544"/>
                </a:lnTo>
                <a:lnTo>
                  <a:pt x="585597" y="41656"/>
                </a:lnTo>
                <a:lnTo>
                  <a:pt x="582676" y="44450"/>
                </a:lnTo>
                <a:lnTo>
                  <a:pt x="616061" y="44450"/>
                </a:lnTo>
                <a:lnTo>
                  <a:pt x="617347" y="38100"/>
                </a:lnTo>
                <a:lnTo>
                  <a:pt x="616061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89172" y="6257646"/>
            <a:ext cx="83820" cy="498009"/>
          </a:xfrm>
          <a:custGeom>
            <a:avLst/>
            <a:gdLst/>
            <a:ahLst/>
            <a:cxnLst/>
            <a:rect l="l" t="t" r="r" b="b"/>
            <a:pathLst>
              <a:path w="76200" h="439420">
                <a:moveTo>
                  <a:pt x="31750" y="74921"/>
                </a:moveTo>
                <a:lnTo>
                  <a:pt x="31750" y="436054"/>
                </a:lnTo>
                <a:lnTo>
                  <a:pt x="34543" y="438899"/>
                </a:lnTo>
                <a:lnTo>
                  <a:pt x="41655" y="438899"/>
                </a:lnTo>
                <a:lnTo>
                  <a:pt x="44450" y="436054"/>
                </a:lnTo>
                <a:lnTo>
                  <a:pt x="44450" y="76200"/>
                </a:lnTo>
                <a:lnTo>
                  <a:pt x="38100" y="76200"/>
                </a:lnTo>
                <a:lnTo>
                  <a:pt x="31750" y="74921"/>
                </a:lnTo>
                <a:close/>
              </a:path>
              <a:path w="76200" h="439420">
                <a:moveTo>
                  <a:pt x="41655" y="31750"/>
                </a:moveTo>
                <a:lnTo>
                  <a:pt x="34543" y="31750"/>
                </a:lnTo>
                <a:lnTo>
                  <a:pt x="31750" y="34544"/>
                </a:lnTo>
                <a:lnTo>
                  <a:pt x="31750" y="74921"/>
                </a:lnTo>
                <a:lnTo>
                  <a:pt x="38100" y="76200"/>
                </a:lnTo>
                <a:lnTo>
                  <a:pt x="44450" y="74921"/>
                </a:lnTo>
                <a:lnTo>
                  <a:pt x="44450" y="34544"/>
                </a:lnTo>
                <a:lnTo>
                  <a:pt x="41655" y="31750"/>
                </a:lnTo>
                <a:close/>
              </a:path>
              <a:path w="76200" h="439420">
                <a:moveTo>
                  <a:pt x="44450" y="74921"/>
                </a:moveTo>
                <a:lnTo>
                  <a:pt x="38100" y="76200"/>
                </a:lnTo>
                <a:lnTo>
                  <a:pt x="44450" y="76200"/>
                </a:lnTo>
                <a:lnTo>
                  <a:pt x="44450" y="74921"/>
                </a:lnTo>
                <a:close/>
              </a:path>
              <a:path w="76200" h="43942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1750" y="74921"/>
                </a:lnTo>
                <a:lnTo>
                  <a:pt x="31750" y="34544"/>
                </a:lnTo>
                <a:lnTo>
                  <a:pt x="34543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76200" h="439420">
                <a:moveTo>
                  <a:pt x="74921" y="31750"/>
                </a:moveTo>
                <a:lnTo>
                  <a:pt x="41655" y="31750"/>
                </a:lnTo>
                <a:lnTo>
                  <a:pt x="44450" y="34544"/>
                </a:lnTo>
                <a:lnTo>
                  <a:pt x="44450" y="74921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071111" y="4792980"/>
            <a:ext cx="923416" cy="1906396"/>
          </a:xfrm>
          <a:custGeom>
            <a:avLst/>
            <a:gdLst/>
            <a:ahLst/>
            <a:cxnLst/>
            <a:rect l="l" t="t" r="r" b="b"/>
            <a:pathLst>
              <a:path w="839470" h="1682114">
                <a:moveTo>
                  <a:pt x="826388" y="856614"/>
                </a:moveTo>
                <a:lnTo>
                  <a:pt x="826388" y="1678736"/>
                </a:lnTo>
                <a:lnTo>
                  <a:pt x="829310" y="1681581"/>
                </a:lnTo>
                <a:lnTo>
                  <a:pt x="836295" y="1681581"/>
                </a:lnTo>
                <a:lnTo>
                  <a:pt x="839088" y="1678736"/>
                </a:lnTo>
                <a:lnTo>
                  <a:pt x="839088" y="862964"/>
                </a:lnTo>
                <a:lnTo>
                  <a:pt x="832738" y="862964"/>
                </a:lnTo>
                <a:lnTo>
                  <a:pt x="826388" y="856614"/>
                </a:lnTo>
                <a:close/>
              </a:path>
              <a:path w="839470" h="1682114">
                <a:moveTo>
                  <a:pt x="31750" y="74921"/>
                </a:moveTo>
                <a:lnTo>
                  <a:pt x="31750" y="860170"/>
                </a:lnTo>
                <a:lnTo>
                  <a:pt x="34544" y="862964"/>
                </a:lnTo>
                <a:lnTo>
                  <a:pt x="826388" y="862964"/>
                </a:lnTo>
                <a:lnTo>
                  <a:pt x="826388" y="856614"/>
                </a:lnTo>
                <a:lnTo>
                  <a:pt x="44450" y="856614"/>
                </a:lnTo>
                <a:lnTo>
                  <a:pt x="38100" y="850264"/>
                </a:lnTo>
                <a:lnTo>
                  <a:pt x="44450" y="850264"/>
                </a:lnTo>
                <a:lnTo>
                  <a:pt x="44450" y="76200"/>
                </a:lnTo>
                <a:lnTo>
                  <a:pt x="38100" y="76200"/>
                </a:lnTo>
                <a:lnTo>
                  <a:pt x="31750" y="74921"/>
                </a:lnTo>
                <a:close/>
              </a:path>
              <a:path w="839470" h="1682114">
                <a:moveTo>
                  <a:pt x="836295" y="850264"/>
                </a:moveTo>
                <a:lnTo>
                  <a:pt x="44450" y="850264"/>
                </a:lnTo>
                <a:lnTo>
                  <a:pt x="44450" y="856614"/>
                </a:lnTo>
                <a:lnTo>
                  <a:pt x="826388" y="856614"/>
                </a:lnTo>
                <a:lnTo>
                  <a:pt x="832738" y="862964"/>
                </a:lnTo>
                <a:lnTo>
                  <a:pt x="839088" y="862964"/>
                </a:lnTo>
                <a:lnTo>
                  <a:pt x="839088" y="853186"/>
                </a:lnTo>
                <a:lnTo>
                  <a:pt x="836295" y="850264"/>
                </a:lnTo>
                <a:close/>
              </a:path>
              <a:path w="839470" h="1682114">
                <a:moveTo>
                  <a:pt x="44450" y="850264"/>
                </a:moveTo>
                <a:lnTo>
                  <a:pt x="38100" y="850264"/>
                </a:lnTo>
                <a:lnTo>
                  <a:pt x="44450" y="856614"/>
                </a:lnTo>
                <a:lnTo>
                  <a:pt x="44450" y="850264"/>
                </a:lnTo>
                <a:close/>
              </a:path>
              <a:path w="839470" h="1682114">
                <a:moveTo>
                  <a:pt x="41655" y="31750"/>
                </a:moveTo>
                <a:lnTo>
                  <a:pt x="34544" y="31750"/>
                </a:lnTo>
                <a:lnTo>
                  <a:pt x="31750" y="34543"/>
                </a:lnTo>
                <a:lnTo>
                  <a:pt x="31750" y="74921"/>
                </a:lnTo>
                <a:lnTo>
                  <a:pt x="38100" y="76200"/>
                </a:lnTo>
                <a:lnTo>
                  <a:pt x="44450" y="74921"/>
                </a:lnTo>
                <a:lnTo>
                  <a:pt x="44450" y="34543"/>
                </a:lnTo>
                <a:lnTo>
                  <a:pt x="41655" y="31750"/>
                </a:lnTo>
                <a:close/>
              </a:path>
              <a:path w="839470" h="1682114">
                <a:moveTo>
                  <a:pt x="44450" y="74921"/>
                </a:moveTo>
                <a:lnTo>
                  <a:pt x="38100" y="76200"/>
                </a:lnTo>
                <a:lnTo>
                  <a:pt x="44450" y="76200"/>
                </a:lnTo>
                <a:lnTo>
                  <a:pt x="44450" y="74921"/>
                </a:lnTo>
                <a:close/>
              </a:path>
              <a:path w="839470" h="1682114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1750" y="74921"/>
                </a:lnTo>
                <a:lnTo>
                  <a:pt x="31750" y="34543"/>
                </a:lnTo>
                <a:lnTo>
                  <a:pt x="34544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839470" h="1682114">
                <a:moveTo>
                  <a:pt x="74921" y="31750"/>
                </a:moveTo>
                <a:lnTo>
                  <a:pt x="41655" y="31750"/>
                </a:lnTo>
                <a:lnTo>
                  <a:pt x="44450" y="34543"/>
                </a:lnTo>
                <a:lnTo>
                  <a:pt x="44450" y="74921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334304" y="5240324"/>
            <a:ext cx="2134616" cy="1111165"/>
          </a:xfrm>
          <a:custGeom>
            <a:avLst/>
            <a:gdLst/>
            <a:ahLst/>
            <a:cxnLst/>
            <a:rect l="l" t="t" r="r" b="b"/>
            <a:pathLst>
              <a:path w="1940559" h="980439">
                <a:moveTo>
                  <a:pt x="979678" y="38099"/>
                </a:moveTo>
                <a:lnTo>
                  <a:pt x="979678" y="977518"/>
                </a:lnTo>
                <a:lnTo>
                  <a:pt x="982599" y="980363"/>
                </a:lnTo>
                <a:lnTo>
                  <a:pt x="1937639" y="980363"/>
                </a:lnTo>
                <a:lnTo>
                  <a:pt x="1940433" y="977518"/>
                </a:lnTo>
                <a:lnTo>
                  <a:pt x="1940433" y="974013"/>
                </a:lnTo>
                <a:lnTo>
                  <a:pt x="992378" y="974013"/>
                </a:lnTo>
                <a:lnTo>
                  <a:pt x="986028" y="967663"/>
                </a:lnTo>
                <a:lnTo>
                  <a:pt x="992378" y="967663"/>
                </a:lnTo>
                <a:lnTo>
                  <a:pt x="992378" y="44449"/>
                </a:lnTo>
                <a:lnTo>
                  <a:pt x="986028" y="44449"/>
                </a:lnTo>
                <a:lnTo>
                  <a:pt x="979678" y="38099"/>
                </a:lnTo>
                <a:close/>
              </a:path>
              <a:path w="1940559" h="980439">
                <a:moveTo>
                  <a:pt x="992378" y="967663"/>
                </a:moveTo>
                <a:lnTo>
                  <a:pt x="986028" y="967663"/>
                </a:lnTo>
                <a:lnTo>
                  <a:pt x="992378" y="974013"/>
                </a:lnTo>
                <a:lnTo>
                  <a:pt x="992378" y="967663"/>
                </a:lnTo>
                <a:close/>
              </a:path>
              <a:path w="1940559" h="980439">
                <a:moveTo>
                  <a:pt x="1937639" y="967663"/>
                </a:moveTo>
                <a:lnTo>
                  <a:pt x="992378" y="967663"/>
                </a:lnTo>
                <a:lnTo>
                  <a:pt x="992378" y="974013"/>
                </a:lnTo>
                <a:lnTo>
                  <a:pt x="1940433" y="974013"/>
                </a:lnTo>
                <a:lnTo>
                  <a:pt x="1940433" y="970508"/>
                </a:lnTo>
                <a:lnTo>
                  <a:pt x="1937639" y="967663"/>
                </a:lnTo>
                <a:close/>
              </a:path>
              <a:path w="1940559" h="980439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099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199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49"/>
                </a:lnTo>
                <a:lnTo>
                  <a:pt x="34544" y="44449"/>
                </a:lnTo>
                <a:lnTo>
                  <a:pt x="31750" y="41655"/>
                </a:lnTo>
                <a:lnTo>
                  <a:pt x="31750" y="34543"/>
                </a:lnTo>
                <a:lnTo>
                  <a:pt x="34544" y="31749"/>
                </a:lnTo>
                <a:lnTo>
                  <a:pt x="74921" y="31749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1940559" h="980439">
                <a:moveTo>
                  <a:pt x="74921" y="31749"/>
                </a:moveTo>
                <a:lnTo>
                  <a:pt x="34544" y="31749"/>
                </a:lnTo>
                <a:lnTo>
                  <a:pt x="31750" y="34543"/>
                </a:lnTo>
                <a:lnTo>
                  <a:pt x="31750" y="41655"/>
                </a:lnTo>
                <a:lnTo>
                  <a:pt x="34544" y="44449"/>
                </a:lnTo>
                <a:lnTo>
                  <a:pt x="74921" y="44449"/>
                </a:lnTo>
                <a:lnTo>
                  <a:pt x="76200" y="38099"/>
                </a:lnTo>
                <a:lnTo>
                  <a:pt x="74921" y="31749"/>
                </a:lnTo>
                <a:close/>
              </a:path>
              <a:path w="1940559" h="980439">
                <a:moveTo>
                  <a:pt x="989584" y="31749"/>
                </a:moveTo>
                <a:lnTo>
                  <a:pt x="74921" y="31749"/>
                </a:lnTo>
                <a:lnTo>
                  <a:pt x="76200" y="38099"/>
                </a:lnTo>
                <a:lnTo>
                  <a:pt x="74921" y="44449"/>
                </a:lnTo>
                <a:lnTo>
                  <a:pt x="979678" y="44449"/>
                </a:lnTo>
                <a:lnTo>
                  <a:pt x="979678" y="38099"/>
                </a:lnTo>
                <a:lnTo>
                  <a:pt x="992378" y="38099"/>
                </a:lnTo>
                <a:lnTo>
                  <a:pt x="992378" y="34543"/>
                </a:lnTo>
                <a:lnTo>
                  <a:pt x="989584" y="31749"/>
                </a:lnTo>
                <a:close/>
              </a:path>
              <a:path w="1940559" h="980439">
                <a:moveTo>
                  <a:pt x="992378" y="38099"/>
                </a:moveTo>
                <a:lnTo>
                  <a:pt x="979678" y="38099"/>
                </a:lnTo>
                <a:lnTo>
                  <a:pt x="986028" y="44449"/>
                </a:lnTo>
                <a:lnTo>
                  <a:pt x="992378" y="44449"/>
                </a:lnTo>
                <a:lnTo>
                  <a:pt x="992378" y="38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03339" y="5530493"/>
            <a:ext cx="1800035" cy="367030"/>
          </a:xfrm>
          <a:custGeom>
            <a:avLst/>
            <a:gdLst/>
            <a:ahLst/>
            <a:cxnLst/>
            <a:rect l="l" t="t" r="r" b="b"/>
            <a:pathLst>
              <a:path w="1636395" h="323850">
                <a:moveTo>
                  <a:pt x="827659" y="38100"/>
                </a:moveTo>
                <a:lnTo>
                  <a:pt x="827659" y="320547"/>
                </a:lnTo>
                <a:lnTo>
                  <a:pt x="830453" y="323341"/>
                </a:lnTo>
                <a:lnTo>
                  <a:pt x="1633346" y="323341"/>
                </a:lnTo>
                <a:lnTo>
                  <a:pt x="1636267" y="320547"/>
                </a:lnTo>
                <a:lnTo>
                  <a:pt x="1636267" y="316991"/>
                </a:lnTo>
                <a:lnTo>
                  <a:pt x="840359" y="316991"/>
                </a:lnTo>
                <a:lnTo>
                  <a:pt x="834009" y="310641"/>
                </a:lnTo>
                <a:lnTo>
                  <a:pt x="840359" y="310641"/>
                </a:lnTo>
                <a:lnTo>
                  <a:pt x="840359" y="44450"/>
                </a:lnTo>
                <a:lnTo>
                  <a:pt x="834009" y="44450"/>
                </a:lnTo>
                <a:lnTo>
                  <a:pt x="827659" y="38100"/>
                </a:lnTo>
                <a:close/>
              </a:path>
              <a:path w="1636395" h="323850">
                <a:moveTo>
                  <a:pt x="840359" y="310641"/>
                </a:moveTo>
                <a:lnTo>
                  <a:pt x="834009" y="310641"/>
                </a:lnTo>
                <a:lnTo>
                  <a:pt x="840359" y="316991"/>
                </a:lnTo>
                <a:lnTo>
                  <a:pt x="840359" y="310641"/>
                </a:lnTo>
                <a:close/>
              </a:path>
              <a:path w="1636395" h="323850">
                <a:moveTo>
                  <a:pt x="1633346" y="310641"/>
                </a:moveTo>
                <a:lnTo>
                  <a:pt x="840359" y="310641"/>
                </a:lnTo>
                <a:lnTo>
                  <a:pt x="840359" y="316991"/>
                </a:lnTo>
                <a:lnTo>
                  <a:pt x="1636267" y="316991"/>
                </a:lnTo>
                <a:lnTo>
                  <a:pt x="1636267" y="313435"/>
                </a:lnTo>
                <a:lnTo>
                  <a:pt x="1633346" y="310641"/>
                </a:lnTo>
                <a:close/>
              </a:path>
              <a:path w="1636395" h="32385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4543" y="44450"/>
                </a:lnTo>
                <a:lnTo>
                  <a:pt x="31750" y="41656"/>
                </a:lnTo>
                <a:lnTo>
                  <a:pt x="31750" y="34543"/>
                </a:lnTo>
                <a:lnTo>
                  <a:pt x="34543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1636395" h="323850">
                <a:moveTo>
                  <a:pt x="74921" y="31750"/>
                </a:moveTo>
                <a:lnTo>
                  <a:pt x="34543" y="31750"/>
                </a:lnTo>
                <a:lnTo>
                  <a:pt x="31750" y="34543"/>
                </a:lnTo>
                <a:lnTo>
                  <a:pt x="31750" y="41656"/>
                </a:lnTo>
                <a:lnTo>
                  <a:pt x="34543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1636395" h="323850">
                <a:moveTo>
                  <a:pt x="837438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827659" y="44450"/>
                </a:lnTo>
                <a:lnTo>
                  <a:pt x="827659" y="38100"/>
                </a:lnTo>
                <a:lnTo>
                  <a:pt x="840359" y="38100"/>
                </a:lnTo>
                <a:lnTo>
                  <a:pt x="840359" y="34543"/>
                </a:lnTo>
                <a:lnTo>
                  <a:pt x="837438" y="31750"/>
                </a:lnTo>
                <a:close/>
              </a:path>
              <a:path w="1636395" h="323850">
                <a:moveTo>
                  <a:pt x="840359" y="38100"/>
                </a:moveTo>
                <a:lnTo>
                  <a:pt x="827659" y="38100"/>
                </a:lnTo>
                <a:lnTo>
                  <a:pt x="834009" y="44450"/>
                </a:lnTo>
                <a:lnTo>
                  <a:pt x="840359" y="44450"/>
                </a:lnTo>
                <a:lnTo>
                  <a:pt x="840359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841389" y="4471720"/>
            <a:ext cx="616776" cy="86360"/>
          </a:xfrm>
          <a:custGeom>
            <a:avLst/>
            <a:gdLst/>
            <a:ahLst/>
            <a:cxnLst/>
            <a:rect l="l" t="t" r="r" b="b"/>
            <a:pathLst>
              <a:path w="560704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4543" y="44450"/>
                </a:lnTo>
                <a:lnTo>
                  <a:pt x="31750" y="41656"/>
                </a:lnTo>
                <a:lnTo>
                  <a:pt x="31750" y="34543"/>
                </a:lnTo>
                <a:lnTo>
                  <a:pt x="34543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560704" h="76200">
                <a:moveTo>
                  <a:pt x="74921" y="31750"/>
                </a:moveTo>
                <a:lnTo>
                  <a:pt x="34543" y="31750"/>
                </a:lnTo>
                <a:lnTo>
                  <a:pt x="31750" y="34543"/>
                </a:lnTo>
                <a:lnTo>
                  <a:pt x="31750" y="41656"/>
                </a:lnTo>
                <a:lnTo>
                  <a:pt x="34543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560704" h="76200">
                <a:moveTo>
                  <a:pt x="557783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557783" y="44450"/>
                </a:lnTo>
                <a:lnTo>
                  <a:pt x="560577" y="41656"/>
                </a:lnTo>
                <a:lnTo>
                  <a:pt x="560577" y="34543"/>
                </a:lnTo>
                <a:lnTo>
                  <a:pt x="557783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531254" y="3436839"/>
            <a:ext cx="1288733" cy="1011132"/>
          </a:xfrm>
          <a:custGeom>
            <a:avLst/>
            <a:gdLst/>
            <a:ahLst/>
            <a:cxnLst/>
            <a:rect l="l" t="t" r="r" b="b"/>
            <a:pathLst>
              <a:path w="1171575" h="892175">
                <a:moveTo>
                  <a:pt x="38100" y="815467"/>
                </a:moveTo>
                <a:lnTo>
                  <a:pt x="23252" y="818455"/>
                </a:lnTo>
                <a:lnTo>
                  <a:pt x="11144" y="826611"/>
                </a:lnTo>
                <a:lnTo>
                  <a:pt x="2988" y="838719"/>
                </a:lnTo>
                <a:lnTo>
                  <a:pt x="0" y="853567"/>
                </a:lnTo>
                <a:lnTo>
                  <a:pt x="2988" y="868414"/>
                </a:lnTo>
                <a:lnTo>
                  <a:pt x="11144" y="880522"/>
                </a:lnTo>
                <a:lnTo>
                  <a:pt x="23252" y="888678"/>
                </a:lnTo>
                <a:lnTo>
                  <a:pt x="38100" y="891667"/>
                </a:lnTo>
                <a:lnTo>
                  <a:pt x="52947" y="888678"/>
                </a:lnTo>
                <a:lnTo>
                  <a:pt x="65055" y="880522"/>
                </a:lnTo>
                <a:lnTo>
                  <a:pt x="73211" y="868414"/>
                </a:lnTo>
                <a:lnTo>
                  <a:pt x="74921" y="859917"/>
                </a:lnTo>
                <a:lnTo>
                  <a:pt x="34544" y="859917"/>
                </a:lnTo>
                <a:lnTo>
                  <a:pt x="31750" y="857123"/>
                </a:lnTo>
                <a:lnTo>
                  <a:pt x="31750" y="850138"/>
                </a:lnTo>
                <a:lnTo>
                  <a:pt x="34544" y="847217"/>
                </a:lnTo>
                <a:lnTo>
                  <a:pt x="74921" y="847217"/>
                </a:lnTo>
                <a:lnTo>
                  <a:pt x="73211" y="838719"/>
                </a:lnTo>
                <a:lnTo>
                  <a:pt x="65055" y="826611"/>
                </a:lnTo>
                <a:lnTo>
                  <a:pt x="52947" y="818455"/>
                </a:lnTo>
                <a:lnTo>
                  <a:pt x="38100" y="815467"/>
                </a:lnTo>
                <a:close/>
              </a:path>
              <a:path w="1171575" h="892175">
                <a:moveTo>
                  <a:pt x="74921" y="847217"/>
                </a:moveTo>
                <a:lnTo>
                  <a:pt x="34544" y="847217"/>
                </a:lnTo>
                <a:lnTo>
                  <a:pt x="31750" y="850138"/>
                </a:lnTo>
                <a:lnTo>
                  <a:pt x="31750" y="857123"/>
                </a:lnTo>
                <a:lnTo>
                  <a:pt x="34544" y="859917"/>
                </a:lnTo>
                <a:lnTo>
                  <a:pt x="74921" y="859917"/>
                </a:lnTo>
                <a:lnTo>
                  <a:pt x="76200" y="853567"/>
                </a:lnTo>
                <a:lnTo>
                  <a:pt x="74921" y="847217"/>
                </a:lnTo>
                <a:close/>
              </a:path>
              <a:path w="1171575" h="892175">
                <a:moveTo>
                  <a:pt x="595249" y="847217"/>
                </a:moveTo>
                <a:lnTo>
                  <a:pt x="74921" y="847217"/>
                </a:lnTo>
                <a:lnTo>
                  <a:pt x="76200" y="853567"/>
                </a:lnTo>
                <a:lnTo>
                  <a:pt x="74921" y="859917"/>
                </a:lnTo>
                <a:lnTo>
                  <a:pt x="605027" y="859917"/>
                </a:lnTo>
                <a:lnTo>
                  <a:pt x="607949" y="857123"/>
                </a:lnTo>
                <a:lnTo>
                  <a:pt x="607949" y="853567"/>
                </a:lnTo>
                <a:lnTo>
                  <a:pt x="595249" y="853567"/>
                </a:lnTo>
                <a:lnTo>
                  <a:pt x="595249" y="847217"/>
                </a:lnTo>
                <a:close/>
              </a:path>
              <a:path w="1171575" h="892175">
                <a:moveTo>
                  <a:pt x="1168527" y="0"/>
                </a:moveTo>
                <a:lnTo>
                  <a:pt x="598043" y="0"/>
                </a:lnTo>
                <a:lnTo>
                  <a:pt x="595249" y="2794"/>
                </a:lnTo>
                <a:lnTo>
                  <a:pt x="595249" y="853567"/>
                </a:lnTo>
                <a:lnTo>
                  <a:pt x="601599" y="847217"/>
                </a:lnTo>
                <a:lnTo>
                  <a:pt x="607949" y="847217"/>
                </a:lnTo>
                <a:lnTo>
                  <a:pt x="607949" y="12700"/>
                </a:lnTo>
                <a:lnTo>
                  <a:pt x="601599" y="12700"/>
                </a:lnTo>
                <a:lnTo>
                  <a:pt x="607949" y="6350"/>
                </a:lnTo>
                <a:lnTo>
                  <a:pt x="1171448" y="6350"/>
                </a:lnTo>
                <a:lnTo>
                  <a:pt x="1171448" y="2794"/>
                </a:lnTo>
                <a:lnTo>
                  <a:pt x="1168527" y="0"/>
                </a:lnTo>
                <a:close/>
              </a:path>
              <a:path w="1171575" h="892175">
                <a:moveTo>
                  <a:pt x="607949" y="847217"/>
                </a:moveTo>
                <a:lnTo>
                  <a:pt x="601599" y="847217"/>
                </a:lnTo>
                <a:lnTo>
                  <a:pt x="595249" y="853567"/>
                </a:lnTo>
                <a:lnTo>
                  <a:pt x="607949" y="853567"/>
                </a:lnTo>
                <a:lnTo>
                  <a:pt x="607949" y="847217"/>
                </a:lnTo>
                <a:close/>
              </a:path>
              <a:path w="1171575" h="892175">
                <a:moveTo>
                  <a:pt x="607949" y="6350"/>
                </a:moveTo>
                <a:lnTo>
                  <a:pt x="601599" y="12700"/>
                </a:lnTo>
                <a:lnTo>
                  <a:pt x="607949" y="12700"/>
                </a:lnTo>
                <a:lnTo>
                  <a:pt x="607949" y="6350"/>
                </a:lnTo>
                <a:close/>
              </a:path>
              <a:path w="1171575" h="892175">
                <a:moveTo>
                  <a:pt x="1171448" y="6350"/>
                </a:moveTo>
                <a:lnTo>
                  <a:pt x="607949" y="6350"/>
                </a:lnTo>
                <a:lnTo>
                  <a:pt x="607949" y="12700"/>
                </a:lnTo>
                <a:lnTo>
                  <a:pt x="1168527" y="12700"/>
                </a:lnTo>
                <a:lnTo>
                  <a:pt x="1171448" y="9906"/>
                </a:lnTo>
                <a:lnTo>
                  <a:pt x="1171448" y="6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31254" y="2473063"/>
            <a:ext cx="693611" cy="1093174"/>
          </a:xfrm>
          <a:custGeom>
            <a:avLst/>
            <a:gdLst/>
            <a:ahLst/>
            <a:cxnLst/>
            <a:rect l="l" t="t" r="r" b="b"/>
            <a:pathLst>
              <a:path w="630554" h="964564">
                <a:moveTo>
                  <a:pt x="31750" y="889135"/>
                </a:moveTo>
                <a:lnTo>
                  <a:pt x="23252" y="890845"/>
                </a:lnTo>
                <a:lnTo>
                  <a:pt x="11144" y="899001"/>
                </a:lnTo>
                <a:lnTo>
                  <a:pt x="2988" y="911109"/>
                </a:lnTo>
                <a:lnTo>
                  <a:pt x="0" y="925957"/>
                </a:lnTo>
                <a:lnTo>
                  <a:pt x="2988" y="940750"/>
                </a:lnTo>
                <a:lnTo>
                  <a:pt x="11144" y="952865"/>
                </a:lnTo>
                <a:lnTo>
                  <a:pt x="23252" y="961050"/>
                </a:lnTo>
                <a:lnTo>
                  <a:pt x="38100" y="964057"/>
                </a:lnTo>
                <a:lnTo>
                  <a:pt x="52947" y="961050"/>
                </a:lnTo>
                <a:lnTo>
                  <a:pt x="65055" y="952865"/>
                </a:lnTo>
                <a:lnTo>
                  <a:pt x="73211" y="940750"/>
                </a:lnTo>
                <a:lnTo>
                  <a:pt x="74917" y="932307"/>
                </a:lnTo>
                <a:lnTo>
                  <a:pt x="34544" y="932307"/>
                </a:lnTo>
                <a:lnTo>
                  <a:pt x="31750" y="929386"/>
                </a:lnTo>
                <a:lnTo>
                  <a:pt x="31750" y="889135"/>
                </a:lnTo>
                <a:close/>
              </a:path>
              <a:path w="630554" h="964564">
                <a:moveTo>
                  <a:pt x="38100" y="887857"/>
                </a:moveTo>
                <a:lnTo>
                  <a:pt x="31750" y="889135"/>
                </a:lnTo>
                <a:lnTo>
                  <a:pt x="31750" y="929386"/>
                </a:lnTo>
                <a:lnTo>
                  <a:pt x="34544" y="932307"/>
                </a:lnTo>
                <a:lnTo>
                  <a:pt x="41656" y="932307"/>
                </a:lnTo>
                <a:lnTo>
                  <a:pt x="44450" y="929386"/>
                </a:lnTo>
                <a:lnTo>
                  <a:pt x="44450" y="889135"/>
                </a:lnTo>
                <a:lnTo>
                  <a:pt x="38100" y="887857"/>
                </a:lnTo>
                <a:close/>
              </a:path>
              <a:path w="630554" h="964564">
                <a:moveTo>
                  <a:pt x="44450" y="889135"/>
                </a:moveTo>
                <a:lnTo>
                  <a:pt x="44450" y="929386"/>
                </a:lnTo>
                <a:lnTo>
                  <a:pt x="41656" y="932307"/>
                </a:lnTo>
                <a:lnTo>
                  <a:pt x="74917" y="932307"/>
                </a:lnTo>
                <a:lnTo>
                  <a:pt x="76200" y="925957"/>
                </a:lnTo>
                <a:lnTo>
                  <a:pt x="73211" y="911109"/>
                </a:lnTo>
                <a:lnTo>
                  <a:pt x="65055" y="899001"/>
                </a:lnTo>
                <a:lnTo>
                  <a:pt x="52947" y="890845"/>
                </a:lnTo>
                <a:lnTo>
                  <a:pt x="44450" y="889135"/>
                </a:lnTo>
                <a:close/>
              </a:path>
              <a:path w="630554" h="964564">
                <a:moveTo>
                  <a:pt x="617601" y="459739"/>
                </a:moveTo>
                <a:lnTo>
                  <a:pt x="34544" y="459739"/>
                </a:lnTo>
                <a:lnTo>
                  <a:pt x="31750" y="462661"/>
                </a:lnTo>
                <a:lnTo>
                  <a:pt x="31750" y="889135"/>
                </a:lnTo>
                <a:lnTo>
                  <a:pt x="38100" y="887857"/>
                </a:lnTo>
                <a:lnTo>
                  <a:pt x="44450" y="887857"/>
                </a:lnTo>
                <a:lnTo>
                  <a:pt x="44450" y="472439"/>
                </a:lnTo>
                <a:lnTo>
                  <a:pt x="38100" y="472439"/>
                </a:lnTo>
                <a:lnTo>
                  <a:pt x="44450" y="466089"/>
                </a:lnTo>
                <a:lnTo>
                  <a:pt x="617601" y="466089"/>
                </a:lnTo>
                <a:lnTo>
                  <a:pt x="617601" y="459739"/>
                </a:lnTo>
                <a:close/>
              </a:path>
              <a:path w="630554" h="964564">
                <a:moveTo>
                  <a:pt x="44450" y="887857"/>
                </a:moveTo>
                <a:lnTo>
                  <a:pt x="38100" y="887857"/>
                </a:lnTo>
                <a:lnTo>
                  <a:pt x="44450" y="889135"/>
                </a:lnTo>
                <a:lnTo>
                  <a:pt x="44450" y="887857"/>
                </a:lnTo>
                <a:close/>
              </a:path>
              <a:path w="630554" h="964564">
                <a:moveTo>
                  <a:pt x="44450" y="466089"/>
                </a:moveTo>
                <a:lnTo>
                  <a:pt x="38100" y="472439"/>
                </a:lnTo>
                <a:lnTo>
                  <a:pt x="44450" y="472439"/>
                </a:lnTo>
                <a:lnTo>
                  <a:pt x="44450" y="466089"/>
                </a:lnTo>
                <a:close/>
              </a:path>
              <a:path w="630554" h="964564">
                <a:moveTo>
                  <a:pt x="630301" y="459739"/>
                </a:moveTo>
                <a:lnTo>
                  <a:pt x="623951" y="459739"/>
                </a:lnTo>
                <a:lnTo>
                  <a:pt x="617601" y="466089"/>
                </a:lnTo>
                <a:lnTo>
                  <a:pt x="44450" y="466089"/>
                </a:lnTo>
                <a:lnTo>
                  <a:pt x="44450" y="472439"/>
                </a:lnTo>
                <a:lnTo>
                  <a:pt x="627506" y="472439"/>
                </a:lnTo>
                <a:lnTo>
                  <a:pt x="630301" y="469646"/>
                </a:lnTo>
                <a:lnTo>
                  <a:pt x="630301" y="459739"/>
                </a:lnTo>
                <a:close/>
              </a:path>
              <a:path w="630554" h="964564">
                <a:moveTo>
                  <a:pt x="627506" y="0"/>
                </a:moveTo>
                <a:lnTo>
                  <a:pt x="620522" y="0"/>
                </a:lnTo>
                <a:lnTo>
                  <a:pt x="617601" y="2794"/>
                </a:lnTo>
                <a:lnTo>
                  <a:pt x="617601" y="466089"/>
                </a:lnTo>
                <a:lnTo>
                  <a:pt x="623951" y="459739"/>
                </a:lnTo>
                <a:lnTo>
                  <a:pt x="630301" y="459739"/>
                </a:lnTo>
                <a:lnTo>
                  <a:pt x="630301" y="2794"/>
                </a:lnTo>
                <a:lnTo>
                  <a:pt x="6275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535193" y="2619875"/>
            <a:ext cx="494538" cy="1037758"/>
          </a:xfrm>
          <a:custGeom>
            <a:avLst/>
            <a:gdLst/>
            <a:ahLst/>
            <a:cxnLst/>
            <a:rect l="l" t="t" r="r" b="b"/>
            <a:pathLst>
              <a:path w="449579" h="915669">
                <a:moveTo>
                  <a:pt x="405002" y="840494"/>
                </a:moveTo>
                <a:lnTo>
                  <a:pt x="396505" y="842204"/>
                </a:lnTo>
                <a:lnTo>
                  <a:pt x="384397" y="850360"/>
                </a:lnTo>
                <a:lnTo>
                  <a:pt x="376241" y="862468"/>
                </a:lnTo>
                <a:lnTo>
                  <a:pt x="373252" y="877316"/>
                </a:lnTo>
                <a:lnTo>
                  <a:pt x="376241" y="892163"/>
                </a:lnTo>
                <a:lnTo>
                  <a:pt x="384397" y="904271"/>
                </a:lnTo>
                <a:lnTo>
                  <a:pt x="396505" y="912427"/>
                </a:lnTo>
                <a:lnTo>
                  <a:pt x="411352" y="915416"/>
                </a:lnTo>
                <a:lnTo>
                  <a:pt x="426200" y="912427"/>
                </a:lnTo>
                <a:lnTo>
                  <a:pt x="438308" y="904271"/>
                </a:lnTo>
                <a:lnTo>
                  <a:pt x="446464" y="892163"/>
                </a:lnTo>
                <a:lnTo>
                  <a:pt x="448174" y="883666"/>
                </a:lnTo>
                <a:lnTo>
                  <a:pt x="407796" y="883666"/>
                </a:lnTo>
                <a:lnTo>
                  <a:pt x="405002" y="880745"/>
                </a:lnTo>
                <a:lnTo>
                  <a:pt x="405002" y="840494"/>
                </a:lnTo>
                <a:close/>
              </a:path>
              <a:path w="449579" h="915669">
                <a:moveTo>
                  <a:pt x="411352" y="839216"/>
                </a:moveTo>
                <a:lnTo>
                  <a:pt x="405002" y="840494"/>
                </a:lnTo>
                <a:lnTo>
                  <a:pt x="405002" y="880745"/>
                </a:lnTo>
                <a:lnTo>
                  <a:pt x="407796" y="883666"/>
                </a:lnTo>
                <a:lnTo>
                  <a:pt x="414908" y="883666"/>
                </a:lnTo>
                <a:lnTo>
                  <a:pt x="417702" y="880745"/>
                </a:lnTo>
                <a:lnTo>
                  <a:pt x="417702" y="840494"/>
                </a:lnTo>
                <a:lnTo>
                  <a:pt x="411352" y="839216"/>
                </a:lnTo>
                <a:close/>
              </a:path>
              <a:path w="449579" h="915669">
                <a:moveTo>
                  <a:pt x="417702" y="840494"/>
                </a:moveTo>
                <a:lnTo>
                  <a:pt x="417702" y="880745"/>
                </a:lnTo>
                <a:lnTo>
                  <a:pt x="414908" y="883666"/>
                </a:lnTo>
                <a:lnTo>
                  <a:pt x="448174" y="883666"/>
                </a:lnTo>
                <a:lnTo>
                  <a:pt x="449452" y="877316"/>
                </a:lnTo>
                <a:lnTo>
                  <a:pt x="446464" y="862468"/>
                </a:lnTo>
                <a:lnTo>
                  <a:pt x="438308" y="850360"/>
                </a:lnTo>
                <a:lnTo>
                  <a:pt x="426200" y="842204"/>
                </a:lnTo>
                <a:lnTo>
                  <a:pt x="417702" y="840494"/>
                </a:lnTo>
                <a:close/>
              </a:path>
              <a:path w="449579" h="915669">
                <a:moveTo>
                  <a:pt x="405002" y="441833"/>
                </a:moveTo>
                <a:lnTo>
                  <a:pt x="405002" y="840494"/>
                </a:lnTo>
                <a:lnTo>
                  <a:pt x="411352" y="839216"/>
                </a:lnTo>
                <a:lnTo>
                  <a:pt x="417702" y="839216"/>
                </a:lnTo>
                <a:lnTo>
                  <a:pt x="417702" y="448183"/>
                </a:lnTo>
                <a:lnTo>
                  <a:pt x="411352" y="448183"/>
                </a:lnTo>
                <a:lnTo>
                  <a:pt x="405002" y="441833"/>
                </a:lnTo>
                <a:close/>
              </a:path>
              <a:path w="449579" h="915669">
                <a:moveTo>
                  <a:pt x="417702" y="839216"/>
                </a:moveTo>
                <a:lnTo>
                  <a:pt x="411352" y="839216"/>
                </a:lnTo>
                <a:lnTo>
                  <a:pt x="417702" y="840494"/>
                </a:lnTo>
                <a:lnTo>
                  <a:pt x="417702" y="839216"/>
                </a:lnTo>
                <a:close/>
              </a:path>
              <a:path w="449579" h="915669">
                <a:moveTo>
                  <a:pt x="9905" y="0"/>
                </a:moveTo>
                <a:lnTo>
                  <a:pt x="2793" y="0"/>
                </a:lnTo>
                <a:lnTo>
                  <a:pt x="0" y="2794"/>
                </a:lnTo>
                <a:lnTo>
                  <a:pt x="0" y="445388"/>
                </a:lnTo>
                <a:lnTo>
                  <a:pt x="2793" y="448183"/>
                </a:lnTo>
                <a:lnTo>
                  <a:pt x="405002" y="448183"/>
                </a:lnTo>
                <a:lnTo>
                  <a:pt x="405002" y="441833"/>
                </a:lnTo>
                <a:lnTo>
                  <a:pt x="12700" y="441833"/>
                </a:lnTo>
                <a:lnTo>
                  <a:pt x="6350" y="435483"/>
                </a:lnTo>
                <a:lnTo>
                  <a:pt x="12700" y="435483"/>
                </a:lnTo>
                <a:lnTo>
                  <a:pt x="12700" y="2794"/>
                </a:lnTo>
                <a:lnTo>
                  <a:pt x="9905" y="0"/>
                </a:lnTo>
                <a:close/>
              </a:path>
              <a:path w="449579" h="915669">
                <a:moveTo>
                  <a:pt x="414908" y="435483"/>
                </a:moveTo>
                <a:lnTo>
                  <a:pt x="12700" y="435483"/>
                </a:lnTo>
                <a:lnTo>
                  <a:pt x="12700" y="441833"/>
                </a:lnTo>
                <a:lnTo>
                  <a:pt x="405002" y="441833"/>
                </a:lnTo>
                <a:lnTo>
                  <a:pt x="411352" y="448183"/>
                </a:lnTo>
                <a:lnTo>
                  <a:pt x="417702" y="448183"/>
                </a:lnTo>
                <a:lnTo>
                  <a:pt x="417702" y="438276"/>
                </a:lnTo>
                <a:lnTo>
                  <a:pt x="414908" y="435483"/>
                </a:lnTo>
                <a:close/>
              </a:path>
              <a:path w="449579" h="915669">
                <a:moveTo>
                  <a:pt x="12700" y="435483"/>
                </a:moveTo>
                <a:lnTo>
                  <a:pt x="6350" y="435483"/>
                </a:lnTo>
                <a:lnTo>
                  <a:pt x="12700" y="441833"/>
                </a:lnTo>
                <a:lnTo>
                  <a:pt x="12700" y="4354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graphicFrame>
        <p:nvGraphicFramePr>
          <p:cNvPr id="34" name="Objet 33"/>
          <p:cNvGraphicFramePr>
            <a:graphicFrameLocks noChangeAspect="1"/>
          </p:cNvGraphicFramePr>
          <p:nvPr/>
        </p:nvGraphicFramePr>
        <p:xfrm>
          <a:off x="348680" y="1149896"/>
          <a:ext cx="9145016" cy="5834013"/>
        </p:xfrm>
        <a:graphic>
          <a:graphicData uri="http://schemas.openxmlformats.org/presentationml/2006/ole">
            <p:oleObj spid="_x0000_s5123" name="Autodesk DWF Viewer Control" r:id="rId6" imgW="0" imgH="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7478</TotalTime>
  <Words>3466</Words>
  <Application>Microsoft Office PowerPoint</Application>
  <PresentationFormat>Personnalisé</PresentationFormat>
  <Paragraphs>768</Paragraphs>
  <Slides>22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Composite</vt:lpstr>
      <vt:lpstr>Autodesk DWF Viewer Control</vt:lpstr>
      <vt:lpstr>Diapositive 1</vt:lpstr>
      <vt:lpstr>Diapositive 2</vt:lpstr>
      <vt:lpstr>Diapositive 3</vt:lpstr>
      <vt:lpstr>Diapositive 4</vt:lpstr>
      <vt:lpstr>Diapositive 5</vt:lpstr>
      <vt:lpstr>Diapositive 6</vt:lpstr>
      <vt:lpstr>Más de 60% de los proyectos en US en la fase de oferta se originan con MASTERSPEC Master Spec es una guía maestra para las especificaciones de construcción, para uso de arquitectos, ingenieros y otros profesionales del diseño. Fue desarrollado en 1969 y  consiste en más de 600 secciones de todo tipo: Arquitectura/Estructura civil Paisajistas Mecánica de edificios/Electricidad Etc.  </vt:lpstr>
      <vt:lpstr>Diapositive 8</vt:lpstr>
      <vt:lpstr>Construído para uso rudo.</vt:lpstr>
      <vt:lpstr>Características de nuestro sitio internet:  www.flofab.com </vt:lpstr>
      <vt:lpstr>Diapositive 11</vt:lpstr>
      <vt:lpstr>Diapositive 12</vt:lpstr>
      <vt:lpstr>Diseño unico: XRI y beneficios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Justine</dc:creator>
  <cp:lastModifiedBy>Estimating</cp:lastModifiedBy>
  <cp:revision>226</cp:revision>
  <cp:lastPrinted>2016-02-04T13:55:21Z</cp:lastPrinted>
  <dcterms:created xsi:type="dcterms:W3CDTF">2016-01-21T13:29:19Z</dcterms:created>
  <dcterms:modified xsi:type="dcterms:W3CDTF">2018-04-23T19:59:11Z</dcterms:modified>
</cp:coreProperties>
</file>