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299" r:id="rId3"/>
    <p:sldId id="301" r:id="rId4"/>
    <p:sldId id="302" r:id="rId5"/>
    <p:sldId id="303" r:id="rId6"/>
    <p:sldId id="304" r:id="rId7"/>
    <p:sldId id="257" r:id="rId8"/>
    <p:sldId id="267" r:id="rId9"/>
    <p:sldId id="305" r:id="rId10"/>
    <p:sldId id="261" r:id="rId11"/>
    <p:sldId id="260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7" r:id="rId28"/>
    <p:sldId id="291" r:id="rId29"/>
    <p:sldId id="293" r:id="rId30"/>
    <p:sldId id="296" r:id="rId31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B62C5-1EC9-4426-B06E-DAAB6F5F5A08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ED831-F4E9-4B5B-8125-A388208CD056}" type="slidenum">
              <a:rPr lang="es-CO" smtClean="0"/>
              <a:pPr/>
              <a:t>‹N°›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2642"/>
            <a:fld id="{08FC191B-6EDF-4568-99DC-FAFBC1BB1171}" type="slidenum">
              <a:rPr lang="en-US" smtClean="0"/>
              <a:pPr defTabSz="902642"/>
              <a:t>12</a:t>
            </a:fld>
            <a:endParaRPr lang="en-US" dirty="0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4464" y="8684461"/>
            <a:ext cx="2972004" cy="45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41" tIns="45371" rIns="90741" bIns="45371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F66FEA9-E55E-4F1E-B546-4FC9DE560210}" type="slidenum">
              <a:rPr lang="de-DE" sz="12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DE" sz="1200" dirty="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2939"/>
            <a:ext cx="5026951" cy="4114587"/>
          </a:xfrm>
          <a:noFill/>
          <a:ln/>
        </p:spPr>
        <p:txBody>
          <a:bodyPr lIns="90731" tIns="45366" rIns="90731" bIns="4536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2642"/>
            <a:fld id="{DD3E646F-8A35-4D6E-80D9-127C7C630662}" type="slidenum">
              <a:rPr lang="en-US" smtClean="0"/>
              <a:pPr defTabSz="902642"/>
              <a:t>14</a:t>
            </a:fld>
            <a:endParaRPr lang="en-US" dirty="0"/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4464" y="8684461"/>
            <a:ext cx="2972004" cy="45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41" tIns="45371" rIns="90741" bIns="45371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662F4098-541F-4453-ADC1-CA81E223EA3C}" type="slidenum">
              <a:rPr lang="de-DE" sz="12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DE" sz="1200" dirty="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2939"/>
            <a:ext cx="5026951" cy="4114587"/>
          </a:xfrm>
          <a:noFill/>
          <a:ln/>
        </p:spPr>
        <p:txBody>
          <a:bodyPr lIns="90731" tIns="45366" rIns="90731" bIns="4536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2642"/>
            <a:fld id="{0C5861F4-0AE5-4A11-BBBD-CC47492E7639}" type="slidenum">
              <a:rPr lang="en-US" smtClean="0"/>
              <a:pPr defTabSz="902642"/>
              <a:t>15</a:t>
            </a:fld>
            <a:endParaRPr lang="en-US" dirty="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4464" y="8684461"/>
            <a:ext cx="2972004" cy="45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41" tIns="45371" rIns="90741" bIns="45371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81A2230A-E808-4909-B0C0-51C709261417}" type="slidenum">
              <a:rPr lang="de-DE" sz="12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DE" sz="1200" dirty="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2939"/>
            <a:ext cx="5026951" cy="4114587"/>
          </a:xfrm>
          <a:noFill/>
          <a:ln/>
        </p:spPr>
        <p:txBody>
          <a:bodyPr lIns="90731" tIns="45366" rIns="90731" bIns="4536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67B8C-DAF5-4ACB-9869-9E38FF6C2B8C}" type="datetimeFigureOut">
              <a:rPr lang="es-CO" smtClean="0"/>
              <a:pPr/>
              <a:t>17/09/2017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97289-E7AB-4126-825C-E3CD65CD230D}" type="slidenum">
              <a:rPr lang="es-CO" smtClean="0"/>
              <a:pPr/>
              <a:t>‹N°›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estimation\Desktop\fotos\IMG_6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820891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6" y="34870"/>
            <a:ext cx="8878807" cy="6823130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04559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21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1"/>
            <a:ext cx="9144000" cy="6828154"/>
          </a:xfrm>
        </p:spPr>
      </p:pic>
    </p:spTree>
    <p:extLst>
      <p:ext uri="{BB962C8B-B14F-4D97-AF65-F5344CB8AC3E}">
        <p14:creationId xmlns="" xmlns:p14="http://schemas.microsoft.com/office/powerpoint/2010/main" val="1940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C0B49A-F913-49EB-8294-DFF0A75720E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50210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150" y="1211263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1" name="Picture 3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04800"/>
            <a:ext cx="6470650" cy="4953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Modularized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rgbClr val="339966"/>
                </a:solidFill>
              </a:rPr>
              <a:t>Packaged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rgbClr val="339966"/>
                </a:solidFill>
              </a:rPr>
              <a:t>Chilling System </a:t>
            </a:r>
          </a:p>
        </p:txBody>
      </p:sp>
      <p:pic>
        <p:nvPicPr>
          <p:cNvPr id="350213" name="Picture 5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4" name="Picture 6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5" name="Picture 7" descr="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6" name="Picture 8" descr="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7" name="Picture 9" descr="9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8" name="Picture 10" descr="9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9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455613" y="1196975"/>
            <a:ext cx="3179762" cy="4727575"/>
          </a:xfrm>
          <a:noFill/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1800" dirty="0">
                <a:sym typeface="Wingdings" pitchFamily="2" charset="2"/>
              </a:rPr>
              <a:t>Produced within Controlled Environment</a:t>
            </a:r>
            <a:r>
              <a:rPr lang="en-US" sz="1800" dirty="0"/>
              <a:t> :</a:t>
            </a:r>
          </a:p>
          <a:p>
            <a:pPr marL="0" indent="0">
              <a:buNone/>
            </a:pPr>
            <a:endParaRPr lang="en-US" sz="900" dirty="0"/>
          </a:p>
          <a:p>
            <a:pPr marL="460321" lvl="2" indent="-192065"/>
            <a:r>
              <a:rPr lang="en-US" sz="1600" dirty="0"/>
              <a:t>Manufactured, Not Constructed</a:t>
            </a:r>
          </a:p>
          <a:p>
            <a:pPr marL="460321" lvl="2" indent="-192065"/>
            <a:r>
              <a:rPr lang="en-US" sz="1600" dirty="0"/>
              <a:t>Proven Engineered Design and Fabrication Standards </a:t>
            </a:r>
          </a:p>
          <a:p>
            <a:pPr marL="460321" lvl="2" indent="-192065"/>
            <a:r>
              <a:rPr lang="en-US" sz="1600" dirty="0"/>
              <a:t>Strict Quality Control</a:t>
            </a:r>
          </a:p>
          <a:p>
            <a:pPr marL="460321" lvl="2" indent="-192065"/>
            <a:r>
              <a:rPr lang="en-US" sz="1600" dirty="0"/>
              <a:t>Controlled Environment with High Safety Standards</a:t>
            </a:r>
          </a:p>
          <a:p>
            <a:pPr marL="460321" lvl="2" indent="-192065"/>
            <a:r>
              <a:rPr lang="en-US" sz="1600" dirty="0"/>
              <a:t>Established Knowledgeable Skilled Workforce</a:t>
            </a:r>
          </a:p>
          <a:p>
            <a:pPr marL="460321" lvl="2" indent="-192065"/>
            <a:r>
              <a:rPr lang="en-US" sz="1600" dirty="0"/>
              <a:t>Job Site Progress / Conditions Irrelevant to Production</a:t>
            </a:r>
          </a:p>
          <a:p>
            <a:pPr marL="460321" lvl="2" indent="-192065"/>
            <a:endParaRPr lang="en-US" sz="1600" dirty="0"/>
          </a:p>
          <a:p>
            <a:pPr marL="460321" lvl="2" indent="-192065"/>
            <a:endParaRPr lang="en-US" sz="1600" dirty="0"/>
          </a:p>
          <a:p>
            <a:pPr marL="460321" lvl="2" indent="-192065"/>
            <a:endParaRPr lang="en-US" sz="1600" dirty="0"/>
          </a:p>
        </p:txBody>
      </p:sp>
      <p:pic>
        <p:nvPicPr>
          <p:cNvPr id="10242" name="Picture 2" descr="E:\__FLO FAB\LOGO\LOGO FLO FA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503">
            <a:off x="4287651" y="3874151"/>
            <a:ext cx="462913" cy="2407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0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E04D2BE-FDB7-4C9B-83DD-E1D52DBAD89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81000"/>
            <a:ext cx="4572000" cy="4572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Multiple Chillers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1019176"/>
            <a:ext cx="4438650" cy="3476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5" name="Picture 3" descr="C:\Users\Justine\Desktop\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505372"/>
            <a:ext cx="4547786" cy="3514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AF57DB-AC61-4874-8958-183259230BD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81000"/>
            <a:ext cx="4495800" cy="5334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Shipping Split</a:t>
            </a:r>
          </a:p>
        </p:txBody>
      </p:sp>
      <p:pic>
        <p:nvPicPr>
          <p:cNvPr id="356355" name="Picture 3" descr="split-1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4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6" name="Picture 4" descr="split-2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4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7" name="Picture 5" descr="split-3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4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8" name="Picture 6" descr="split-4 cop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4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609600" y="1219201"/>
            <a:ext cx="3200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marL="342860" indent="-342860">
              <a:spcBef>
                <a:spcPct val="50000"/>
              </a:spcBef>
            </a:pPr>
            <a:r>
              <a:rPr lang="en-US" dirty="0"/>
              <a:t>For module lengths &gt; 12m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468C082-3A2F-4066-9DD5-69D75E823E6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04800"/>
            <a:ext cx="4622800" cy="457200"/>
          </a:xfrm>
        </p:spPr>
        <p:txBody>
          <a:bodyPr lIns="0" tIns="0" rIns="0" bIns="0" anchor="t">
            <a:normAutofit fontScale="90000"/>
          </a:bodyPr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Maintenance Enhancements :</a:t>
            </a:r>
            <a:br>
              <a:rPr lang="en-US" sz="1800" dirty="0">
                <a:solidFill>
                  <a:srgbClr val="339966"/>
                </a:solidFill>
              </a:rPr>
            </a:br>
            <a:r>
              <a:rPr lang="en-US" sz="1800" dirty="0">
                <a:solidFill>
                  <a:srgbClr val="339966"/>
                </a:solidFill>
              </a:rPr>
              <a:t>Chiller Tube Service Access</a:t>
            </a:r>
          </a:p>
        </p:txBody>
      </p:sp>
      <p:pic>
        <p:nvPicPr>
          <p:cNvPr id="354307" name="Picture 3" descr="ctu-1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4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8" name="Picture 4" descr="ctu-2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4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9" name="Picture 5" descr="ctu-3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4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__FLO FAB\LOGO\LOGO FLO FAB FINAL DBLU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43655"/>
            <a:ext cx="713264" cy="370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3"/>
            <a:ext cx="2724532" cy="1416943"/>
          </a:xfrm>
          <a:prstGeom prst="rect">
            <a:avLst/>
          </a:prstGeom>
        </p:spPr>
      </p:pic>
      <p:pic>
        <p:nvPicPr>
          <p:cNvPr id="1026" name="Picture 2" descr="C:\Users\Justine\Desktop\Pages de Catalogue\PACKAGE Catalogue_HQ-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267"/>
            <a:ext cx="5823060" cy="7535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9" y="195293"/>
            <a:ext cx="6048672" cy="3693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Days" panose="02000505050000020004" pitchFamily="2" charset="0"/>
              </a:rPr>
              <a:t>How it look like in the field inside the building ?</a:t>
            </a:r>
          </a:p>
        </p:txBody>
      </p:sp>
      <p:pic>
        <p:nvPicPr>
          <p:cNvPr id="2050" name="Picture 2" descr="E:\__BROCHURES-CATALOGUES\Dossier PACKAGE Catalogue\Links\LEED-Certification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916" y="2132857"/>
            <a:ext cx="1905000" cy="2486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5772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536" y="450889"/>
            <a:ext cx="6336704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CA" sz="2800" dirty="0">
                <a:solidFill>
                  <a:prstClr val="black"/>
                </a:solidFill>
                <a:latin typeface="Days" panose="02000505050000020004" pitchFamily="2" charset="0"/>
              </a:rPr>
              <a:t>High Profile Jobs</a:t>
            </a:r>
          </a:p>
        </p:txBody>
      </p:sp>
      <p:pic>
        <p:nvPicPr>
          <p:cNvPr id="2050" name="Picture 2" descr="C:\Users\Justine\Desktop\Pages de Catalogue\PACKAGE Catalogue_HQ-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8892480" cy="6871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5868478"/>
            <a:ext cx="2232248" cy="1160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0527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stine\Desktop\Pages de Catalogue\PACKAGE Catalogue_HQ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" y="-27383"/>
            <a:ext cx="8946308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5868478"/>
            <a:ext cx="2232248" cy="1160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4920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stine\Desktop\Pages de Catalogue\PACKAGE Catalogue_HQ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963487"/>
            <a:ext cx="6659549" cy="8618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8519" y="6453337"/>
            <a:ext cx="6912768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6516052"/>
            <a:ext cx="6264696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Days" panose="02000505050000020004" pitchFamily="2" charset="0"/>
              </a:rPr>
              <a:t>* How it look in the field outside the building.</a:t>
            </a:r>
            <a:endParaRPr lang="en-CA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3"/>
            <a:ext cx="2724532" cy="1416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546" y="6506246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Days" panose="02000505050000020004" pitchFamily="2" charset="0"/>
              </a:rPr>
              <a:t>How it look like in the field outside the building ?</a:t>
            </a:r>
          </a:p>
        </p:txBody>
      </p:sp>
      <p:pic>
        <p:nvPicPr>
          <p:cNvPr id="1026" name="Picture 2" descr="E:\__BROCHURES-CATALOGUES\Dossier PACKAGE Catalogue\Links\LEED-Certification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780928"/>
            <a:ext cx="1655356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5737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4578" name="Picture 2" descr="C:\Users\estimation\Desktop\fotos colombia\IMG_6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stine\Desktop\dgly 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"/>
            <a:ext cx="3733925" cy="308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ustine\Desktop\DF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6568"/>
            <a:ext cx="2655137" cy="3937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ustine\Desktop\DHCXR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02" y="2956568"/>
            <a:ext cx="4679159" cy="3900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1" y="1268760"/>
            <a:ext cx="2232248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D-FOM Duplex </a:t>
            </a:r>
          </a:p>
          <a:p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Fuel Oil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5976" y="188641"/>
            <a:ext cx="3229366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D-GLY Duplex </a:t>
            </a:r>
          </a:p>
          <a:p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Glycol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4008" y="3087418"/>
            <a:ext cx="3635869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D-HC-XRI</a:t>
            </a:r>
          </a:p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Duplex - Package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504" y="144470"/>
            <a:ext cx="894775" cy="646319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r>
              <a:rPr lang="en-CA" dirty="0">
                <a:solidFill>
                  <a:srgbClr val="0070C0"/>
                </a:solidFill>
                <a:latin typeface="Days" panose="02000505050000020004" pitchFamily="2" charset="0"/>
              </a:rPr>
              <a:t>Packaged </a:t>
            </a:r>
          </a:p>
          <a:p>
            <a:r>
              <a:rPr lang="en-CA" dirty="0">
                <a:solidFill>
                  <a:srgbClr val="0070C0"/>
                </a:solidFill>
                <a:latin typeface="Days" panose="02000505050000020004" pitchFamily="2" charset="0"/>
              </a:rPr>
              <a:t>Systems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45119"/>
            <a:ext cx="2724532" cy="1416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2379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8406" y="2714529"/>
            <a:ext cx="1711507" cy="120031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CHI </a:t>
            </a:r>
          </a:p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Chiller </a:t>
            </a:r>
          </a:p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Package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7944" y="308649"/>
            <a:ext cx="3229366" cy="120031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BOI</a:t>
            </a:r>
          </a:p>
          <a:p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Boiler </a:t>
            </a:r>
          </a:p>
          <a:p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Package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0507" y="2228672"/>
            <a:ext cx="3635869" cy="120031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D-CPS-HT Duplex </a:t>
            </a:r>
          </a:p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Constant Pressure</a:t>
            </a:r>
          </a:p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System</a:t>
            </a:r>
          </a:p>
        </p:txBody>
      </p:sp>
      <p:pic>
        <p:nvPicPr>
          <p:cNvPr id="2050" name="Picture 2" descr="C:\Users\Justine\Desktop\CPS B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2940878"/>
            <a:ext cx="5355353" cy="40165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ustine\Desktop\boiler pack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4" y="1"/>
            <a:ext cx="4860630" cy="296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ustine\Desktop\imw chiller pack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594521"/>
            <a:ext cx="3960440" cy="5278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7504" y="144470"/>
            <a:ext cx="894775" cy="646319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r>
              <a:rPr lang="en-CA" dirty="0">
                <a:solidFill>
                  <a:srgbClr val="0070C0"/>
                </a:solidFill>
                <a:latin typeface="Days" panose="02000505050000020004" pitchFamily="2" charset="0"/>
              </a:rPr>
              <a:t>Packaged </a:t>
            </a:r>
          </a:p>
          <a:p>
            <a:r>
              <a:rPr lang="en-CA" dirty="0">
                <a:solidFill>
                  <a:srgbClr val="0070C0"/>
                </a:solidFill>
                <a:latin typeface="Days" panose="02000505050000020004" pitchFamily="2" charset="0"/>
              </a:rPr>
              <a:t>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3"/>
            <a:ext cx="2724532" cy="1416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9213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3214" y="5541040"/>
            <a:ext cx="2988867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HCE Heating </a:t>
            </a:r>
          </a:p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Cooling with Enclosure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0073" y="1733908"/>
            <a:ext cx="3635869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CA" sz="2400" dirty="0">
                <a:solidFill>
                  <a:prstClr val="black"/>
                </a:solidFill>
                <a:latin typeface="Days" panose="02000505050000020004" pitchFamily="2" charset="0"/>
              </a:rPr>
              <a:t>LCOO Large Cooling Package</a:t>
            </a:r>
          </a:p>
        </p:txBody>
      </p:sp>
      <p:pic>
        <p:nvPicPr>
          <p:cNvPr id="3075" name="Picture 3" descr="C:\Users\Justine\Desktop\Large cool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39" y="-11552"/>
            <a:ext cx="7262688" cy="4088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ustine\Desktop\PKG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0" y="1988840"/>
            <a:ext cx="4572001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3"/>
            <a:ext cx="2724532" cy="14169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504" y="144470"/>
            <a:ext cx="894775" cy="646319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r>
              <a:rPr lang="en-CA" dirty="0">
                <a:solidFill>
                  <a:srgbClr val="0070C0"/>
                </a:solidFill>
                <a:latin typeface="Days" panose="02000505050000020004" pitchFamily="2" charset="0"/>
              </a:rPr>
              <a:t>Packaged </a:t>
            </a:r>
          </a:p>
          <a:p>
            <a:r>
              <a:rPr lang="en-CA" dirty="0">
                <a:solidFill>
                  <a:srgbClr val="0070C0"/>
                </a:solidFill>
                <a:latin typeface="Days" panose="02000505050000020004" pitchFamily="2" charset="0"/>
              </a:rPr>
              <a:t>Systems</a:t>
            </a:r>
          </a:p>
        </p:txBody>
      </p:sp>
      <p:pic>
        <p:nvPicPr>
          <p:cNvPr id="2" name="Picture 3" descr="E:\__FLO FAB\Garantie\Garantie_5_ans_Pomp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07614"/>
            <a:ext cx="1485900" cy="1466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1687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3"/>
            <a:ext cx="2724532" cy="14169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00" y="1752601"/>
            <a:ext cx="5867400" cy="1754314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en-US" altLang="en-US" dirty="0" err="1">
                <a:latin typeface="Days" panose="02000505050000020004" pitchFamily="2" charset="0"/>
              </a:rPr>
              <a:t>Líderes</a:t>
            </a:r>
            <a:r>
              <a:rPr lang="en-US" altLang="en-US" dirty="0">
                <a:latin typeface="Days" panose="02000505050000020004" pitchFamily="2" charset="0"/>
              </a:rPr>
              <a:t> de la </a:t>
            </a:r>
            <a:r>
              <a:rPr lang="en-US" altLang="en-US" dirty="0" err="1">
                <a:latin typeface="Days" panose="02000505050000020004" pitchFamily="2" charset="0"/>
              </a:rPr>
              <a:t>industria</a:t>
            </a:r>
            <a:r>
              <a:rPr lang="en-US" altLang="en-US" dirty="0">
                <a:latin typeface="Days" panose="02000505050000020004" pitchFamily="2" charset="0"/>
              </a:rPr>
              <a:t> – 25 </a:t>
            </a:r>
            <a:r>
              <a:rPr lang="en-US" altLang="en-US" dirty="0" err="1">
                <a:latin typeface="Days" panose="02000505050000020004" pitchFamily="2" charset="0"/>
              </a:rPr>
              <a:t>años</a:t>
            </a:r>
            <a:r>
              <a:rPr lang="en-US" altLang="en-US" dirty="0">
                <a:latin typeface="Days" panose="02000505050000020004" pitchFamily="2" charset="0"/>
              </a:rPr>
              <a:t> de </a:t>
            </a:r>
            <a:r>
              <a:rPr lang="en-US" altLang="en-US" dirty="0" err="1">
                <a:latin typeface="Days" panose="02000505050000020004" pitchFamily="2" charset="0"/>
              </a:rPr>
              <a:t>garantía</a:t>
            </a:r>
            <a:endParaRPr lang="en-US" altLang="en-US" dirty="0">
              <a:latin typeface="Days" panose="02000505050000020004" pitchFamily="2" charset="0"/>
            </a:endParaRPr>
          </a:p>
          <a:p>
            <a:r>
              <a:rPr lang="en-US" altLang="en-US" dirty="0" err="1">
                <a:latin typeface="Days" panose="02000505050000020004" pitchFamily="2" charset="0"/>
              </a:rPr>
              <a:t>Tecnología</a:t>
            </a: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err="1">
                <a:latin typeface="Days" panose="02000505050000020004" pitchFamily="2" charset="0"/>
              </a:rPr>
              <a:t>exclusiva</a:t>
            </a: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err="1">
                <a:latin typeface="Days" panose="02000505050000020004" pitchFamily="2" charset="0"/>
              </a:rPr>
              <a:t>FiberBeam</a:t>
            </a:r>
            <a:r>
              <a:rPr lang="en-US" altLang="en-US" dirty="0">
                <a:latin typeface="Days" panose="02000505050000020004" pitchFamily="2" charset="0"/>
              </a:rPr>
              <a:t>™ y                        </a:t>
            </a:r>
          </a:p>
          <a:p>
            <a:pPr>
              <a:buNone/>
            </a:pP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err="1">
                <a:latin typeface="Days" panose="02000505050000020004" pitchFamily="2" charset="0"/>
              </a:rPr>
              <a:t>FiberWrap</a:t>
            </a:r>
            <a:r>
              <a:rPr lang="en-US" altLang="en-US" dirty="0">
                <a:latin typeface="Days" panose="02000505050000020004" pitchFamily="2" charset="0"/>
              </a:rPr>
              <a:t> ™ </a:t>
            </a:r>
          </a:p>
          <a:p>
            <a:r>
              <a:rPr lang="en-US" altLang="en-US" dirty="0" err="1">
                <a:latin typeface="Days" panose="02000505050000020004" pitchFamily="2" charset="0"/>
              </a:rPr>
              <a:t>Construídos</a:t>
            </a:r>
            <a:r>
              <a:rPr lang="en-US" altLang="en-US" dirty="0">
                <a:latin typeface="Days" panose="02000505050000020004" pitchFamily="2" charset="0"/>
              </a:rPr>
              <a:t> con </a:t>
            </a:r>
            <a:r>
              <a:rPr lang="en-US" altLang="en-US" dirty="0" err="1">
                <a:latin typeface="Days" panose="02000505050000020004" pitchFamily="2" charset="0"/>
              </a:rPr>
              <a:t>los</a:t>
            </a: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err="1">
                <a:latin typeface="Days" panose="02000505050000020004" pitchFamily="2" charset="0"/>
              </a:rPr>
              <a:t>más</a:t>
            </a:r>
            <a:r>
              <a:rPr lang="en-US" altLang="en-US" dirty="0">
                <a:latin typeface="Days" panose="02000505050000020004" pitchFamily="2" charset="0"/>
              </a:rPr>
              <a:t> altos </a:t>
            </a:r>
            <a:r>
              <a:rPr lang="en-US" altLang="en-US" dirty="0" err="1">
                <a:latin typeface="Days" panose="02000505050000020004" pitchFamily="2" charset="0"/>
              </a:rPr>
              <a:t>estándares</a:t>
            </a:r>
            <a:endParaRPr lang="en-US" altLang="en-US" dirty="0">
              <a:latin typeface="Days" panose="02000505050000020004" pitchFamily="2" charset="0"/>
            </a:endParaRPr>
          </a:p>
          <a:p>
            <a:r>
              <a:rPr lang="en-US" altLang="en-US" dirty="0" err="1">
                <a:latin typeface="Days" panose="02000505050000020004" pitchFamily="2" charset="0"/>
              </a:rPr>
              <a:t>Respuesta</a:t>
            </a: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err="1">
                <a:latin typeface="Days" panose="02000505050000020004" pitchFamily="2" charset="0"/>
              </a:rPr>
              <a:t>inmediata</a:t>
            </a:r>
            <a:r>
              <a:rPr lang="en-US" altLang="en-US" dirty="0">
                <a:latin typeface="Days" panose="02000505050000020004" pitchFamily="2" charset="0"/>
              </a:rPr>
              <a:t> y </a:t>
            </a:r>
            <a:r>
              <a:rPr lang="en-US" altLang="en-US" dirty="0" err="1">
                <a:latin typeface="Days" panose="02000505050000020004" pitchFamily="2" charset="0"/>
              </a:rPr>
              <a:t>atención</a:t>
            </a:r>
            <a:r>
              <a:rPr lang="en-US" altLang="en-US" dirty="0">
                <a:latin typeface="Days" panose="02000505050000020004" pitchFamily="2" charset="0"/>
              </a:rPr>
              <a:t> a </a:t>
            </a:r>
            <a:r>
              <a:rPr lang="en-US" altLang="en-US" dirty="0" err="1">
                <a:latin typeface="Days" panose="02000505050000020004" pitchFamily="2" charset="0"/>
              </a:rPr>
              <a:t>los</a:t>
            </a:r>
            <a:r>
              <a:rPr lang="en-US" altLang="en-US" dirty="0">
                <a:latin typeface="Days" panose="02000505050000020004" pitchFamily="2" charset="0"/>
              </a:rPr>
              <a:t> </a:t>
            </a:r>
          </a:p>
          <a:p>
            <a:pPr>
              <a:buNone/>
            </a:pP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err="1">
                <a:latin typeface="Days" panose="02000505050000020004" pitchFamily="2" charset="0"/>
              </a:rPr>
              <a:t>detalles</a:t>
            </a: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err="1">
                <a:latin typeface="Days" panose="02000505050000020004" pitchFamily="2" charset="0"/>
              </a:rPr>
              <a:t>en</a:t>
            </a: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err="1">
                <a:latin typeface="Days" panose="02000505050000020004" pitchFamily="2" charset="0"/>
              </a:rPr>
              <a:t>todas</a:t>
            </a:r>
            <a:r>
              <a:rPr lang="en-US" altLang="en-US" dirty="0">
                <a:latin typeface="Days" panose="02000505050000020004" pitchFamily="2" charset="0"/>
              </a:rPr>
              <a:t> las </a:t>
            </a:r>
            <a:r>
              <a:rPr lang="en-US" altLang="en-US" dirty="0" err="1">
                <a:latin typeface="Days" panose="02000505050000020004" pitchFamily="2" charset="0"/>
              </a:rPr>
              <a:t>fases</a:t>
            </a:r>
            <a:r>
              <a:rPr lang="en-US" altLang="en-US" dirty="0">
                <a:latin typeface="Days" panose="02000505050000020004" pitchFamily="2" charset="0"/>
              </a:rPr>
              <a:t> de </a:t>
            </a:r>
            <a:r>
              <a:rPr lang="en-US" altLang="en-US" dirty="0" err="1">
                <a:latin typeface="Days" panose="02000505050000020004" pitchFamily="2" charset="0"/>
              </a:rPr>
              <a:t>construcción</a:t>
            </a:r>
            <a:endParaRPr lang="en-US" altLang="en-US" dirty="0">
              <a:latin typeface="Days" panose="02000505050000020004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7187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314326"/>
            <a:ext cx="8610600" cy="752475"/>
          </a:xfrm>
        </p:spPr>
        <p:txBody>
          <a:bodyPr>
            <a:normAutofit fontScale="90000"/>
          </a:bodyPr>
          <a:lstStyle/>
          <a:p>
            <a:pPr algn="l"/>
            <a:r>
              <a:rPr lang="en-CA" altLang="en-US" b="1" dirty="0" err="1">
                <a:solidFill>
                  <a:schemeClr val="tx1"/>
                </a:solidFill>
                <a:latin typeface="Days" panose="02000505050000020004" pitchFamily="2" charset="0"/>
                <a:ea typeface="MS Mincho" pitchFamily="49" charset="-128"/>
              </a:rPr>
              <a:t>Instalación</a:t>
            </a:r>
            <a:r>
              <a:rPr lang="en-CA" altLang="en-US" b="1" dirty="0">
                <a:solidFill>
                  <a:schemeClr val="tx1"/>
                </a:solidFill>
                <a:latin typeface="Days" panose="02000505050000020004" pitchFamily="2" charset="0"/>
                <a:ea typeface="MS Mincho" pitchFamily="49" charset="-128"/>
              </a:rPr>
              <a:t> de un </a:t>
            </a:r>
            <a:r>
              <a:rPr lang="en-CA" altLang="en-US" b="1" dirty="0" err="1">
                <a:solidFill>
                  <a:schemeClr val="tx1"/>
                </a:solidFill>
                <a:latin typeface="Days" panose="02000505050000020004" pitchFamily="2" charset="0"/>
                <a:ea typeface="MS Mincho" pitchFamily="49" charset="-128"/>
              </a:rPr>
              <a:t>recinto</a:t>
            </a:r>
            <a:r>
              <a:rPr lang="en-CA" altLang="en-US" b="1" dirty="0">
                <a:solidFill>
                  <a:schemeClr val="tx1"/>
                </a:solidFill>
                <a:latin typeface="Days" panose="02000505050000020004" pitchFamily="2" charset="0"/>
                <a:ea typeface="MS Mincho" pitchFamily="49" charset="-128"/>
              </a:rPr>
              <a:t> </a:t>
            </a:r>
            <a:r>
              <a:rPr lang="en-CA" altLang="en-US" b="1" dirty="0" err="1">
                <a:solidFill>
                  <a:schemeClr val="tx1"/>
                </a:solidFill>
                <a:latin typeface="Days" panose="02000505050000020004" pitchFamily="2" charset="0"/>
                <a:ea typeface="MS Mincho" pitchFamily="49" charset="-128"/>
              </a:rPr>
              <a:t>en</a:t>
            </a:r>
            <a:r>
              <a:rPr lang="en-CA" altLang="en-US" b="1" dirty="0">
                <a:solidFill>
                  <a:schemeClr val="tx1"/>
                </a:solidFill>
                <a:latin typeface="Days" panose="02000505050000020004" pitchFamily="2" charset="0"/>
                <a:ea typeface="MS Mincho" pitchFamily="49" charset="-128"/>
              </a:rPr>
              <a:t> un </a:t>
            </a:r>
            <a:r>
              <a:rPr lang="en-CA" altLang="en-US" b="1" dirty="0" err="1">
                <a:solidFill>
                  <a:schemeClr val="tx1"/>
                </a:solidFill>
                <a:latin typeface="Days" panose="02000505050000020004" pitchFamily="2" charset="0"/>
                <a:ea typeface="MS Mincho" pitchFamily="49" charset="-128"/>
              </a:rPr>
              <a:t>paquete</a:t>
            </a:r>
            <a:endParaRPr lang="en-CA" altLang="en-US" b="1" dirty="0">
              <a:solidFill>
                <a:schemeClr val="tx1"/>
              </a:solidFill>
              <a:latin typeface="Days" panose="02000505050000020004" pitchFamily="2" charset="0"/>
            </a:endParaRPr>
          </a:p>
        </p:txBody>
      </p:sp>
      <p:pic>
        <p:nvPicPr>
          <p:cNvPr id="7" name="Picture 4" descr="C:\Users\Marc Gauvreau\Desktop\goodies\pics\20150408_111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5564"/>
            <a:ext cx="8566150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92338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314326"/>
            <a:ext cx="8610600" cy="75247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b="1" dirty="0" err="1">
                <a:latin typeface="Days" panose="02000505050000020004" pitchFamily="2" charset="0"/>
              </a:rPr>
              <a:t>Ensamble</a:t>
            </a:r>
            <a:r>
              <a:rPr lang="en-US" altLang="en-US" b="1" dirty="0">
                <a:latin typeface="Days" panose="02000505050000020004" pitchFamily="2" charset="0"/>
              </a:rPr>
              <a:t> </a:t>
            </a:r>
            <a:r>
              <a:rPr lang="en-US" altLang="en-US" b="1" dirty="0" err="1">
                <a:latin typeface="Days" panose="02000505050000020004" pitchFamily="2" charset="0"/>
              </a:rPr>
              <a:t>completo</a:t>
            </a:r>
            <a:r>
              <a:rPr lang="en-US" altLang="en-US" b="1" dirty="0">
                <a:latin typeface="Days" panose="02000505050000020004" pitchFamily="2" charset="0"/>
              </a:rPr>
              <a:t>  de un </a:t>
            </a:r>
            <a:r>
              <a:rPr lang="en-US" altLang="en-US" b="1" dirty="0" err="1">
                <a:latin typeface="Days" panose="02000505050000020004" pitchFamily="2" charset="0"/>
              </a:rPr>
              <a:t>refugio</a:t>
            </a:r>
            <a:r>
              <a:rPr lang="en-US" altLang="en-US" b="1" dirty="0">
                <a:latin typeface="Days" panose="02000505050000020004" pitchFamily="2" charset="0"/>
              </a:rPr>
              <a:t> de </a:t>
            </a:r>
            <a:r>
              <a:rPr lang="en-US" altLang="en-US" b="1" dirty="0" err="1">
                <a:latin typeface="Days" panose="02000505050000020004" pitchFamily="2" charset="0"/>
              </a:rPr>
              <a:t>trabajo</a:t>
            </a:r>
            <a:r>
              <a:rPr lang="en-US" altLang="en-US" b="1" dirty="0">
                <a:latin typeface="Days" panose="02000505050000020004" pitchFamily="2" charset="0"/>
              </a:rPr>
              <a:t> para </a:t>
            </a:r>
            <a:r>
              <a:rPr lang="en-US" altLang="en-US" b="1" dirty="0" err="1">
                <a:latin typeface="Days" panose="02000505050000020004" pitchFamily="2" charset="0"/>
              </a:rPr>
              <a:t>paquetes</a:t>
            </a:r>
            <a:endParaRPr lang="en-CA" altLang="en-US" b="1" dirty="0">
              <a:latin typeface="Days" panose="02000505050000020004" pitchFamily="2" charset="0"/>
            </a:endParaRPr>
          </a:p>
        </p:txBody>
      </p:sp>
      <p:pic>
        <p:nvPicPr>
          <p:cNvPr id="5" name="Content Placeholder 4" descr="C:\Users\Marc Gauvreau\Desktop\goodies\pics\20150408_133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230" y="1295400"/>
            <a:ext cx="8568570" cy="5410200"/>
          </a:xfrm>
          <a:noFill/>
        </p:spPr>
      </p:pic>
    </p:spTree>
    <p:extLst>
      <p:ext uri="{BB962C8B-B14F-4D97-AF65-F5344CB8AC3E}">
        <p14:creationId xmlns="" xmlns:p14="http://schemas.microsoft.com/office/powerpoint/2010/main" val="3406432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14326"/>
            <a:ext cx="4343400" cy="752475"/>
          </a:xfrm>
        </p:spPr>
        <p:txBody>
          <a:bodyPr>
            <a:normAutofit fontScale="90000"/>
          </a:bodyPr>
          <a:lstStyle/>
          <a:p>
            <a:pPr algn="l"/>
            <a:r>
              <a:rPr lang="es-MX" altLang="en-US" b="1" dirty="0">
                <a:latin typeface="Days" panose="02000505050000020004" pitchFamily="2" charset="0"/>
              </a:rPr>
              <a:t>Cómo manipular el equipo</a:t>
            </a:r>
            <a:endParaRPr lang="en-CA" altLang="en-US" b="1" dirty="0">
              <a:latin typeface="Days" panose="02000505050000020004" pitchFamily="2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06525"/>
            <a:ext cx="8686800" cy="53752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 cap="flat" cmpd="sng">
                <a:solidFill>
                  <a:srgbClr val="FC2630"/>
                </a:solidFill>
                <a:prstDash val="solid"/>
                <a:miter lim="800000"/>
                <a:headEnd type="none" w="med" len="med"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64368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__FLO FAB\Pages de Catalogue\PACKAGE Catalogue_HQ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96" y="44625"/>
            <a:ext cx="5237277" cy="6777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87926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3"/>
            <a:ext cx="2724532" cy="1416943"/>
          </a:xfrm>
          <a:prstGeom prst="rect">
            <a:avLst/>
          </a:prstGeom>
        </p:spPr>
      </p:pic>
      <p:pic>
        <p:nvPicPr>
          <p:cNvPr id="7170" name="Picture 2" descr="C:\Users\Justine\Desktop\Catalog Complete - 2016_HQ-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791200" cy="6890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89752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4"/>
            <a:ext cx="2724532" cy="1416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301883"/>
            <a:ext cx="6336704" cy="467580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s-MX" sz="2500" dirty="0">
                <a:latin typeface="Days" panose="02000505050000020004" pitchFamily="2" charset="0"/>
              </a:rPr>
              <a:t>Más trabajos realizados</a:t>
            </a:r>
            <a:endParaRPr lang="en-CA" sz="2500" dirty="0">
              <a:latin typeface="Days" panose="02000505050000020004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98" y="1565405"/>
            <a:ext cx="1903164" cy="139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2957470"/>
            <a:ext cx="1944216" cy="636857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CA" b="1" dirty="0"/>
              <a:t>Canadian National </a:t>
            </a:r>
            <a:endParaRPr lang="en-CA" dirty="0"/>
          </a:p>
          <a:p>
            <a:pPr algn="ctr"/>
            <a:r>
              <a:rPr lang="fr-FR" dirty="0" err="1"/>
              <a:t>Montreal</a:t>
            </a:r>
            <a:r>
              <a:rPr lang="fr-FR" dirty="0"/>
              <a:t> QC, CA </a:t>
            </a:r>
            <a:endParaRPr lang="en-C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83" y="1556794"/>
            <a:ext cx="1908135" cy="139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26960" y="2957470"/>
            <a:ext cx="2069976" cy="636857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CA" b="1" dirty="0"/>
              <a:t>Montreal’s Archives </a:t>
            </a:r>
          </a:p>
          <a:p>
            <a:pPr algn="ctr"/>
            <a:r>
              <a:rPr lang="en-CA" dirty="0"/>
              <a:t>Montreal, QC, CA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6" y="3861048"/>
            <a:ext cx="1926356" cy="140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5406" y="5301210"/>
            <a:ext cx="1926356" cy="636857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CA" b="1" dirty="0"/>
              <a:t>The Gazette </a:t>
            </a:r>
            <a:endParaRPr lang="en-CA" dirty="0"/>
          </a:p>
          <a:p>
            <a:pPr algn="ctr"/>
            <a:r>
              <a:rPr lang="en-CA" dirty="0"/>
              <a:t>Montréal, QC, CA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61048"/>
            <a:ext cx="1922007" cy="140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790056" y="5302950"/>
            <a:ext cx="2069976" cy="636857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CA" b="1" dirty="0" err="1"/>
              <a:t>Wawanesa</a:t>
            </a:r>
            <a:r>
              <a:rPr lang="en-CA" dirty="0"/>
              <a:t> </a:t>
            </a:r>
          </a:p>
          <a:p>
            <a:pPr algn="ctr"/>
            <a:r>
              <a:rPr lang="fr-FR" dirty="0"/>
              <a:t>Mont-Royal, QC, CA</a:t>
            </a:r>
            <a:endParaRPr lang="en-CA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45" y="1556793"/>
            <a:ext cx="1940412" cy="140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36096" y="2924944"/>
            <a:ext cx="2304256" cy="913856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CA" b="1" dirty="0"/>
              <a:t>Muskogee Regional </a:t>
            </a:r>
            <a:endParaRPr lang="en-CA" dirty="0"/>
          </a:p>
          <a:p>
            <a:pPr algn="ctr"/>
            <a:r>
              <a:rPr lang="en-CA" b="1" dirty="0"/>
              <a:t>Medical Center </a:t>
            </a:r>
            <a:endParaRPr lang="en-CA" dirty="0"/>
          </a:p>
          <a:p>
            <a:pPr algn="ctr"/>
            <a:r>
              <a:rPr lang="en-CA" dirty="0"/>
              <a:t>Muskogee, OK, USA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91848"/>
            <a:ext cx="1862336" cy="137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355704" y="5301210"/>
            <a:ext cx="2816696" cy="636857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CA" b="1" dirty="0"/>
              <a:t>Research and Medical Clinic </a:t>
            </a:r>
            <a:endParaRPr lang="en-CA" dirty="0"/>
          </a:p>
          <a:p>
            <a:pPr algn="ctr"/>
            <a:r>
              <a:rPr lang="en-CA" dirty="0"/>
              <a:t>Tulsa, OK, USA</a:t>
            </a:r>
          </a:p>
        </p:txBody>
      </p:sp>
    </p:spTree>
    <p:extLst>
      <p:ext uri="{BB962C8B-B14F-4D97-AF65-F5344CB8AC3E}">
        <p14:creationId xmlns="" xmlns:p14="http://schemas.microsoft.com/office/powerpoint/2010/main" val="127266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estimation\Desktop\fotos\IMG_67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548680"/>
            <a:ext cx="8208912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2" y="1340770"/>
            <a:ext cx="7856537" cy="40560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 sz="4300" b="1" dirty="0">
                <a:latin typeface="Days" panose="02000505050000020004" pitchFamily="2" charset="0"/>
              </a:rPr>
              <a:t>Gracias </a:t>
            </a:r>
            <a:r>
              <a:rPr lang="en-US" altLang="en-US" sz="4300" b="1" dirty="0" err="1">
                <a:latin typeface="Days" panose="02000505050000020004" pitchFamily="2" charset="0"/>
              </a:rPr>
              <a:t>por</a:t>
            </a:r>
            <a:r>
              <a:rPr lang="en-US" altLang="en-US" sz="4300" b="1" dirty="0">
                <a:latin typeface="Days" panose="02000505050000020004" pitchFamily="2" charset="0"/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en-US" altLang="en-US" sz="4300" b="1" dirty="0">
                <a:latin typeface="Days" panose="02000505050000020004" pitchFamily="2" charset="0"/>
              </a:rPr>
              <a:t>Su </a:t>
            </a:r>
            <a:r>
              <a:rPr lang="en-US" altLang="en-US" sz="4300" b="1" dirty="0" err="1">
                <a:latin typeface="Days" panose="02000505050000020004" pitchFamily="2" charset="0"/>
              </a:rPr>
              <a:t>participación</a:t>
            </a:r>
            <a:r>
              <a:rPr lang="en-US" altLang="en-US" sz="4300" b="1" dirty="0">
                <a:latin typeface="Days" panose="02000505050000020004" pitchFamily="2" charset="0"/>
              </a:rPr>
              <a:t>!</a:t>
            </a:r>
          </a:p>
          <a:p>
            <a:pPr algn="ctr">
              <a:buFont typeface="Wingdings" pitchFamily="2" charset="2"/>
              <a:buNone/>
            </a:pPr>
            <a:r>
              <a:rPr lang="en-US" altLang="en-US" sz="4300" b="1" dirty="0" err="1">
                <a:latin typeface="Days" panose="02000505050000020004" pitchFamily="2" charset="0"/>
              </a:rPr>
              <a:t>Visite</a:t>
            </a:r>
            <a:r>
              <a:rPr lang="en-US" altLang="en-US" sz="4300" b="1" dirty="0">
                <a:latin typeface="Days" panose="02000505050000020004" pitchFamily="2" charset="0"/>
              </a:rPr>
              <a:t> </a:t>
            </a:r>
            <a:r>
              <a:rPr lang="en-US" altLang="en-US" sz="4300" b="1" dirty="0" err="1">
                <a:latin typeface="Days" panose="02000505050000020004" pitchFamily="2" charset="0"/>
              </a:rPr>
              <a:t>nuestro</a:t>
            </a:r>
            <a:r>
              <a:rPr lang="en-US" altLang="en-US" sz="4300" b="1" dirty="0">
                <a:latin typeface="Days" panose="02000505050000020004" pitchFamily="2" charset="0"/>
              </a:rPr>
              <a:t> </a:t>
            </a:r>
            <a:r>
              <a:rPr lang="en-US" altLang="en-US" sz="4300" b="1" dirty="0" err="1">
                <a:latin typeface="Days" panose="02000505050000020004" pitchFamily="2" charset="0"/>
              </a:rPr>
              <a:t>sitio</a:t>
            </a:r>
            <a:r>
              <a:rPr lang="en-US" altLang="en-US" sz="4300" b="1" dirty="0">
                <a:latin typeface="Days" panose="02000505050000020004" pitchFamily="2" charset="0"/>
              </a:rPr>
              <a:t> de internet</a:t>
            </a:r>
          </a:p>
          <a:p>
            <a:pPr algn="ctr">
              <a:buFont typeface="Wingdings" pitchFamily="2" charset="2"/>
              <a:buNone/>
            </a:pPr>
            <a:r>
              <a:rPr lang="en-US" altLang="en-US" sz="4300" b="1" dirty="0">
                <a:latin typeface="Days" panose="02000505050000020004" pitchFamily="2" charset="0"/>
              </a:rPr>
              <a:t>www.flofab.com</a:t>
            </a:r>
          </a:p>
        </p:txBody>
      </p:sp>
    </p:spTree>
    <p:extLst>
      <p:ext uri="{BB962C8B-B14F-4D97-AF65-F5344CB8AC3E}">
        <p14:creationId xmlns="" xmlns:p14="http://schemas.microsoft.com/office/powerpoint/2010/main" val="110610139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estimation\Desktop\fotos\IMG_67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476672"/>
            <a:ext cx="8136904" cy="5649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estimation\Desktop\fotos\IMG_67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404664"/>
            <a:ext cx="8352928" cy="5721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estimation\Desktop\fotos\IMG_6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264" y="116633"/>
            <a:ext cx="8371184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CA" sz="2800" dirty="0" err="1" smtClean="0">
                <a:solidFill>
                  <a:prstClr val="black"/>
                </a:solidFill>
                <a:latin typeface="Days" panose="02000505050000020004" pitchFamily="2" charset="0"/>
              </a:rPr>
              <a:t>Requerimientos</a:t>
            </a:r>
            <a:r>
              <a:rPr lang="en-CA" sz="2800" dirty="0" smtClean="0">
                <a:solidFill>
                  <a:prstClr val="black"/>
                </a:solidFill>
                <a:latin typeface="Days" panose="02000505050000020004" pitchFamily="2" charset="0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Days" panose="02000505050000020004" pitchFamily="2" charset="0"/>
              </a:rPr>
              <a:t>para</a:t>
            </a:r>
            <a:r>
              <a:rPr lang="en-CA" sz="2800" dirty="0" smtClean="0">
                <a:solidFill>
                  <a:prstClr val="black"/>
                </a:solidFill>
                <a:latin typeface="Days" panose="02000505050000020004" pitchFamily="2" charset="0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Days" panose="02000505050000020004" pitchFamily="2" charset="0"/>
              </a:rPr>
              <a:t>cotizar</a:t>
            </a:r>
            <a:r>
              <a:rPr lang="en-CA" sz="2800" dirty="0" smtClean="0">
                <a:solidFill>
                  <a:prstClr val="black"/>
                </a:solidFill>
                <a:latin typeface="Days" panose="02000505050000020004" pitchFamily="2" charset="0"/>
              </a:rPr>
              <a:t> un </a:t>
            </a:r>
            <a:r>
              <a:rPr lang="en-CA" sz="2800" dirty="0">
                <a:solidFill>
                  <a:prstClr val="black"/>
                </a:solidFill>
                <a:latin typeface="Days" panose="02000505050000020004" pitchFamily="2" charset="0"/>
              </a:rPr>
              <a:t>Skid Package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789016"/>
            <a:ext cx="3291832" cy="216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622518"/>
            <a:ext cx="4392488" cy="200053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en-CA" sz="2800" dirty="0" err="1" smtClean="0">
                <a:solidFill>
                  <a:srgbClr val="0070C0"/>
                </a:solidFill>
                <a:latin typeface="Days" panose="02000505050000020004" pitchFamily="2" charset="0"/>
              </a:rPr>
              <a:t>Qu</a:t>
            </a:r>
            <a:r>
              <a:rPr lang="es-MX" sz="2800" dirty="0" smtClean="0">
                <a:solidFill>
                  <a:srgbClr val="0070C0"/>
                </a:solidFill>
                <a:latin typeface="Days" panose="02000505050000020004" pitchFamily="2" charset="0"/>
              </a:rPr>
              <a:t>é necesitamos</a:t>
            </a:r>
            <a:r>
              <a:rPr lang="en-CA" sz="2800" dirty="0" smtClean="0">
                <a:solidFill>
                  <a:srgbClr val="0070C0"/>
                </a:solidFill>
                <a:latin typeface="Days" panose="02000505050000020004" pitchFamily="2" charset="0"/>
              </a:rPr>
              <a:t> </a:t>
            </a:r>
            <a:r>
              <a:rPr lang="en-CA" sz="2800" dirty="0">
                <a:solidFill>
                  <a:srgbClr val="0070C0"/>
                </a:solidFill>
                <a:latin typeface="Days" panose="02000505050000020004" pitchFamily="2" charset="0"/>
              </a:rPr>
              <a:t>?</a:t>
            </a:r>
          </a:p>
          <a:p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Sistema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PID</a:t>
            </a:r>
          </a:p>
          <a:p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bombas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tanques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Intercambiadores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calor</a:t>
            </a:r>
            <a:endParaRPr lang="en-CA" sz="1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1.3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técnica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productos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Flo Fab,</a:t>
            </a:r>
            <a:endParaRPr lang="en-CA" sz="1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ejem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Boilers, Chillers, etc...</a:t>
            </a:r>
          </a:p>
          <a:p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1.4 Skids footprint</a:t>
            </a:r>
          </a:p>
          <a:p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1.5 Footprint del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cuarto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mecánico</a:t>
            </a:r>
            <a:endParaRPr lang="en-CA" sz="1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1.6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Detalles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la </a:t>
            </a:r>
            <a:r>
              <a:rPr lang="en-CA" sz="1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secuencia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control</a:t>
            </a:r>
            <a:endParaRPr lang="en-CA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736620"/>
            <a:ext cx="1656193" cy="124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36619"/>
            <a:ext cx="1656192" cy="12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41355"/>
            <a:ext cx="2000970" cy="119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2454569"/>
            <a:ext cx="4536504" cy="1231094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en-CA" sz="1400" dirty="0">
                <a:solidFill>
                  <a:prstClr val="black"/>
                </a:solidFill>
                <a:latin typeface="Days" panose="02000505050000020004" pitchFamily="2" charset="0"/>
              </a:rPr>
              <a:t>Quality Control</a:t>
            </a:r>
          </a:p>
          <a:p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bombas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son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probadas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fábrica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prueba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funcionamiento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certificado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disponible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cuando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solicitado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el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cliente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CA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Zona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prueba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hasta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 HP 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27,000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galones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instrumentos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calibrados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...</a:t>
            </a:r>
            <a:endParaRPr lang="en-CA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3429000"/>
            <a:ext cx="4824536" cy="2308312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Sistemas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calefacci</a:t>
            </a:r>
            <a:r>
              <a:rPr lang="es-MX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ón</a:t>
            </a:r>
            <a:r>
              <a:rPr lang="es-MX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enfriamiento</a:t>
            </a:r>
            <a:endParaRPr lang="en-CA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CA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2.2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Modulos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HC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estarán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compuestos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bombas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panel de control de VFD,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tanque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expansión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separador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aire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alimentador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químicos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y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sistema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glicol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opcional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válvulas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balanceo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válvulas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aislamiento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valves, isolation valves,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salidas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aire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conexiones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drenaje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válvulas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multifunción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difusores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succión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filtros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Y,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interconexciones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cabezales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acero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40.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los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componentes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en el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paquete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están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montados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una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base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acero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lengüetas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CA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elevación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CA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4" name="Picture 10" descr="http://simpleicon.com/wp-content/uploads/arrow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114">
            <a:off x="4727791" y="2130954"/>
            <a:ext cx="782217" cy="782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simpleicon.com/wp-content/uploads/arrow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8216">
            <a:off x="7601648" y="2108912"/>
            <a:ext cx="782217" cy="782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49717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1261979"/>
            <a:ext cx="3096344" cy="443197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en-CA" baseline="30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 err="1" smtClean="0">
                <a:solidFill>
                  <a:prstClr val="black"/>
                </a:solidFill>
              </a:rPr>
              <a:t>Solu</a:t>
            </a:r>
            <a:r>
              <a:rPr lang="es-MX" baseline="30000" dirty="0" err="1" smtClean="0">
                <a:solidFill>
                  <a:prstClr val="black"/>
                </a:solidFill>
              </a:rPr>
              <a:t>ción</a:t>
            </a:r>
            <a:r>
              <a:rPr lang="es-MX" baseline="30000" dirty="0" smtClean="0">
                <a:solidFill>
                  <a:prstClr val="black"/>
                </a:solidFill>
              </a:rPr>
              <a:t> para ambos casos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Construcción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nueva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y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renovación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.</a:t>
            </a:r>
            <a:r>
              <a:rPr lang="en-CA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Facilidad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expansión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</a:t>
            </a:r>
            <a:r>
              <a:rPr lang="en-CA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módulos</a:t>
            </a:r>
            <a:r>
              <a:rPr lang="en-CA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s-MX" baseline="30000" dirty="0" smtClean="0">
                <a:solidFill>
                  <a:prstClr val="black"/>
                </a:solidFill>
                <a:latin typeface="Calibri"/>
              </a:rPr>
              <a:t>En el futuro</a:t>
            </a:r>
            <a:r>
              <a:rPr lang="es-MX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-Un solo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punto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responsabilidad</a:t>
            </a: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r>
              <a:rPr lang="es-MX" sz="1200" dirty="0" smtClean="0">
                <a:solidFill>
                  <a:prstClr val="black"/>
                </a:solidFill>
                <a:latin typeface="Calibri"/>
              </a:rPr>
              <a:t>-Un solo punto de contacto</a:t>
            </a:r>
            <a:endParaRPr lang="en-CA" sz="1200" dirty="0" smtClean="0">
              <a:solidFill>
                <a:prstClr val="black"/>
              </a:solidFill>
              <a:latin typeface="Calibri"/>
            </a:endParaRP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-Un solo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punto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aprobación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para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todo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el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proyecto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baseline="30000" dirty="0">
              <a:solidFill>
                <a:prstClr val="black"/>
              </a:solidFill>
              <a:latin typeface="Calibri"/>
            </a:endParaRP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Finanzas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Reducción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costos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para</a:t>
            </a: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Todos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contratista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/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Ingeniero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/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Usuario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final.</a:t>
            </a: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Char char="-"/>
            </a:pP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Reducción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del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espacio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debido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a la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optimización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del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espacio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utilizado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endParaRPr lang="en-US" baseline="30000" dirty="0">
              <a:solidFill>
                <a:prstClr val="black"/>
              </a:solidFill>
              <a:latin typeface="Calibri"/>
            </a:endParaRPr>
          </a:p>
          <a:p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Ahorro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tiempo-costo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debido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a la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construcción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en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paralelo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del skid con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respecto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a la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construcción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del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edificio</a:t>
            </a:r>
            <a:endParaRPr lang="en-US" baseline="30000" dirty="0">
              <a:solidFill>
                <a:prstClr val="black"/>
              </a:solidFill>
              <a:latin typeface="Calibri"/>
            </a:endParaRP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1170226"/>
            <a:ext cx="4176464" cy="3600974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es-MX" baseline="30000" dirty="0" smtClean="0">
                <a:solidFill>
                  <a:prstClr val="black"/>
                </a:solidFill>
                <a:latin typeface="Calibri"/>
              </a:rPr>
              <a:t>-Ahorro de problemas a nivel logística, coordinación,  manejo de proyectos, </a:t>
            </a:r>
            <a:r>
              <a:rPr lang="es-MX" baseline="30000" dirty="0" err="1" smtClean="0">
                <a:solidFill>
                  <a:prstClr val="black"/>
                </a:solidFill>
                <a:latin typeface="Calibri"/>
              </a:rPr>
              <a:t>etc</a:t>
            </a: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Ahorro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dinero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debido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que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no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existen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componentes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extras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ni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sobras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al final de la </a:t>
            </a:r>
            <a:r>
              <a:rPr lang="en-CA" baseline="30000" dirty="0" err="1" smtClean="0">
                <a:solidFill>
                  <a:prstClr val="black"/>
                </a:solidFill>
                <a:latin typeface="Calibri"/>
              </a:rPr>
              <a:t>construcción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 del skid</a:t>
            </a:r>
          </a:p>
          <a:p>
            <a:endParaRPr lang="es-MX" baseline="30000" dirty="0" smtClean="0">
              <a:solidFill>
                <a:prstClr val="black"/>
              </a:solidFill>
              <a:latin typeface="Calibri"/>
            </a:endParaRPr>
          </a:p>
          <a:p>
            <a:r>
              <a:rPr lang="es-MX" baseline="30000" dirty="0" smtClean="0">
                <a:solidFill>
                  <a:prstClr val="black"/>
                </a:solidFill>
                <a:latin typeface="Calibri"/>
              </a:rPr>
              <a:t>-Ahorro de tiempos ya que se evitan la falta de accesorios, partes defectuosas, partes incorrectas ordenas, etc.</a:t>
            </a: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Calidad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ensamblado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 en un 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ambiente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controlado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por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técnicos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certificados</a:t>
            </a:r>
            <a:endParaRPr lang="en-US" baseline="30000" dirty="0">
              <a:solidFill>
                <a:prstClr val="black"/>
              </a:solidFill>
              <a:latin typeface="Calibri"/>
            </a:endParaRP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Cableado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 y 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probado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 en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fábrica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 antes de 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salir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n-US" baseline="30000" dirty="0" err="1" smtClean="0">
                <a:solidFill>
                  <a:prstClr val="black"/>
                </a:solidFill>
                <a:latin typeface="Calibri"/>
              </a:rPr>
              <a:t>Resultado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: plug and play.</a:t>
            </a:r>
            <a:endParaRPr lang="en-US" baseline="30000" dirty="0">
              <a:solidFill>
                <a:prstClr val="black"/>
              </a:solidFill>
              <a:latin typeface="Calibri"/>
            </a:endParaRP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-Se</a:t>
            </a:r>
            <a:r>
              <a:rPr lang="es-MX" baseline="30000" dirty="0" err="1" smtClean="0">
                <a:solidFill>
                  <a:prstClr val="black"/>
                </a:solidFill>
                <a:latin typeface="Calibri"/>
              </a:rPr>
              <a:t>guridad</a:t>
            </a:r>
            <a:r>
              <a:rPr lang="es-MX" baseline="30000" dirty="0" smtClean="0">
                <a:solidFill>
                  <a:prstClr val="black"/>
                </a:solidFill>
                <a:latin typeface="Calibri"/>
              </a:rPr>
              <a:t>: debido a la construcción en fábrica, el índice</a:t>
            </a:r>
            <a:r>
              <a:rPr lang="es-MX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MX" baseline="30000" dirty="0" smtClean="0">
                <a:solidFill>
                  <a:prstClr val="black"/>
                </a:solidFill>
                <a:latin typeface="Calibri"/>
              </a:rPr>
              <a:t>de pérdidas en tiempos (hora-hombre), se reducen al mínimo.</a:t>
            </a: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endParaRPr lang="en-CA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85501"/>
            <a:ext cx="6336704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CA" sz="2800" dirty="0">
                <a:solidFill>
                  <a:srgbClr val="0070C0"/>
                </a:solidFill>
                <a:latin typeface="Days" panose="02000505050000020004" pitchFamily="2" charset="0"/>
              </a:rPr>
              <a:t>Skid Advantages</a:t>
            </a:r>
          </a:p>
        </p:txBody>
      </p:sp>
    </p:spTree>
    <p:extLst>
      <p:ext uri="{BB962C8B-B14F-4D97-AF65-F5344CB8AC3E}">
        <p14:creationId xmlns="" xmlns:p14="http://schemas.microsoft.com/office/powerpoint/2010/main" val="36818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8625"/>
            <a:ext cx="9144000" cy="58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06184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637</Words>
  <Application>Microsoft Office PowerPoint</Application>
  <PresentationFormat>Affichage à l'écran (4:3)</PresentationFormat>
  <Paragraphs>122</Paragraphs>
  <Slides>30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Tema de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Modularized Packaged Chilling System </vt:lpstr>
      <vt:lpstr>Multiple Chillers</vt:lpstr>
      <vt:lpstr>Shipping Split</vt:lpstr>
      <vt:lpstr>Maintenance Enhancements : Chiller Tube Service Access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Instalación de un recinto en un paquete</vt:lpstr>
      <vt:lpstr>Ensamble completo  de un refugio de trabajo para paquetes</vt:lpstr>
      <vt:lpstr>Cómo manipular el equipo</vt:lpstr>
      <vt:lpstr>Diapositive 27</vt:lpstr>
      <vt:lpstr>Diapositive 28</vt:lpstr>
      <vt:lpstr>Diapositive 29</vt:lpstr>
      <vt:lpstr>Diapositive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PFMALDONADO</dc:creator>
  <cp:lastModifiedBy>Estimating</cp:lastModifiedBy>
  <cp:revision>53</cp:revision>
  <dcterms:created xsi:type="dcterms:W3CDTF">2016-11-24T12:25:11Z</dcterms:created>
  <dcterms:modified xsi:type="dcterms:W3CDTF">2017-09-17T22:20:35Z</dcterms:modified>
</cp:coreProperties>
</file>