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notesMasterIdLst>
    <p:notesMasterId r:id="rId59"/>
  </p:notesMasterIdLst>
  <p:handoutMasterIdLst>
    <p:handoutMasterId r:id="rId60"/>
  </p:handoutMasterIdLst>
  <p:sldIdLst>
    <p:sldId id="1659" r:id="rId3"/>
    <p:sldId id="1595" r:id="rId4"/>
    <p:sldId id="1544" r:id="rId5"/>
    <p:sldId id="1575" r:id="rId6"/>
    <p:sldId id="1632" r:id="rId7"/>
    <p:sldId id="1633" r:id="rId8"/>
    <p:sldId id="1634" r:id="rId9"/>
    <p:sldId id="1635" r:id="rId10"/>
    <p:sldId id="1639" r:id="rId11"/>
    <p:sldId id="1623" r:id="rId12"/>
    <p:sldId id="1666" r:id="rId13"/>
    <p:sldId id="1608" r:id="rId14"/>
    <p:sldId id="1651" r:id="rId15"/>
    <p:sldId id="1552" r:id="rId16"/>
    <p:sldId id="1554" r:id="rId17"/>
    <p:sldId id="1576" r:id="rId18"/>
    <p:sldId id="1556" r:id="rId19"/>
    <p:sldId id="1648" r:id="rId20"/>
    <p:sldId id="1652" r:id="rId21"/>
    <p:sldId id="1653" r:id="rId22"/>
    <p:sldId id="1661" r:id="rId23"/>
    <p:sldId id="1664" r:id="rId24"/>
    <p:sldId id="1665" r:id="rId25"/>
    <p:sldId id="1662" r:id="rId26"/>
    <p:sldId id="1663" r:id="rId27"/>
    <p:sldId id="1649" r:id="rId28"/>
    <p:sldId id="1562" r:id="rId29"/>
    <p:sldId id="1563" r:id="rId30"/>
    <p:sldId id="1565" r:id="rId31"/>
    <p:sldId id="1577" r:id="rId32"/>
    <p:sldId id="1607" r:id="rId33"/>
    <p:sldId id="1589" r:id="rId34"/>
    <p:sldId id="1621" r:id="rId35"/>
    <p:sldId id="1568" r:id="rId36"/>
    <p:sldId id="1605" r:id="rId37"/>
    <p:sldId id="1606" r:id="rId38"/>
    <p:sldId id="1654" r:id="rId39"/>
    <p:sldId id="1655" r:id="rId40"/>
    <p:sldId id="1596" r:id="rId41"/>
    <p:sldId id="1597" r:id="rId42"/>
    <p:sldId id="1629" r:id="rId43"/>
    <p:sldId id="1598" r:id="rId44"/>
    <p:sldId id="1627" r:id="rId45"/>
    <p:sldId id="1628" r:id="rId46"/>
    <p:sldId id="1630" r:id="rId47"/>
    <p:sldId id="1601" r:id="rId48"/>
    <p:sldId id="1624" r:id="rId49"/>
    <p:sldId id="1625" r:id="rId50"/>
    <p:sldId id="1656" r:id="rId51"/>
    <p:sldId id="1626" r:id="rId52"/>
    <p:sldId id="1657" r:id="rId53"/>
    <p:sldId id="1658" r:id="rId54"/>
    <p:sldId id="1602" r:id="rId55"/>
    <p:sldId id="1586" r:id="rId56"/>
    <p:sldId id="1660" r:id="rId57"/>
    <p:sldId id="1599" r:id="rId58"/>
  </p:sldIdLst>
  <p:sldSz cx="9144000" cy="6858000" type="screen4x3"/>
  <p:notesSz cx="7099300" cy="10234613"/>
  <p:defaultTextStyle>
    <a:defPPr>
      <a:defRPr lang="en-US"/>
    </a:defPPr>
    <a:lvl1pPr algn="l" rtl="0" fontAlgn="base">
      <a:lnSpc>
        <a:spcPct val="110000"/>
      </a:lnSpc>
      <a:spcBef>
        <a:spcPct val="20000"/>
      </a:spcBef>
      <a:spcAft>
        <a:spcPct val="0"/>
      </a:spcAft>
      <a:buClr>
        <a:schemeClr val="bg2"/>
      </a:buClr>
      <a:buFont typeface="Wingdings" pitchFamily="2" charset="2"/>
      <a:buChar char="§"/>
      <a:defRPr sz="20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lnSpc>
        <a:spcPct val="110000"/>
      </a:lnSpc>
      <a:spcBef>
        <a:spcPct val="20000"/>
      </a:spcBef>
      <a:spcAft>
        <a:spcPct val="0"/>
      </a:spcAft>
      <a:buClr>
        <a:schemeClr val="bg2"/>
      </a:buClr>
      <a:buFont typeface="Wingdings" pitchFamily="2" charset="2"/>
      <a:buChar char="§"/>
      <a:defRPr sz="20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lnSpc>
        <a:spcPct val="110000"/>
      </a:lnSpc>
      <a:spcBef>
        <a:spcPct val="20000"/>
      </a:spcBef>
      <a:spcAft>
        <a:spcPct val="0"/>
      </a:spcAft>
      <a:buClr>
        <a:schemeClr val="bg2"/>
      </a:buClr>
      <a:buFont typeface="Wingdings" pitchFamily="2" charset="2"/>
      <a:buChar char="§"/>
      <a:defRPr sz="20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lnSpc>
        <a:spcPct val="110000"/>
      </a:lnSpc>
      <a:spcBef>
        <a:spcPct val="20000"/>
      </a:spcBef>
      <a:spcAft>
        <a:spcPct val="0"/>
      </a:spcAft>
      <a:buClr>
        <a:schemeClr val="bg2"/>
      </a:buClr>
      <a:buFont typeface="Wingdings" pitchFamily="2" charset="2"/>
      <a:buChar char="§"/>
      <a:defRPr sz="20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lnSpc>
        <a:spcPct val="110000"/>
      </a:lnSpc>
      <a:spcBef>
        <a:spcPct val="20000"/>
      </a:spcBef>
      <a:spcAft>
        <a:spcPct val="0"/>
      </a:spcAft>
      <a:buClr>
        <a:schemeClr val="bg2"/>
      </a:buClr>
      <a:buFont typeface="Wingdings" pitchFamily="2" charset="2"/>
      <a:buChar char="§"/>
      <a:defRPr sz="20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496">
          <p15:clr>
            <a:srgbClr val="A4A3A4"/>
          </p15:clr>
        </p15:guide>
        <p15:guide id="2" orient="horz" pos="1296">
          <p15:clr>
            <a:srgbClr val="A4A3A4"/>
          </p15:clr>
        </p15:guide>
        <p15:guide id="3" orient="horz" pos="3168">
          <p15:clr>
            <a:srgbClr val="A4A3A4"/>
          </p15:clr>
        </p15:guide>
        <p15:guide id="4" orient="horz" pos="3792">
          <p15:clr>
            <a:srgbClr val="A4A3A4"/>
          </p15:clr>
        </p15:guide>
        <p15:guide id="5" orient="horz" pos="144">
          <p15:clr>
            <a:srgbClr val="A4A3A4"/>
          </p15:clr>
        </p15:guide>
        <p15:guide id="6">
          <p15:clr>
            <a:srgbClr val="A4A3A4"/>
          </p15:clr>
        </p15:guide>
        <p15:guide id="7" pos="28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224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9"/>
    <a:srgbClr val="339966"/>
    <a:srgbClr val="0000CC"/>
    <a:srgbClr val="00CC99"/>
    <a:srgbClr val="010000"/>
    <a:srgbClr val="6699FF"/>
    <a:srgbClr val="0000FF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838" autoAdjust="0"/>
    <p:restoredTop sz="97887" autoAdjust="0"/>
  </p:normalViewPr>
  <p:slideViewPr>
    <p:cSldViewPr>
      <p:cViewPr>
        <p:scale>
          <a:sx n="100" d="100"/>
          <a:sy n="100" d="100"/>
        </p:scale>
        <p:origin x="-1944" y="-408"/>
      </p:cViewPr>
      <p:guideLst>
        <p:guide orient="horz" pos="2496"/>
        <p:guide orient="horz" pos="1296"/>
        <p:guide orient="horz" pos="3168"/>
        <p:guide orient="horz" pos="3792"/>
        <p:guide orient="horz" pos="144"/>
        <p:guide/>
        <p:guide pos="288"/>
      </p:guideLst>
    </p:cSldViewPr>
  </p:slideViewPr>
  <p:outlineViewPr>
    <p:cViewPr>
      <p:scale>
        <a:sx n="28" d="100"/>
        <a:sy n="28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  <p:sld r:id="rId17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>
        <p:scale>
          <a:sx n="100" d="100"/>
          <a:sy n="100" d="100"/>
        </p:scale>
        <p:origin x="-1530" y="1158"/>
      </p:cViewPr>
      <p:guideLst>
        <p:guide orient="horz" pos="3224"/>
        <p:guide pos="2236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notesMaster" Target="notesMasters/notesMaster1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19.xml"/><Relationship Id="rId13" Type="http://schemas.openxmlformats.org/officeDocument/2006/relationships/slide" Target="slides/slide36.xml"/><Relationship Id="rId3" Type="http://schemas.openxmlformats.org/officeDocument/2006/relationships/slide" Target="slides/slide10.xml"/><Relationship Id="rId7" Type="http://schemas.openxmlformats.org/officeDocument/2006/relationships/slide" Target="slides/slide18.xml"/><Relationship Id="rId12" Type="http://schemas.openxmlformats.org/officeDocument/2006/relationships/slide" Target="slides/slide34.xml"/><Relationship Id="rId17" Type="http://schemas.openxmlformats.org/officeDocument/2006/relationships/slide" Target="slides/slide45.xml"/><Relationship Id="rId2" Type="http://schemas.openxmlformats.org/officeDocument/2006/relationships/slide" Target="slides/slide4.xml"/><Relationship Id="rId16" Type="http://schemas.openxmlformats.org/officeDocument/2006/relationships/slide" Target="slides/slide42.xml"/><Relationship Id="rId1" Type="http://schemas.openxmlformats.org/officeDocument/2006/relationships/slide" Target="slides/slide3.xml"/><Relationship Id="rId6" Type="http://schemas.openxmlformats.org/officeDocument/2006/relationships/slide" Target="slides/slide17.xml"/><Relationship Id="rId11" Type="http://schemas.openxmlformats.org/officeDocument/2006/relationships/slide" Target="slides/slide31.xml"/><Relationship Id="rId5" Type="http://schemas.openxmlformats.org/officeDocument/2006/relationships/slide" Target="slides/slide15.xml"/><Relationship Id="rId15" Type="http://schemas.openxmlformats.org/officeDocument/2006/relationships/slide" Target="slides/slide40.xml"/><Relationship Id="rId10" Type="http://schemas.openxmlformats.org/officeDocument/2006/relationships/slide" Target="slides/slide29.xml"/><Relationship Id="rId4" Type="http://schemas.openxmlformats.org/officeDocument/2006/relationships/slide" Target="slides/slide14.xml"/><Relationship Id="rId9" Type="http://schemas.openxmlformats.org/officeDocument/2006/relationships/slide" Target="slides/slide26.xml"/><Relationship Id="rId14" Type="http://schemas.openxmlformats.org/officeDocument/2006/relationships/slide" Target="slides/slide39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5.png"/><Relationship Id="rId4" Type="http://schemas.openxmlformats.org/officeDocument/2006/relationships/image" Target="../media/image48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895" tIns="48947" rIns="97895" bIns="48947" numCol="1" anchor="t" anchorCtr="0" compatLnSpc="1">
            <a:prstTxWarp prst="textNoShape">
              <a:avLst/>
            </a:prstTxWarp>
          </a:bodyPr>
          <a:lstStyle>
            <a:lvl1pPr defTabSz="977952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895" tIns="48947" rIns="97895" bIns="48947" numCol="1" anchor="t" anchorCtr="0" compatLnSpc="1">
            <a:prstTxWarp prst="textNoShape">
              <a:avLst/>
            </a:prstTxWarp>
          </a:bodyPr>
          <a:lstStyle>
            <a:lvl1pPr algn="r" defTabSz="977952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0263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895" tIns="48947" rIns="97895" bIns="48947" numCol="1" anchor="b" anchorCtr="0" compatLnSpc="1">
            <a:prstTxWarp prst="textNoShape">
              <a:avLst/>
            </a:prstTxWarp>
          </a:bodyPr>
          <a:lstStyle>
            <a:lvl1pPr defTabSz="977952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0263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895" tIns="48947" rIns="97895" bIns="48947" numCol="1" anchor="b" anchorCtr="0" compatLnSpc="1">
            <a:prstTxWarp prst="textNoShape">
              <a:avLst/>
            </a:prstTxWarp>
          </a:bodyPr>
          <a:lstStyle>
            <a:lvl1pPr algn="r" defTabSz="977952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300"/>
            </a:lvl1pPr>
          </a:lstStyle>
          <a:p>
            <a:pPr>
              <a:defRPr/>
            </a:pPr>
            <a:fld id="{DB8F63F4-9C01-4E56-9CBC-CCA35CCF13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4031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895" tIns="48947" rIns="97895" bIns="48947" numCol="1" anchor="t" anchorCtr="0" compatLnSpc="1">
            <a:prstTxWarp prst="textNoShape">
              <a:avLst/>
            </a:prstTxWarp>
          </a:bodyPr>
          <a:lstStyle>
            <a:lvl1pPr defTabSz="977952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895" tIns="48947" rIns="97895" bIns="48947" numCol="1" anchor="t" anchorCtr="0" compatLnSpc="1">
            <a:prstTxWarp prst="textNoShape">
              <a:avLst/>
            </a:prstTxWarp>
          </a:bodyPr>
          <a:lstStyle>
            <a:lvl1pPr algn="r" defTabSz="977952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73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5363" y="768350"/>
            <a:ext cx="5113337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8025" y="4860925"/>
            <a:ext cx="5683250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895" tIns="48947" rIns="97895" bIns="4894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0263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895" tIns="48947" rIns="97895" bIns="48947" numCol="1" anchor="b" anchorCtr="0" compatLnSpc="1">
            <a:prstTxWarp prst="textNoShape">
              <a:avLst/>
            </a:prstTxWarp>
          </a:bodyPr>
          <a:lstStyle>
            <a:lvl1pPr defTabSz="977952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0263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895" tIns="48947" rIns="97895" bIns="48947" numCol="1" anchor="b" anchorCtr="0" compatLnSpc="1">
            <a:prstTxWarp prst="textNoShape">
              <a:avLst/>
            </a:prstTxWarp>
          </a:bodyPr>
          <a:lstStyle>
            <a:lvl1pPr algn="r" defTabSz="977952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300"/>
            </a:lvl1pPr>
          </a:lstStyle>
          <a:p>
            <a:pPr>
              <a:defRPr/>
            </a:pPr>
            <a:fld id="{BDFC14AA-9C3D-4AC6-BCA0-B09B8F6CC8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96396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77900"/>
            <a:fld id="{8C150F6D-0861-4ABE-8A24-B0F93201E980}" type="slidenum">
              <a:rPr lang="en-US" smtClean="0"/>
              <a:pPr defTabSz="977900"/>
              <a:t>2</a:t>
            </a:fld>
            <a:endParaRPr lang="en-US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3338" cy="3836988"/>
          </a:xfrm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77900"/>
            <a:fld id="{22E72AF3-8F4B-4004-A498-F246EB129463}" type="slidenum">
              <a:rPr lang="en-US" smtClean="0"/>
              <a:pPr defTabSz="977900"/>
              <a:t>18</a:t>
            </a:fld>
            <a:endParaRPr lang="en-US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3338" cy="3836988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5338"/>
          </a:xfrm>
          <a:noFill/>
          <a:ln/>
        </p:spPr>
        <p:txBody>
          <a:bodyPr lIns="99037" tIns="49519" rIns="99037" bIns="49519"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77900"/>
            <a:fld id="{7234413D-4CA3-4190-8493-0C63568736F2}" type="slidenum">
              <a:rPr lang="en-US" smtClean="0"/>
              <a:pPr defTabSz="977900"/>
              <a:t>20</a:t>
            </a:fld>
            <a:endParaRPr lang="en-US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1713" y="774700"/>
            <a:ext cx="5099050" cy="3824288"/>
          </a:xfrm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  <a:ln/>
        </p:spPr>
        <p:txBody>
          <a:bodyPr/>
          <a:lstStyle/>
          <a:p>
            <a:pPr eaLnBrk="1" hangingPunct="1"/>
            <a:r>
              <a:rPr lang="en-US" smtClean="0"/>
              <a:t>YORK MAKES TEMPORARY, LOW FOOT PRINT, HIGH CAPACITY CHILLER PLANT. RUGGEDLY MADE, THE PLANT SHOWN HERE PROVIDES 2,500TR ON A 5 x 15M BASE WITH MEDIUM VOLTAGE STARTERS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77900"/>
            <a:fld id="{7982B282-5283-4F52-915D-B024FB38AE0A}" type="slidenum">
              <a:rPr lang="en-US" smtClean="0"/>
              <a:pPr defTabSz="977900"/>
              <a:t>26</a:t>
            </a:fld>
            <a:endParaRPr lang="en-US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3338" cy="3836988"/>
          </a:xfrm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5338"/>
          </a:xfrm>
          <a:noFill/>
          <a:ln/>
        </p:spPr>
        <p:txBody>
          <a:bodyPr lIns="99037" tIns="49519" rIns="99037" bIns="49519"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77900"/>
            <a:fld id="{969C1BF9-1F52-4804-8B8D-D9D2AF0378D1}" type="slidenum">
              <a:rPr lang="en-US" smtClean="0"/>
              <a:pPr defTabSz="977900"/>
              <a:t>27</a:t>
            </a:fld>
            <a:endParaRPr lang="en-US" smtClean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1713" y="774700"/>
            <a:ext cx="5099050" cy="3824288"/>
          </a:xfrm>
          <a:solidFill>
            <a:srgbClr val="FFFFFF"/>
          </a:solidFill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6134" tIns="48068" rIns="96134" bIns="48068"/>
          <a:lstStyle/>
          <a:p>
            <a:pPr eaLnBrk="1" hangingPunct="1"/>
            <a:r>
              <a:rPr lang="en-US" smtClean="0"/>
              <a:t>ANOTHER VIEW WITH SEPARATE AREAS HIGHLIGHTED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77900"/>
            <a:fld id="{6DA2F15C-98B6-4331-924F-8F8DC7C73E59}" type="slidenum">
              <a:rPr lang="en-US" smtClean="0"/>
              <a:pPr defTabSz="977900"/>
              <a:t>28</a:t>
            </a:fld>
            <a:endParaRPr lang="en-US" smtClean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1713" y="774700"/>
            <a:ext cx="5099050" cy="3824288"/>
          </a:xfrm>
          <a:solidFill>
            <a:srgbClr val="FFFFFF"/>
          </a:solidFill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6134" tIns="48068" rIns="96134" bIns="48068"/>
          <a:lstStyle/>
          <a:p>
            <a:pPr eaLnBrk="1" hangingPunct="1"/>
            <a:r>
              <a:rPr lang="en-US" smtClean="0"/>
              <a:t>PREFABRICATED SECONDARY CHILLED WATER PUMP MODULE WITH MAIN COMPONENT AREAS INDICATED.</a:t>
            </a:r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77900"/>
            <a:fld id="{BC3B693B-4888-4830-877E-01C97EF13509}" type="slidenum">
              <a:rPr lang="en-US" smtClean="0"/>
              <a:pPr defTabSz="977900"/>
              <a:t>30</a:t>
            </a:fld>
            <a:endParaRPr lang="en-US" smtClean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1713" y="774700"/>
            <a:ext cx="5099050" cy="3824288"/>
          </a:xfrm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77900"/>
            <a:fld id="{DD3E646F-8A35-4D6E-80D9-127C7C630662}" type="slidenum">
              <a:rPr lang="en-US" smtClean="0"/>
              <a:pPr defTabSz="977900"/>
              <a:t>31</a:t>
            </a:fld>
            <a:endParaRPr lang="en-US" smtClean="0"/>
          </a:p>
        </p:txBody>
      </p:sp>
      <p:sp>
        <p:nvSpPr>
          <p:cNvPr id="73731" name="Rectangle 7"/>
          <p:cNvSpPr txBox="1">
            <a:spLocks noGrp="1" noChangeArrowheads="1"/>
          </p:cNvSpPr>
          <p:nvPr/>
        </p:nvSpPr>
        <p:spPr bwMode="auto">
          <a:xfrm>
            <a:off x="4021138" y="9720263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8307" tIns="49154" rIns="98307" bIns="49154" anchor="b"/>
          <a:lstStyle/>
          <a:p>
            <a:pPr algn="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fld id="{662F4098-541F-4453-ADC1-CA81E223EA3C}" type="slidenum">
              <a:rPr lang="de-DE" sz="1300"/>
              <a:pPr algn="r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t>31</a:t>
            </a:fld>
            <a:endParaRPr lang="de-DE" sz="1300"/>
          </a:p>
        </p:txBody>
      </p:sp>
      <p:sp>
        <p:nvSpPr>
          <p:cNvPr id="7373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3338" cy="3836988"/>
          </a:xfrm>
          <a:ln/>
        </p:spPr>
      </p:sp>
      <p:sp>
        <p:nvSpPr>
          <p:cNvPr id="7373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7738" y="4860925"/>
            <a:ext cx="5203825" cy="4605338"/>
          </a:xfrm>
          <a:noFill/>
          <a:ln/>
        </p:spPr>
        <p:txBody>
          <a:bodyPr lIns="98296" tIns="49148" rIns="98296" bIns="49148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77900"/>
            <a:fld id="{626E1AD1-226D-4155-8233-F820EFE5E273}" type="slidenum">
              <a:rPr lang="en-US" smtClean="0"/>
              <a:pPr defTabSz="977900"/>
              <a:t>32</a:t>
            </a:fld>
            <a:endParaRPr lang="en-US" smtClean="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1713" y="774700"/>
            <a:ext cx="5099050" cy="3824288"/>
          </a:xfrm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  <a:ln/>
        </p:spPr>
        <p:txBody>
          <a:bodyPr lIns="96134" tIns="48068" rIns="96134" bIns="48068"/>
          <a:lstStyle/>
          <a:p>
            <a:pPr eaLnBrk="1" hangingPunct="1"/>
            <a:r>
              <a:rPr lang="en-US" smtClean="0"/>
              <a:t>Each of the plants shown above are 5,000TR.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Total plant when finished will be 50,000TR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All that is required is a concrete base. All tie-ins, mechanical and electrical on this modular design are on one end. 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The module comes in three sections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77900"/>
            <a:fld id="{0C5861F4-0AE5-4A11-BBBD-CC47492E7639}" type="slidenum">
              <a:rPr lang="en-US" smtClean="0"/>
              <a:pPr defTabSz="977900"/>
              <a:t>35</a:t>
            </a:fld>
            <a:endParaRPr lang="en-US" smtClean="0"/>
          </a:p>
        </p:txBody>
      </p:sp>
      <p:sp>
        <p:nvSpPr>
          <p:cNvPr id="75779" name="Rectangle 7"/>
          <p:cNvSpPr txBox="1">
            <a:spLocks noGrp="1" noChangeArrowheads="1"/>
          </p:cNvSpPr>
          <p:nvPr/>
        </p:nvSpPr>
        <p:spPr bwMode="auto">
          <a:xfrm>
            <a:off x="4021138" y="9720263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8307" tIns="49154" rIns="98307" bIns="49154" anchor="b"/>
          <a:lstStyle/>
          <a:p>
            <a:pPr algn="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fld id="{81A2230A-E808-4909-B0C0-51C709261417}" type="slidenum">
              <a:rPr lang="de-DE" sz="1300"/>
              <a:pPr algn="r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t>35</a:t>
            </a:fld>
            <a:endParaRPr lang="de-DE" sz="1300"/>
          </a:p>
        </p:txBody>
      </p:sp>
      <p:sp>
        <p:nvSpPr>
          <p:cNvPr id="757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3338" cy="3836988"/>
          </a:xfrm>
          <a:ln/>
        </p:spPr>
      </p:sp>
      <p:sp>
        <p:nvSpPr>
          <p:cNvPr id="7578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7738" y="4860925"/>
            <a:ext cx="5203825" cy="4605338"/>
          </a:xfrm>
          <a:noFill/>
          <a:ln/>
        </p:spPr>
        <p:txBody>
          <a:bodyPr lIns="98296" tIns="49148" rIns="98296" bIns="49148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77900"/>
            <a:fld id="{37D75A97-1872-46B3-ADF5-A479A284C697}" type="slidenum">
              <a:rPr lang="en-US" smtClean="0"/>
              <a:pPr defTabSz="977900"/>
              <a:t>36</a:t>
            </a:fld>
            <a:endParaRPr lang="en-US" smtClean="0"/>
          </a:p>
        </p:txBody>
      </p:sp>
      <p:sp>
        <p:nvSpPr>
          <p:cNvPr id="76803" name="Rectangle 7"/>
          <p:cNvSpPr txBox="1">
            <a:spLocks noGrp="1" noChangeArrowheads="1"/>
          </p:cNvSpPr>
          <p:nvPr/>
        </p:nvSpPr>
        <p:spPr bwMode="auto">
          <a:xfrm>
            <a:off x="4021138" y="9720263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8307" tIns="49154" rIns="98307" bIns="49154" anchor="b"/>
          <a:lstStyle/>
          <a:p>
            <a:pPr algn="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fld id="{A8F9C978-C4F7-4221-9ABA-EFC80843F0A1}" type="slidenum">
              <a:rPr lang="de-DE" sz="1300"/>
              <a:pPr algn="r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t>36</a:t>
            </a:fld>
            <a:endParaRPr lang="de-DE" sz="1300"/>
          </a:p>
        </p:txBody>
      </p:sp>
      <p:sp>
        <p:nvSpPr>
          <p:cNvPr id="768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3338" cy="3836988"/>
          </a:xfrm>
          <a:ln/>
        </p:spPr>
      </p:sp>
      <p:sp>
        <p:nvSpPr>
          <p:cNvPr id="7680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7738" y="4860925"/>
            <a:ext cx="5203825" cy="4605338"/>
          </a:xfrm>
          <a:noFill/>
          <a:ln/>
        </p:spPr>
        <p:txBody>
          <a:bodyPr lIns="98307" tIns="49154" rIns="98307" bIns="49154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77900"/>
            <a:fld id="{C8C42C5D-079D-4AAB-84D8-B6918395A4ED}" type="slidenum">
              <a:rPr lang="en-US" smtClean="0"/>
              <a:pPr defTabSz="977900"/>
              <a:t>4</a:t>
            </a:fld>
            <a:endParaRPr lang="en-US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3338" cy="3836988"/>
          </a:xfrm>
          <a:solidFill>
            <a:srgbClr val="FFFFFF"/>
          </a:solidFill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5338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9037" tIns="49519" rIns="99037" bIns="49519"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77900"/>
            <a:fld id="{3E67CAB8-C610-4E4A-AE88-8A3B35A3A44D}" type="slidenum">
              <a:rPr lang="en-US" smtClean="0"/>
              <a:pPr defTabSz="977900"/>
              <a:t>37</a:t>
            </a:fld>
            <a:endParaRPr lang="en-US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3337" cy="3836988"/>
          </a:xfrm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4563" y="4860925"/>
            <a:ext cx="5210175" cy="4605338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77900"/>
            <a:fld id="{D614A1D2-2A07-4B4B-8C0A-A2822876F881}" type="slidenum">
              <a:rPr lang="en-US" smtClean="0"/>
              <a:pPr defTabSz="977900"/>
              <a:t>38</a:t>
            </a:fld>
            <a:endParaRPr lang="en-US" smtClean="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3337" cy="3836988"/>
          </a:xfrm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4563" y="4860925"/>
            <a:ext cx="5210175" cy="4605338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77900"/>
            <a:fld id="{D59A3437-450F-44D4-B908-8934A883FC20}" type="slidenum">
              <a:rPr lang="en-US" smtClean="0"/>
              <a:pPr defTabSz="977900"/>
              <a:t>54</a:t>
            </a:fld>
            <a:endParaRPr lang="en-US" smtClean="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3337" cy="3836988"/>
          </a:xfrm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4563" y="4860925"/>
            <a:ext cx="5210175" cy="4605338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77900"/>
            <a:fld id="{4A1AE3D1-34E0-4133-935D-4B9C9B102878}" type="slidenum">
              <a:rPr lang="en-US" smtClean="0"/>
              <a:pPr defTabSz="977900"/>
              <a:t>56</a:t>
            </a:fld>
            <a:endParaRPr lang="en-US" smtClean="0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3338" cy="3836988"/>
          </a:xfrm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77900"/>
            <a:fld id="{B4358E91-97A4-403D-9414-5C056AED9314}" type="slidenum">
              <a:rPr lang="en-US" smtClean="0"/>
              <a:pPr defTabSz="977900"/>
              <a:t>5</a:t>
            </a:fld>
            <a:endParaRPr lang="en-US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77900"/>
            <a:fld id="{51AB3D9E-9589-46C5-9AEF-2FC273868EE3}" type="slidenum">
              <a:rPr lang="en-US" smtClean="0"/>
              <a:pPr defTabSz="977900"/>
              <a:t>9</a:t>
            </a:fld>
            <a:endParaRPr lang="en-US" smtClean="0"/>
          </a:p>
        </p:txBody>
      </p:sp>
      <p:sp>
        <p:nvSpPr>
          <p:cNvPr id="61443" name="Rectangle 7"/>
          <p:cNvSpPr txBox="1">
            <a:spLocks noGrp="1" noChangeArrowheads="1"/>
          </p:cNvSpPr>
          <p:nvPr/>
        </p:nvSpPr>
        <p:spPr bwMode="auto">
          <a:xfrm>
            <a:off x="4021138" y="9720263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8307" tIns="49154" rIns="98307" bIns="49154" anchor="b"/>
          <a:lstStyle/>
          <a:p>
            <a:pPr algn="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fld id="{5C20B500-B0E1-4DAF-8780-0830FBE876B6}" type="slidenum">
              <a:rPr lang="de-DE" sz="1300"/>
              <a:pPr algn="r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de-DE" sz="1300"/>
          </a:p>
        </p:txBody>
      </p:sp>
      <p:sp>
        <p:nvSpPr>
          <p:cNvPr id="614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3338" cy="3836988"/>
          </a:xfrm>
          <a:ln/>
        </p:spPr>
      </p:sp>
      <p:sp>
        <p:nvSpPr>
          <p:cNvPr id="614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7738" y="4860925"/>
            <a:ext cx="5203825" cy="4605338"/>
          </a:xfrm>
          <a:noFill/>
          <a:ln/>
        </p:spPr>
        <p:txBody>
          <a:bodyPr lIns="98307" tIns="49154" rIns="98307" bIns="49154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77900"/>
            <a:fld id="{08FC191B-6EDF-4568-99DC-FAFBC1BB1171}" type="slidenum">
              <a:rPr lang="en-US" smtClean="0"/>
              <a:pPr defTabSz="977900"/>
              <a:t>10</a:t>
            </a:fld>
            <a:endParaRPr lang="en-US" smtClean="0"/>
          </a:p>
        </p:txBody>
      </p:sp>
      <p:sp>
        <p:nvSpPr>
          <p:cNvPr id="62467" name="Rectangle 7"/>
          <p:cNvSpPr txBox="1">
            <a:spLocks noGrp="1" noChangeArrowheads="1"/>
          </p:cNvSpPr>
          <p:nvPr/>
        </p:nvSpPr>
        <p:spPr bwMode="auto">
          <a:xfrm>
            <a:off x="4021138" y="9720263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8307" tIns="49154" rIns="98307" bIns="49154" anchor="b"/>
          <a:lstStyle/>
          <a:p>
            <a:pPr algn="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fld id="{AF66FEA9-E55E-4F1E-B546-4FC9DE560210}" type="slidenum">
              <a:rPr lang="de-DE" sz="1300"/>
              <a:pPr algn="r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de-DE" sz="1300"/>
          </a:p>
        </p:txBody>
      </p:sp>
      <p:sp>
        <p:nvSpPr>
          <p:cNvPr id="624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3338" cy="3836988"/>
          </a:xfrm>
          <a:ln/>
        </p:spPr>
      </p:sp>
      <p:sp>
        <p:nvSpPr>
          <p:cNvPr id="6246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7738" y="4860925"/>
            <a:ext cx="5203825" cy="4605338"/>
          </a:xfrm>
          <a:noFill/>
          <a:ln/>
        </p:spPr>
        <p:txBody>
          <a:bodyPr lIns="98296" tIns="49148" rIns="98296" bIns="49148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77900"/>
            <a:fld id="{45371AB7-0F9E-4680-9312-E579BA2F2FA7}" type="slidenum">
              <a:rPr lang="en-US" smtClean="0"/>
              <a:pPr defTabSz="977900"/>
              <a:t>11</a:t>
            </a:fld>
            <a:endParaRPr lang="en-US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3338" cy="3836988"/>
          </a:xfrm>
          <a:solidFill>
            <a:srgbClr val="FFFFFF"/>
          </a:solidFill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5338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9037" tIns="49519" rIns="99037" bIns="49519"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77900"/>
            <a:fld id="{2D261B49-55ED-4ECB-8A4F-DC336797BD02}" type="slidenum">
              <a:rPr lang="en-US" smtClean="0"/>
              <a:pPr defTabSz="977900"/>
              <a:t>14</a:t>
            </a:fld>
            <a:endParaRPr lang="en-US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3338" cy="3836988"/>
          </a:xfrm>
          <a:solidFill>
            <a:srgbClr val="FFFFFF"/>
          </a:solidFill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5338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9037" tIns="49519" rIns="99037" bIns="49519"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77900"/>
            <a:fld id="{EDD727E2-B724-4DEE-8DD4-B37D1B407AD8}" type="slidenum">
              <a:rPr lang="en-US" smtClean="0"/>
              <a:pPr defTabSz="977900"/>
              <a:t>15</a:t>
            </a:fld>
            <a:endParaRPr lang="en-US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3338" cy="3836988"/>
          </a:xfrm>
          <a:solidFill>
            <a:srgbClr val="FFFFFF"/>
          </a:solidFill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5338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9037" tIns="49519" rIns="99037" bIns="49519"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77900"/>
            <a:fld id="{B9E8818B-CF16-48B2-B3E0-6ABDF3CED30B}" type="slidenum">
              <a:rPr lang="en-US" smtClean="0"/>
              <a:pPr defTabSz="977900"/>
              <a:t>16</a:t>
            </a:fld>
            <a:endParaRPr lang="en-US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3338" cy="3836988"/>
          </a:xfrm>
          <a:solidFill>
            <a:srgbClr val="FFFFFF"/>
          </a:solidFill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5338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9037" tIns="49519" rIns="99037" bIns="49519"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5FD3C6-D9DA-4D13-9F7E-3536562217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B8C233-4C1D-47A3-94EF-CAEBD3F875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31000" y="76200"/>
            <a:ext cx="2133600" cy="63674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0200" y="76200"/>
            <a:ext cx="6248400" cy="63674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98573B-B7EF-49B5-96C1-27271518D7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200" y="76200"/>
            <a:ext cx="63754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30200" y="1143000"/>
            <a:ext cx="4191000" cy="53006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73600" y="1143000"/>
            <a:ext cx="4191000" cy="53006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F91288-92DF-40D6-9EC3-6D996C9BCA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200" y="76200"/>
            <a:ext cx="63754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330200" y="1143000"/>
            <a:ext cx="4191000" cy="53006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73600" y="1143000"/>
            <a:ext cx="4191000" cy="53006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5813B4-8B04-4FBE-84E4-751C0B3752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phere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0374" y="0"/>
            <a:ext cx="2293626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400" y="3581400"/>
            <a:ext cx="3962400" cy="2133600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2438400" y="1447800"/>
            <a:ext cx="3962400" cy="2133600"/>
          </a:xfrm>
        </p:spPr>
        <p:txBody>
          <a:bodyPr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>
          <a:xfrm>
            <a:off x="3582988" y="6426201"/>
            <a:ext cx="2819399" cy="126999"/>
          </a:xfrm>
        </p:spPr>
        <p:txBody>
          <a:bodyPr/>
          <a:lstStyle/>
          <a:p>
            <a:fld id="{24F33721-4C5A-4663-B804-E8C18A7FAE5E}" type="datetimeFigureOut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18/02/2016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>
          <a:xfrm>
            <a:off x="6414976" y="6400800"/>
            <a:ext cx="457200" cy="152400"/>
          </a:xfrm>
        </p:spPr>
        <p:txBody>
          <a:bodyPr/>
          <a:lstStyle>
            <a:lvl1pPr algn="r">
              <a:defRPr/>
            </a:lvl1pPr>
          </a:lstStyle>
          <a:p>
            <a:fld id="{ABE4D179-0D58-4EF3-AD98-AD681EECAD50}" type="slidenum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>
          <a:xfrm>
            <a:off x="3581400" y="6296248"/>
            <a:ext cx="2820987" cy="152400"/>
          </a:xfrm>
        </p:spPr>
        <p:txBody>
          <a:bodyPr/>
          <a:lstStyle/>
          <a:p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770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3657600" cy="5714999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33721-4C5A-4663-B804-E8C18A7FAE5E}" type="datetimeFigureOut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18/02/2016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BE4D179-0D58-4EF3-AD98-AD681EECAD50}" type="slidenum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6413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phere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0" y="0"/>
            <a:ext cx="2293626" cy="6858000"/>
          </a:xfrm>
          <a:prstGeom prst="rect">
            <a:avLst/>
          </a:prstGeom>
        </p:spPr>
      </p:pic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839788" y="6426201"/>
            <a:ext cx="2819399" cy="126999"/>
          </a:xfrm>
        </p:spPr>
        <p:txBody>
          <a:bodyPr/>
          <a:lstStyle/>
          <a:p>
            <a:fld id="{24F33721-4C5A-4663-B804-E8C18A7FAE5E}" type="datetimeFigureOut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18/02/2016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4116388" y="6400800"/>
            <a:ext cx="533400" cy="152400"/>
          </a:xfrm>
        </p:spPr>
        <p:txBody>
          <a:bodyPr/>
          <a:lstStyle/>
          <a:p>
            <a:fld id="{ABE4D179-0D58-4EF3-AD98-AD681EECAD50}" type="slidenum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838200" y="6296248"/>
            <a:ext cx="2820987" cy="152400"/>
          </a:xfrm>
        </p:spPr>
        <p:txBody>
          <a:bodyPr/>
          <a:lstStyle/>
          <a:p>
            <a:endParaRPr lang="en-CA">
              <a:solidFill>
                <a:prstClr val="black"/>
              </a:solidFill>
            </a:endParaRP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457200" y="1828800"/>
            <a:ext cx="3200400" cy="1752600"/>
          </a:xfrm>
        </p:spPr>
        <p:txBody>
          <a:bodyPr anchor="b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57200" y="3578224"/>
            <a:ext cx="3200645" cy="1459767"/>
          </a:xfrm>
        </p:spPr>
        <p:txBody>
          <a:bodyPr anchor="t">
            <a:norm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lang="en-US" sz="14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8951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3429000"/>
            <a:ext cx="3124200" cy="2667000"/>
          </a:xfrm>
        </p:spPr>
        <p:txBody>
          <a:bodyPr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457200"/>
            <a:ext cx="3124200" cy="2667000"/>
          </a:xfrm>
        </p:spPr>
        <p:txBody>
          <a:bodyPr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876800" y="457200"/>
            <a:ext cx="2819400" cy="57149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33721-4C5A-4663-B804-E8C18A7FAE5E}" type="datetimeFigureOut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18/02/2016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BE4D179-0D58-4EF3-AD98-AD681EECAD50}" type="slidenum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3146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75238"/>
            <a:ext cx="3581400" cy="411162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675288"/>
            <a:ext cx="3581400" cy="2525112"/>
          </a:xfrm>
        </p:spPr>
        <p:txBody>
          <a:bodyPr anchor="t"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 baseline="0"/>
            </a:lvl4pPr>
            <a:lvl5pPr>
              <a:buFont typeface="Wingdings" pitchFamily="2" charset="2"/>
              <a:buChar char="§"/>
              <a:defRPr sz="1400"/>
            </a:lvl5pPr>
            <a:lvl6pPr>
              <a:buFont typeface="Wingdings" pitchFamily="2" charset="2"/>
              <a:buChar char="§"/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199" y="3429000"/>
            <a:ext cx="3581400" cy="411162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199" y="3840162"/>
            <a:ext cx="3581400" cy="2515198"/>
          </a:xfrm>
        </p:spPr>
        <p:txBody>
          <a:bodyPr anchor="t"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876800" y="457200"/>
            <a:ext cx="2819400" cy="57149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33721-4C5A-4663-B804-E8C18A7FAE5E}" type="datetimeFigureOut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18/02/2016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BE4D179-0D58-4EF3-AD98-AD681EECAD50}" type="slidenum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8276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3800" y="457200"/>
            <a:ext cx="3962400" cy="571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33721-4C5A-4663-B804-E8C18A7FAE5E}" type="datetimeFigureOut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18/02/2016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BE4D179-0D58-4EF3-AD98-AD681EECAD50}" type="slidenum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2989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F8D095-DD30-49A7-B8A6-7FEA1C4505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33721-4C5A-4663-B804-E8C18A7FAE5E}" type="datetimeFigureOut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18/02/2016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BE4D179-0D58-4EF3-AD98-AD681EECAD50}" type="slidenum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8701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1600" y="1676400"/>
            <a:ext cx="2514600" cy="1874837"/>
          </a:xfrm>
        </p:spPr>
        <p:txBody>
          <a:bodyPr anchor="b">
            <a:normAutofit/>
          </a:bodyPr>
          <a:lstStyle>
            <a:lvl1pPr algn="r">
              <a:defRPr sz="2000" b="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76400"/>
            <a:ext cx="4700016" cy="3505200"/>
          </a:xfrm>
        </p:spPr>
        <p:txBody>
          <a:bodyPr>
            <a:normAutofit/>
          </a:bodyPr>
          <a:lstStyle>
            <a:lvl1pPr marL="228600" indent="-182880"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6400" y="3552372"/>
            <a:ext cx="2209800" cy="1629228"/>
          </a:xfrm>
        </p:spPr>
        <p:txBody>
          <a:bodyPr anchor="t">
            <a:normAutofit/>
          </a:bodyPr>
          <a:lstStyle>
            <a:lvl1pPr marL="0" indent="0" algn="r"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33721-4C5A-4663-B804-E8C18A7FAE5E}" type="datetimeFigureOut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18/02/2016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BE4D179-0D58-4EF3-AD98-AD681EECAD50}" type="slidenum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5560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" y="1676400"/>
            <a:ext cx="4696967" cy="3505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181600" y="1676400"/>
            <a:ext cx="2514600" cy="1875972"/>
          </a:xfrm>
        </p:spPr>
        <p:txBody>
          <a:bodyPr anchor="b">
            <a:normAutofit/>
          </a:bodyPr>
          <a:lstStyle>
            <a:lvl1pPr algn="r">
              <a:defRPr sz="2000" b="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6400" y="3552372"/>
            <a:ext cx="2209800" cy="1629228"/>
          </a:xfrm>
        </p:spPr>
        <p:txBody>
          <a:bodyPr anchor="t">
            <a:normAutofit/>
          </a:bodyPr>
          <a:lstStyle>
            <a:lvl1pPr marL="0" indent="0" algn="r"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33721-4C5A-4663-B804-E8C18A7FAE5E}" type="datetimeFigureOut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18/02/2016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BE4D179-0D58-4EF3-AD98-AD681EECAD50}" type="slidenum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6124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33721-4C5A-4663-B804-E8C18A7FAE5E}" type="datetimeFigureOut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18/02/2016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BE4D179-0D58-4EF3-AD98-AD681EECAD50}" type="slidenum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0458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33721-4C5A-4663-B804-E8C18A7FAE5E}" type="datetimeFigureOut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18/02/2016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BE4D179-0D58-4EF3-AD98-AD681EECAD50}" type="slidenum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6586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388D66-62EA-4905-91C0-4ADAA949D8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0200" y="1143000"/>
            <a:ext cx="4191000" cy="5300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3600" y="1143000"/>
            <a:ext cx="4191000" cy="5300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AF41D1-D320-41DD-B617-77E91EF677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3A37A2-AAE4-4E61-B704-077997DCF1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17CA7E-683F-45BC-84E7-3EA778C556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A63F6D-2682-4446-8421-79D3D306B6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1ADE86-044E-4F73-8822-0979804BE3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0B65DC-22A5-466B-BFD1-5D77ED44B3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" Target="../slides/slide3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7"/>
          <p:cNvSpPr>
            <a:spLocks noChangeArrowheads="1"/>
          </p:cNvSpPr>
          <p:nvPr userDrawn="1"/>
        </p:nvSpPr>
        <p:spPr bwMode="blackWhite">
          <a:xfrm>
            <a:off x="0" y="0"/>
            <a:ext cx="9144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301875" y="38100"/>
            <a:ext cx="6375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30200" y="1143001"/>
            <a:ext cx="83566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04800" y="6477000"/>
            <a:ext cx="685800" cy="28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000" b="1"/>
            </a:lvl1pPr>
          </a:lstStyle>
          <a:p>
            <a:pPr>
              <a:defRPr/>
            </a:pPr>
            <a:fld id="{0EFFCE5A-5DBB-401D-893C-0E98F90B08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70" name="Rectangle 46"/>
          <p:cNvSpPr>
            <a:spLocks noChangeArrowheads="1"/>
          </p:cNvSpPr>
          <p:nvPr/>
        </p:nvSpPr>
        <p:spPr bwMode="auto">
          <a:xfrm>
            <a:off x="609600" y="6477000"/>
            <a:ext cx="3429000" cy="28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en-US" sz="1000" dirty="0" smtClean="0">
                <a:solidFill>
                  <a:schemeClr val="bg2"/>
                </a:solidFill>
              </a:rPr>
              <a:t>Flo</a:t>
            </a:r>
            <a:r>
              <a:rPr lang="en-US" sz="1000" baseline="0" dirty="0" smtClean="0">
                <a:solidFill>
                  <a:schemeClr val="bg2"/>
                </a:solidFill>
              </a:rPr>
              <a:t> Fab Chiller Pkg.</a:t>
            </a:r>
            <a:endParaRPr lang="en-US" sz="1000" dirty="0">
              <a:solidFill>
                <a:schemeClr val="bg2"/>
              </a:solidFill>
            </a:endParaRPr>
          </a:p>
        </p:txBody>
      </p:sp>
      <p:sp>
        <p:nvSpPr>
          <p:cNvPr id="1071" name="Line 47"/>
          <p:cNvSpPr>
            <a:spLocks noChangeShapeType="1"/>
          </p:cNvSpPr>
          <p:nvPr userDrawn="1"/>
        </p:nvSpPr>
        <p:spPr bwMode="auto">
          <a:xfrm flipV="1">
            <a:off x="457200" y="990600"/>
            <a:ext cx="8220075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72" name="Line 48"/>
          <p:cNvSpPr>
            <a:spLocks noChangeShapeType="1"/>
          </p:cNvSpPr>
          <p:nvPr userDrawn="1"/>
        </p:nvSpPr>
        <p:spPr bwMode="auto">
          <a:xfrm flipV="1">
            <a:off x="457200" y="6096000"/>
            <a:ext cx="8229600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" name="Curved Up Arrow 9">
            <a:hlinkClick r:id="rId15" action="ppaction://hlinksldjump"/>
          </p:cNvPr>
          <p:cNvSpPr/>
          <p:nvPr userDrawn="1"/>
        </p:nvSpPr>
        <p:spPr bwMode="auto">
          <a:xfrm rot="15921783">
            <a:off x="8334375" y="671513"/>
            <a:ext cx="171450" cy="215900"/>
          </a:xfrm>
          <a:prstGeom prst="curvedUpArrow">
            <a:avLst/>
          </a:prstGeom>
          <a:noFill/>
          <a:ln w="1587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342900" indent="-342900">
              <a:defRPr/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304800" y="112922"/>
            <a:ext cx="1530350" cy="80419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slow"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phere2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8823693" y="0"/>
            <a:ext cx="320307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76800" y="457200"/>
            <a:ext cx="2819400" cy="571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57200"/>
            <a:ext cx="3657600" cy="5714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7772400" y="6400800"/>
            <a:ext cx="5334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fld id="{ABE4D179-0D58-4EF3-AD98-AD681EECAD50}" type="slidenum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t>‹#›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  <a:latin typeface="Calibri"/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2"/>
          </p:nvPr>
        </p:nvSpPr>
        <p:spPr>
          <a:xfrm>
            <a:off x="4876801" y="6426201"/>
            <a:ext cx="2819399" cy="1269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fld id="{24F33721-4C5A-4663-B804-E8C18A7FAE5E}" type="datetimeFigureOut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t>18/02/2016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  <a:latin typeface="Calibri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4875213" y="6296248"/>
            <a:ext cx="2820987" cy="1524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CA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7317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iming>
    <p:tnLst>
      <p:par>
        <p:cTn id="1" dur="indefinite" restart="never" nodeType="tmRoot"/>
      </p:par>
    </p:tnLst>
  </p:timing>
  <p:txStyles>
    <p:titleStyle>
      <a:lvl1pPr algn="r" defTabSz="914400" rtl="0" eaLnBrk="1" latinLnBrk="0" hangingPunct="1">
        <a:spcBef>
          <a:spcPct val="0"/>
        </a:spcBef>
        <a:buNone/>
        <a:defRPr sz="2800" kern="1200">
          <a:gradFill>
            <a:gsLst>
              <a:gs pos="0">
                <a:schemeClr val="tx1">
                  <a:lumMod val="50000"/>
                </a:schemeClr>
              </a:gs>
              <a:gs pos="61000">
                <a:schemeClr val="tx1"/>
              </a:gs>
            </a:gsLst>
            <a:lin ang="5400000" scaled="0"/>
          </a:gradFill>
          <a:effectLst/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8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2pPr>
      <a:lvl3pPr marL="59436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3pPr>
      <a:lvl4pPr marL="77724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4pPr>
      <a:lvl5pPr marL="96012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5pPr>
      <a:lvl6pPr marL="114300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32588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50876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69164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11" Type="http://schemas.openxmlformats.org/officeDocument/2006/relationships/image" Target="../media/image23.pn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slide" Target="slide8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48.png"/><Relationship Id="rId5" Type="http://schemas.openxmlformats.org/officeDocument/2006/relationships/image" Target="../media/image45.png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54.xml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54.xml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slide" Target="slide54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slide" Target="slide54.xml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slide" Target="slide54.xml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slide" Target="slide5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" Target="slide54.xml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openxmlformats.org/officeDocument/2006/relationships/image" Target="../media/image108.png"/><Relationship Id="rId18" Type="http://schemas.openxmlformats.org/officeDocument/2006/relationships/image" Target="../media/image113.png"/><Relationship Id="rId3" Type="http://schemas.openxmlformats.org/officeDocument/2006/relationships/image" Target="../media/image98.png"/><Relationship Id="rId7" Type="http://schemas.openxmlformats.org/officeDocument/2006/relationships/image" Target="../media/image102.jpeg"/><Relationship Id="rId12" Type="http://schemas.openxmlformats.org/officeDocument/2006/relationships/image" Target="../media/image107.png"/><Relationship Id="rId17" Type="http://schemas.openxmlformats.org/officeDocument/2006/relationships/image" Target="../media/image112.png"/><Relationship Id="rId2" Type="http://schemas.openxmlformats.org/officeDocument/2006/relationships/slide" Target="slide54.xml"/><Relationship Id="rId16" Type="http://schemas.openxmlformats.org/officeDocument/2006/relationships/image" Target="../media/image111.png"/><Relationship Id="rId20" Type="http://schemas.openxmlformats.org/officeDocument/2006/relationships/image" Target="../media/image11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1.png"/><Relationship Id="rId11" Type="http://schemas.openxmlformats.org/officeDocument/2006/relationships/image" Target="../media/image106.png"/><Relationship Id="rId5" Type="http://schemas.openxmlformats.org/officeDocument/2006/relationships/image" Target="../media/image100.jpeg"/><Relationship Id="rId15" Type="http://schemas.openxmlformats.org/officeDocument/2006/relationships/image" Target="../media/image110.png"/><Relationship Id="rId10" Type="http://schemas.openxmlformats.org/officeDocument/2006/relationships/image" Target="../media/image105.png"/><Relationship Id="rId19" Type="http://schemas.openxmlformats.org/officeDocument/2006/relationships/image" Target="../media/image114.png"/><Relationship Id="rId4" Type="http://schemas.openxmlformats.org/officeDocument/2006/relationships/image" Target="../media/image99.jpeg"/><Relationship Id="rId9" Type="http://schemas.openxmlformats.org/officeDocument/2006/relationships/image" Target="../media/image104.jpeg"/><Relationship Id="rId14" Type="http://schemas.openxmlformats.org/officeDocument/2006/relationships/image" Target="../media/image10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" Target="slide40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png"/><Relationship Id="rId5" Type="http://schemas.openxmlformats.org/officeDocument/2006/relationships/image" Target="../media/image117.jpeg"/><Relationship Id="rId4" Type="http://schemas.openxmlformats.org/officeDocument/2006/relationships/image" Target="../media/image11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slide" Target="slide3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56" y="1075953"/>
            <a:ext cx="8316416" cy="4325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484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CEC0B49A-F913-49EB-8294-DFF0A75720EB}" type="slidenum">
              <a:rPr lang="en-US" smtClean="0"/>
              <a:pPr/>
              <a:t>10</a:t>
            </a:fld>
            <a:endParaRPr lang="en-US" smtClean="0"/>
          </a:p>
        </p:txBody>
      </p:sp>
      <p:pic>
        <p:nvPicPr>
          <p:cNvPr id="350210" name="Picture 2" descr="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9150" y="1211263"/>
            <a:ext cx="5676900" cy="478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0211" name="Picture 3" descr="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63" y="1214438"/>
            <a:ext cx="5676900" cy="478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2133600" y="304800"/>
            <a:ext cx="6470650" cy="495300"/>
          </a:xfrm>
        </p:spPr>
        <p:txBody>
          <a:bodyPr lIns="0" tIns="0" rIns="0" bIns="0" anchor="t"/>
          <a:lstStyle/>
          <a:p>
            <a:pPr eaLnBrk="1" hangingPunct="1"/>
            <a:r>
              <a:rPr lang="en-US" sz="1800" dirty="0" smtClean="0">
                <a:solidFill>
                  <a:srgbClr val="339966"/>
                </a:solidFill>
              </a:rPr>
              <a:t>Modularized</a:t>
            </a:r>
            <a:r>
              <a:rPr lang="en-US" sz="1800" dirty="0" smtClean="0">
                <a:solidFill>
                  <a:schemeClr val="tx2"/>
                </a:solidFill>
              </a:rPr>
              <a:t> </a:t>
            </a:r>
            <a:r>
              <a:rPr lang="en-US" sz="1800" dirty="0" smtClean="0">
                <a:solidFill>
                  <a:srgbClr val="339966"/>
                </a:solidFill>
              </a:rPr>
              <a:t>Packaged</a:t>
            </a:r>
            <a:r>
              <a:rPr lang="en-US" sz="1800" dirty="0" smtClean="0">
                <a:solidFill>
                  <a:schemeClr val="tx2"/>
                </a:solidFill>
              </a:rPr>
              <a:t> </a:t>
            </a:r>
            <a:r>
              <a:rPr lang="en-US" sz="1800" dirty="0" smtClean="0">
                <a:solidFill>
                  <a:srgbClr val="339966"/>
                </a:solidFill>
              </a:rPr>
              <a:t>Chilling System </a:t>
            </a:r>
          </a:p>
        </p:txBody>
      </p:sp>
      <p:pic>
        <p:nvPicPr>
          <p:cNvPr id="350213" name="Picture 5" descr="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7563" y="1214438"/>
            <a:ext cx="5676900" cy="478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0214" name="Picture 6" descr="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57563" y="1214438"/>
            <a:ext cx="5676900" cy="478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0215" name="Picture 7" descr="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57563" y="1214438"/>
            <a:ext cx="5676900" cy="478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0216" name="Picture 8" descr="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57563" y="1214438"/>
            <a:ext cx="5676900" cy="478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0217" name="Picture 9" descr="9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357563" y="1214438"/>
            <a:ext cx="5676900" cy="478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0218" name="Picture 10" descr="9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357563" y="1214438"/>
            <a:ext cx="5676900" cy="478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0219" name="Rectangle 11"/>
          <p:cNvSpPr>
            <a:spLocks noGrp="1" noChangeArrowheads="1"/>
          </p:cNvSpPr>
          <p:nvPr>
            <p:ph type="body" idx="4294967295"/>
          </p:nvPr>
        </p:nvSpPr>
        <p:spPr>
          <a:xfrm>
            <a:off x="455613" y="1196975"/>
            <a:ext cx="3179762" cy="4727575"/>
          </a:xfrm>
          <a:noFill/>
        </p:spPr>
        <p:txBody>
          <a:bodyPr lIns="0" tIns="0" rIns="0" bIns="0"/>
          <a:lstStyle/>
          <a:p>
            <a:pPr marL="0" indent="0" eaLnBrk="1" hangingPunct="1">
              <a:buFontTx/>
              <a:buNone/>
            </a:pPr>
            <a:r>
              <a:rPr lang="en-US" sz="1800" smtClean="0">
                <a:sym typeface="Wingdings" pitchFamily="2" charset="2"/>
              </a:rPr>
              <a:t>Produced within Controlled Environment</a:t>
            </a:r>
            <a:r>
              <a:rPr lang="en-US" sz="1800" smtClean="0"/>
              <a:t> :</a:t>
            </a:r>
          </a:p>
          <a:p>
            <a:pPr marL="0" indent="0" eaLnBrk="1" hangingPunct="1">
              <a:buFontTx/>
              <a:buNone/>
            </a:pPr>
            <a:endParaRPr lang="en-US" sz="900" smtClean="0"/>
          </a:p>
          <a:p>
            <a:pPr marL="460375" lvl="2" indent="-192088" eaLnBrk="1" hangingPunct="1"/>
            <a:r>
              <a:rPr lang="en-US" sz="1600" smtClean="0">
                <a:solidFill>
                  <a:srgbClr val="003399"/>
                </a:solidFill>
              </a:rPr>
              <a:t>Manufactured, Not Constructed</a:t>
            </a:r>
          </a:p>
          <a:p>
            <a:pPr marL="460375" lvl="2" indent="-192088" eaLnBrk="1" hangingPunct="1"/>
            <a:r>
              <a:rPr lang="en-US" sz="1600" smtClean="0"/>
              <a:t>Proven Engineered Design and Fabrication Standards </a:t>
            </a:r>
          </a:p>
          <a:p>
            <a:pPr marL="460375" lvl="2" indent="-192088" eaLnBrk="1" hangingPunct="1"/>
            <a:r>
              <a:rPr lang="en-US" sz="1600" smtClean="0"/>
              <a:t>Strict Quality Control</a:t>
            </a:r>
          </a:p>
          <a:p>
            <a:pPr marL="460375" lvl="2" indent="-192088" eaLnBrk="1" hangingPunct="1"/>
            <a:r>
              <a:rPr lang="en-US" sz="1600" smtClean="0"/>
              <a:t>Controlled Environment with High Safety Standards</a:t>
            </a:r>
          </a:p>
          <a:p>
            <a:pPr marL="460375" lvl="2" indent="-192088" eaLnBrk="1" hangingPunct="1"/>
            <a:r>
              <a:rPr lang="en-US" sz="1600" smtClean="0"/>
              <a:t>Established Knowledgeable Skilled Workforce</a:t>
            </a:r>
          </a:p>
          <a:p>
            <a:pPr marL="460375" lvl="2" indent="-192088" eaLnBrk="1" hangingPunct="1"/>
            <a:r>
              <a:rPr lang="en-US" sz="1600" smtClean="0"/>
              <a:t>Job Site Progress / Conditions Irrelevant to Production</a:t>
            </a:r>
          </a:p>
          <a:p>
            <a:pPr marL="460375" lvl="2" indent="-192088" eaLnBrk="1" hangingPunct="1"/>
            <a:endParaRPr lang="en-US" sz="1600" smtClean="0"/>
          </a:p>
          <a:p>
            <a:pPr marL="460375" lvl="2" indent="-192088" eaLnBrk="1" hangingPunct="1"/>
            <a:endParaRPr lang="en-US" sz="1600" smtClean="0"/>
          </a:p>
          <a:p>
            <a:pPr marL="460375" lvl="2" indent="-192088" eaLnBrk="1" hangingPunct="1"/>
            <a:endParaRPr lang="en-US" sz="1600" smtClean="0"/>
          </a:p>
        </p:txBody>
      </p:sp>
      <p:pic>
        <p:nvPicPr>
          <p:cNvPr id="10242" name="Picture 2" descr="E:\__FLO FAB\LOGO\LOGO FLO FAB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3503">
            <a:off x="4287650" y="3874150"/>
            <a:ext cx="462913" cy="240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0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0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0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50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50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50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50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50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50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50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02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77265F28-DC46-4044-9668-C1C39F80D133}" type="slidenum">
              <a:rPr lang="en-US" smtClean="0"/>
              <a:pPr/>
              <a:t>11</a:t>
            </a:fld>
            <a:endParaRPr lang="en-US" smtClean="0"/>
          </a:p>
        </p:txBody>
      </p:sp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z="1800" dirty="0" smtClean="0">
                <a:solidFill>
                  <a:srgbClr val="339966"/>
                </a:solidFill>
              </a:rPr>
              <a:t>Applications</a:t>
            </a:r>
            <a:endParaRPr lang="en-US" sz="1800" dirty="0" smtClean="0">
              <a:solidFill>
                <a:srgbClr val="339966"/>
              </a:solidFill>
            </a:endParaRPr>
          </a:p>
        </p:txBody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676400"/>
            <a:ext cx="7185025" cy="3276600"/>
          </a:xfrm>
        </p:spPr>
        <p:txBody>
          <a:bodyPr/>
          <a:lstStyle/>
          <a:p>
            <a:pPr eaLnBrk="1" hangingPunct="1"/>
            <a:r>
              <a:rPr lang="en-US" sz="1800" dirty="0" smtClean="0"/>
              <a:t>Constant Volume Chilled Water Circuits</a:t>
            </a:r>
          </a:p>
          <a:p>
            <a:pPr eaLnBrk="1" hangingPunct="1"/>
            <a:r>
              <a:rPr lang="en-US" sz="1800" dirty="0" smtClean="0"/>
              <a:t>Primary-Secondary</a:t>
            </a:r>
          </a:p>
          <a:p>
            <a:pPr eaLnBrk="1" hangingPunct="1"/>
            <a:r>
              <a:rPr lang="en-US" sz="1800" dirty="0" smtClean="0"/>
              <a:t>Variable Primary</a:t>
            </a:r>
          </a:p>
          <a:p>
            <a:pPr eaLnBrk="1" hangingPunct="1"/>
            <a:r>
              <a:rPr lang="en-US" sz="1800" dirty="0" smtClean="0"/>
              <a:t>High delta T (9K)</a:t>
            </a:r>
          </a:p>
          <a:p>
            <a:pPr eaLnBrk="1" hangingPunct="1"/>
            <a:r>
              <a:rPr lang="en-US" sz="1800" dirty="0" smtClean="0"/>
              <a:t>Permanent Plant</a:t>
            </a:r>
          </a:p>
          <a:p>
            <a:pPr eaLnBrk="1" hangingPunct="1"/>
            <a:r>
              <a:rPr lang="en-US" sz="1800" dirty="0" smtClean="0"/>
              <a:t>Temporary (Portable) Cooling</a:t>
            </a:r>
          </a:p>
          <a:p>
            <a:pPr eaLnBrk="1" hangingPunct="1"/>
            <a:r>
              <a:rPr lang="en-US" sz="1800" dirty="0" smtClean="0"/>
              <a:t>Long Term Temporary Plant</a:t>
            </a:r>
          </a:p>
          <a:p>
            <a:pPr eaLnBrk="1" hangingPunct="1"/>
            <a:r>
              <a:rPr lang="en-US" sz="1800" dirty="0" smtClean="0"/>
              <a:t>Turbine Inlet Air-cooling</a:t>
            </a:r>
          </a:p>
          <a:p>
            <a:pPr eaLnBrk="1" hangingPunct="1"/>
            <a:endParaRPr lang="en-US" sz="1800" dirty="0" smtClean="0"/>
          </a:p>
          <a:p>
            <a:pPr eaLnBrk="1" hangingPunct="1"/>
            <a:endParaRPr lang="en-US" sz="1800" dirty="0" smtClean="0"/>
          </a:p>
          <a:p>
            <a:pPr eaLnBrk="1" hangingPunct="1"/>
            <a:endParaRPr lang="en-GB" sz="1800" dirty="0" smtClean="0"/>
          </a:p>
        </p:txBody>
      </p:sp>
    </p:spTree>
    <p:extLst>
      <p:ext uri="{BB962C8B-B14F-4D97-AF65-F5344CB8AC3E}">
        <p14:creationId xmlns:p14="http://schemas.microsoft.com/office/powerpoint/2010/main" val="77157027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8FDCD17D-3D01-417C-B483-367903AEABFB}" type="slidenum">
              <a:rPr lang="en-US" smtClean="0"/>
              <a:pPr/>
              <a:t>12</a:t>
            </a:fld>
            <a:endParaRPr lang="en-US" smtClean="0"/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90800" y="304800"/>
            <a:ext cx="4648200" cy="457200"/>
          </a:xfrm>
        </p:spPr>
        <p:txBody>
          <a:bodyPr lIns="0" tIns="0" rIns="0" bIns="0" anchor="t"/>
          <a:lstStyle/>
          <a:p>
            <a:pPr eaLnBrk="1" hangingPunct="1"/>
            <a:r>
              <a:rPr lang="en-US" sz="1800" dirty="0" smtClean="0">
                <a:solidFill>
                  <a:srgbClr val="339966"/>
                </a:solidFill>
              </a:rPr>
              <a:t>Multiple Chillers</a:t>
            </a:r>
          </a:p>
        </p:txBody>
      </p:sp>
      <p:pic>
        <p:nvPicPr>
          <p:cNvPr id="8" name="Picture 2" descr="C:\Users\Justine\Desktop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87" y="1066800"/>
            <a:ext cx="8934013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9E04D2BE-FDB7-4C9B-83DD-E1D52DBAD89E}" type="slidenum">
              <a:rPr lang="en-US" smtClean="0"/>
              <a:pPr/>
              <a:t>13</a:t>
            </a:fld>
            <a:endParaRPr lang="en-US" smtClean="0"/>
          </a:p>
        </p:txBody>
      </p:sp>
      <p:sp>
        <p:nvSpPr>
          <p:cNvPr id="1843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133600" y="381000"/>
            <a:ext cx="4572000" cy="457200"/>
          </a:xfrm>
        </p:spPr>
        <p:txBody>
          <a:bodyPr lIns="0" tIns="0" rIns="0" bIns="0" anchor="t"/>
          <a:lstStyle/>
          <a:p>
            <a:pPr eaLnBrk="1" hangingPunct="1"/>
            <a:r>
              <a:rPr lang="en-US" sz="1800" dirty="0" smtClean="0">
                <a:solidFill>
                  <a:srgbClr val="339966"/>
                </a:solidFill>
              </a:rPr>
              <a:t>Multiple Chillers</a:t>
            </a:r>
          </a:p>
        </p:txBody>
      </p:sp>
      <p:pic>
        <p:nvPicPr>
          <p:cNvPr id="18437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29150" y="1019175"/>
            <a:ext cx="4438650" cy="34766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3075" name="Picture 3" descr="C:\Users\Justine\Desktop\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505371"/>
            <a:ext cx="4547786" cy="3514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815CF183-21DA-4C25-8BCB-70D161771A33}" type="slidenum">
              <a:rPr lang="en-US" smtClean="0"/>
              <a:pPr/>
              <a:t>14</a:t>
            </a:fld>
            <a:endParaRPr lang="en-US" smtClean="0"/>
          </a:p>
        </p:txBody>
      </p:sp>
      <p:pic>
        <p:nvPicPr>
          <p:cNvPr id="20483" name="Picture 4" descr="dcs top view-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76338" y="990600"/>
            <a:ext cx="7662862" cy="511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1800" smtClean="0">
                <a:solidFill>
                  <a:srgbClr val="339966"/>
                </a:solidFill>
              </a:rPr>
              <a:t>Voltage </a:t>
            </a:r>
            <a:r>
              <a:rPr lang="en-GB" sz="1800" smtClean="0">
                <a:solidFill>
                  <a:srgbClr val="339966"/>
                </a:solidFill>
              </a:rPr>
              <a:t>Options</a:t>
            </a:r>
            <a:endParaRPr lang="en-US" sz="1800" smtClean="0">
              <a:solidFill>
                <a:srgbClr val="339966"/>
              </a:solidFill>
            </a:endParaRPr>
          </a:p>
        </p:txBody>
      </p:sp>
      <p:sp>
        <p:nvSpPr>
          <p:cNvPr id="204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0088" y="1219200"/>
            <a:ext cx="2195512" cy="376237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1800" smtClean="0"/>
              <a:t>Voltages:</a:t>
            </a:r>
          </a:p>
          <a:p>
            <a:pPr eaLnBrk="1" hangingPunct="1"/>
            <a:r>
              <a:rPr lang="en-US" sz="1800" smtClean="0"/>
              <a:t>11kV</a:t>
            </a:r>
          </a:p>
          <a:p>
            <a:pPr eaLnBrk="1" hangingPunct="1"/>
            <a:r>
              <a:rPr lang="en-US" sz="1800" smtClean="0"/>
              <a:t>6.6kV</a:t>
            </a:r>
          </a:p>
          <a:p>
            <a:pPr eaLnBrk="1" hangingPunct="1"/>
            <a:r>
              <a:rPr lang="en-US" sz="1800" smtClean="0"/>
              <a:t>3.3kV</a:t>
            </a:r>
          </a:p>
          <a:p>
            <a:pPr eaLnBrk="1" hangingPunct="1"/>
            <a:r>
              <a:rPr lang="en-US" sz="1800" smtClean="0"/>
              <a:t>400V</a:t>
            </a:r>
            <a:endParaRPr lang="en-GB" sz="1800" smtClean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CE1FD73A-8B50-4B63-9318-F3F80BFD16B8}" type="slidenum">
              <a:rPr lang="en-US" smtClean="0"/>
              <a:pPr/>
              <a:t>15</a:t>
            </a:fld>
            <a:endParaRPr lang="en-US" smtClean="0"/>
          </a:p>
        </p:txBody>
      </p:sp>
      <p:sp>
        <p:nvSpPr>
          <p:cNvPr id="21507" name="Rectangle 1026"/>
          <p:cNvSpPr>
            <a:spLocks noGrp="1" noChangeArrowheads="1"/>
          </p:cNvSpPr>
          <p:nvPr>
            <p:ph type="body" idx="1"/>
          </p:nvPr>
        </p:nvSpPr>
        <p:spPr>
          <a:xfrm>
            <a:off x="533400" y="1481138"/>
            <a:ext cx="5562600" cy="3852862"/>
          </a:xfrm>
          <a:noFill/>
        </p:spPr>
        <p:txBody>
          <a:bodyPr/>
          <a:lstStyle/>
          <a:p>
            <a:pPr eaLnBrk="1" hangingPunct="1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800" dirty="0" smtClean="0"/>
              <a:t>Chilled Water Production &amp; Distribution:</a:t>
            </a:r>
          </a:p>
          <a:p>
            <a:pPr lvl="1" eaLnBrk="1" hangingPunct="1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dirty="0" smtClean="0"/>
              <a:t>Individual Chiller Plant 600TR to 10,000TR</a:t>
            </a:r>
          </a:p>
          <a:p>
            <a:pPr lvl="1" eaLnBrk="1" hangingPunct="1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dirty="0" smtClean="0"/>
              <a:t>Modular Systems above 10,000TR</a:t>
            </a:r>
          </a:p>
          <a:p>
            <a:pPr eaLnBrk="1" hangingPunct="1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800" dirty="0" smtClean="0"/>
              <a:t>Chiller Options</a:t>
            </a:r>
          </a:p>
          <a:p>
            <a:pPr lvl="1" eaLnBrk="1" hangingPunct="1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dirty="0" smtClean="0"/>
              <a:t>Screw</a:t>
            </a:r>
          </a:p>
          <a:p>
            <a:pPr lvl="1" eaLnBrk="1" hangingPunct="1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dirty="0" smtClean="0"/>
              <a:t>Centrifugal</a:t>
            </a:r>
          </a:p>
          <a:p>
            <a:pPr lvl="1" eaLnBrk="1" hangingPunct="1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dirty="0" smtClean="0"/>
              <a:t>Absorption</a:t>
            </a:r>
          </a:p>
          <a:p>
            <a:pPr eaLnBrk="1" hangingPunct="1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800" dirty="0" smtClean="0"/>
              <a:t>Refrigerants</a:t>
            </a:r>
          </a:p>
          <a:p>
            <a:pPr lvl="1" eaLnBrk="1" hangingPunct="1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dirty="0" smtClean="0"/>
              <a:t>R-134a</a:t>
            </a:r>
          </a:p>
          <a:p>
            <a:pPr lvl="1" eaLnBrk="1" hangingPunct="1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dirty="0" smtClean="0"/>
              <a:t>R-22</a:t>
            </a:r>
            <a:endParaRPr lang="en-GB" sz="1600" dirty="0" smtClean="0"/>
          </a:p>
        </p:txBody>
      </p:sp>
      <p:pic>
        <p:nvPicPr>
          <p:cNvPr id="21508" name="Picture 1027" descr="dmetro-7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84463" y="2898775"/>
            <a:ext cx="5937250" cy="395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9" name="Rectangle 102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1800" smtClean="0">
                <a:solidFill>
                  <a:srgbClr val="339966"/>
                </a:solidFill>
              </a:rPr>
              <a:t>System </a:t>
            </a:r>
            <a:r>
              <a:rPr lang="en-GB" sz="1800" smtClean="0">
                <a:solidFill>
                  <a:srgbClr val="339966"/>
                </a:solidFill>
              </a:rPr>
              <a:t>Solutions</a:t>
            </a:r>
            <a:endParaRPr lang="en-US" sz="1800" smtClean="0">
              <a:solidFill>
                <a:srgbClr val="339966"/>
              </a:solidFill>
            </a:endParaRPr>
          </a:p>
        </p:txBody>
      </p:sp>
      <p:sp>
        <p:nvSpPr>
          <p:cNvPr id="21510" name="Text Box 1029"/>
          <p:cNvSpPr txBox="1">
            <a:spLocks noChangeArrowheads="1"/>
          </p:cNvSpPr>
          <p:nvPr/>
        </p:nvSpPr>
        <p:spPr bwMode="auto">
          <a:xfrm>
            <a:off x="6864350" y="5797550"/>
            <a:ext cx="190182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sz="1400" b="1">
                <a:solidFill>
                  <a:schemeClr val="hlink"/>
                </a:solidFill>
              </a:rPr>
              <a:t>1,000TR – 30,000TR</a:t>
            </a:r>
            <a:endParaRPr lang="en-GB" sz="1400" b="1">
              <a:solidFill>
                <a:schemeClr val="hlink"/>
              </a:solidFill>
            </a:endParaRPr>
          </a:p>
        </p:txBody>
      </p:sp>
      <p:pic>
        <p:nvPicPr>
          <p:cNvPr id="7170" name="Picture 2" descr="C:\Users\Justine\Desktop\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992415"/>
            <a:ext cx="4191000" cy="2874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1F788EC7-5362-4D98-82AC-AB86C762EC25}" type="slidenum">
              <a:rPr lang="en-US" smtClean="0"/>
              <a:pPr/>
              <a:t>16</a:t>
            </a:fld>
            <a:endParaRPr lang="en-US" smtClean="0"/>
          </a:p>
        </p:txBody>
      </p:sp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1800" smtClean="0">
                <a:solidFill>
                  <a:srgbClr val="339966"/>
                </a:solidFill>
              </a:rPr>
              <a:t>Primary–Secondary System</a:t>
            </a:r>
          </a:p>
        </p:txBody>
      </p:sp>
      <p:sp>
        <p:nvSpPr>
          <p:cNvPr id="22532" name="Rectangle 20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524000"/>
            <a:ext cx="3886200" cy="2667000"/>
          </a:xfrm>
          <a:noFill/>
        </p:spPr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en-US" sz="1800" smtClean="0"/>
              <a:t>Tried &amp; tested</a:t>
            </a:r>
          </a:p>
          <a:p>
            <a:pPr eaLnBrk="1" hangingPunct="1">
              <a:lnSpc>
                <a:spcPct val="110000"/>
              </a:lnSpc>
            </a:pPr>
            <a:r>
              <a:rPr lang="en-US" sz="1800" smtClean="0"/>
              <a:t>Ensures safe chiller operation</a:t>
            </a:r>
          </a:p>
          <a:p>
            <a:pPr eaLnBrk="1" hangingPunct="1">
              <a:lnSpc>
                <a:spcPct val="110000"/>
              </a:lnSpc>
            </a:pPr>
            <a:r>
              <a:rPr lang="en-US" sz="1800" smtClean="0"/>
              <a:t>Higher first cost</a:t>
            </a:r>
          </a:p>
          <a:p>
            <a:pPr eaLnBrk="1" hangingPunct="1">
              <a:lnSpc>
                <a:spcPct val="110000"/>
              </a:lnSpc>
            </a:pPr>
            <a:r>
              <a:rPr lang="en-US" sz="1800" smtClean="0"/>
              <a:t>Good system efficiency</a:t>
            </a:r>
          </a:p>
          <a:p>
            <a:pPr eaLnBrk="1" hangingPunct="1">
              <a:lnSpc>
                <a:spcPct val="110000"/>
              </a:lnSpc>
            </a:pPr>
            <a:r>
              <a:rPr lang="en-US" sz="1800" smtClean="0"/>
              <a:t>Larger plant room footprint</a:t>
            </a:r>
          </a:p>
          <a:p>
            <a:pPr eaLnBrk="1" hangingPunct="1">
              <a:lnSpc>
                <a:spcPct val="110000"/>
              </a:lnSpc>
              <a:buFontTx/>
              <a:buNone/>
            </a:pPr>
            <a:endParaRPr lang="en-US" sz="1800" smtClean="0"/>
          </a:p>
          <a:p>
            <a:pPr eaLnBrk="1" hangingPunct="1">
              <a:lnSpc>
                <a:spcPct val="110000"/>
              </a:lnSpc>
            </a:pPr>
            <a:endParaRPr lang="en-US" sz="1800" smtClean="0"/>
          </a:p>
        </p:txBody>
      </p:sp>
      <p:grpSp>
        <p:nvGrpSpPr>
          <p:cNvPr id="22533" name="Group 23"/>
          <p:cNvGrpSpPr>
            <a:grpSpLocks/>
          </p:cNvGrpSpPr>
          <p:nvPr/>
        </p:nvGrpSpPr>
        <p:grpSpPr bwMode="auto">
          <a:xfrm>
            <a:off x="3733800" y="1524000"/>
            <a:ext cx="5257800" cy="4114800"/>
            <a:chOff x="2352" y="960"/>
            <a:chExt cx="3312" cy="2592"/>
          </a:xfrm>
        </p:grpSpPr>
        <p:sp>
          <p:nvSpPr>
            <p:cNvPr id="22534" name="Text Box 7"/>
            <p:cNvSpPr txBox="1">
              <a:spLocks noChangeArrowheads="1"/>
            </p:cNvSpPr>
            <p:nvPr/>
          </p:nvSpPr>
          <p:spPr bwMode="auto">
            <a:xfrm>
              <a:off x="2352" y="3264"/>
              <a:ext cx="163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Tx/>
                <a:buFontTx/>
                <a:buNone/>
              </a:pPr>
              <a:r>
                <a:rPr lang="en-US" sz="1200" b="1">
                  <a:solidFill>
                    <a:schemeClr val="accent2"/>
                  </a:solidFill>
                </a:rPr>
                <a:t>CHILLED WATER PRODUCTION (PRIMARY) </a:t>
              </a:r>
            </a:p>
          </p:txBody>
        </p:sp>
        <p:sp>
          <p:nvSpPr>
            <p:cNvPr id="22535" name="Text Box 15"/>
            <p:cNvSpPr txBox="1">
              <a:spLocks noChangeArrowheads="1"/>
            </p:cNvSpPr>
            <p:nvPr/>
          </p:nvSpPr>
          <p:spPr bwMode="auto">
            <a:xfrm>
              <a:off x="3408" y="2976"/>
              <a:ext cx="1248" cy="204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 lIns="56619" tIns="28310" rIns="56619" bIns="28310"/>
            <a:lstStyle/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altLang="ja-JP" sz="1400">
                  <a:latin typeface="Arial Unicode MS" pitchFamily="34" charset="-128"/>
                  <a:ea typeface="Arial Unicode MS" pitchFamily="34" charset="-128"/>
                  <a:cs typeface="Angsana New" pitchFamily="18" charset="-34"/>
                </a:rPr>
                <a:t>De-coupler / Bypass</a:t>
              </a:r>
              <a:endParaRPr lang="en-US" sz="1400">
                <a:latin typeface="Arial Unicode MS" pitchFamily="34" charset="-128"/>
                <a:ea typeface="Arial Unicode MS" pitchFamily="34" charset="-128"/>
                <a:cs typeface="Angsana New" pitchFamily="18" charset="-34"/>
              </a:endParaRPr>
            </a:p>
          </p:txBody>
        </p:sp>
        <p:pic>
          <p:nvPicPr>
            <p:cNvPr id="22536" name="Picture 10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80" y="1104"/>
              <a:ext cx="2613" cy="1920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</p:pic>
        <p:sp>
          <p:nvSpPr>
            <p:cNvPr id="22537" name="Text Box 12"/>
            <p:cNvSpPr txBox="1">
              <a:spLocks noChangeArrowheads="1"/>
            </p:cNvSpPr>
            <p:nvPr/>
          </p:nvSpPr>
          <p:spPr bwMode="auto">
            <a:xfrm>
              <a:off x="4032" y="1536"/>
              <a:ext cx="1081" cy="21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56619" tIns="28310" rIns="56619" bIns="28310"/>
            <a:lstStyle/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altLang="ja-JP" sz="1400">
                  <a:latin typeface="Arial Unicode MS" pitchFamily="34" charset="-128"/>
                  <a:ea typeface="Arial Unicode MS" pitchFamily="34" charset="-128"/>
                  <a:cs typeface="Angsana New" pitchFamily="18" charset="-34"/>
                </a:rPr>
                <a:t>Secondary</a:t>
              </a:r>
              <a:r>
                <a:rPr lang="en-US" altLang="ja-JP" sz="1400" b="1">
                  <a:latin typeface="Arial Unicode MS" pitchFamily="34" charset="-128"/>
                  <a:ea typeface="Arial Unicode MS" pitchFamily="34" charset="-128"/>
                  <a:cs typeface="Angsana New" pitchFamily="18" charset="-34"/>
                </a:rPr>
                <a:t> </a:t>
              </a:r>
              <a:r>
                <a:rPr lang="en-US" altLang="ja-JP" sz="1400">
                  <a:latin typeface="Arial Unicode MS" pitchFamily="34" charset="-128"/>
                  <a:ea typeface="Arial Unicode MS" pitchFamily="34" charset="-128"/>
                  <a:cs typeface="Angsana New" pitchFamily="18" charset="-34"/>
                </a:rPr>
                <a:t>Pumps with VSD</a:t>
              </a:r>
              <a:endParaRPr lang="en-US" sz="1400">
                <a:latin typeface="Arial Unicode MS" pitchFamily="34" charset="-128"/>
                <a:ea typeface="Arial Unicode MS" pitchFamily="34" charset="-128"/>
                <a:cs typeface="Angsana New" pitchFamily="18" charset="-34"/>
              </a:endParaRPr>
            </a:p>
          </p:txBody>
        </p:sp>
        <p:sp>
          <p:nvSpPr>
            <p:cNvPr id="22538" name="Text Box 13"/>
            <p:cNvSpPr txBox="1">
              <a:spLocks noChangeArrowheads="1"/>
            </p:cNvSpPr>
            <p:nvPr/>
          </p:nvSpPr>
          <p:spPr bwMode="auto">
            <a:xfrm>
              <a:off x="2688" y="960"/>
              <a:ext cx="960" cy="38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56619" tIns="28310" rIns="56619" bIns="28310"/>
            <a:lstStyle/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altLang="ja-JP" sz="1400">
                  <a:latin typeface="Arial Unicode MS" pitchFamily="34" charset="-128"/>
                  <a:ea typeface="Arial Unicode MS" pitchFamily="34" charset="-128"/>
                  <a:cs typeface="Angsana New" pitchFamily="18" charset="-34"/>
                </a:rPr>
                <a:t>Pri</a:t>
              </a:r>
              <a:r>
                <a:rPr lang="en-US" altLang="ja-JP" sz="1400" b="1">
                  <a:latin typeface="Arial Unicode MS" pitchFamily="34" charset="-128"/>
                  <a:ea typeface="Arial Unicode MS" pitchFamily="34" charset="-128"/>
                  <a:cs typeface="Angsana New" pitchFamily="18" charset="-34"/>
                </a:rPr>
                <a:t> </a:t>
              </a:r>
              <a:r>
                <a:rPr lang="en-US" altLang="ja-JP" sz="1400">
                  <a:latin typeface="Arial Unicode MS" pitchFamily="34" charset="-128"/>
                  <a:ea typeface="Arial Unicode MS" pitchFamily="34" charset="-128"/>
                  <a:cs typeface="Angsana New" pitchFamily="18" charset="-34"/>
                </a:rPr>
                <a:t>Pumps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altLang="ja-JP" sz="1400">
                  <a:latin typeface="Arial Unicode MS" pitchFamily="34" charset="-128"/>
                  <a:ea typeface="Arial Unicode MS" pitchFamily="34" charset="-128"/>
                  <a:cs typeface="Angsana New" pitchFamily="18" charset="-34"/>
                </a:rPr>
                <a:t>(const speed)</a:t>
              </a:r>
              <a:endParaRPr lang="en-US" sz="1400">
                <a:latin typeface="Arial Unicode MS" pitchFamily="34" charset="-128"/>
                <a:ea typeface="Arial Unicode MS" pitchFamily="34" charset="-128"/>
                <a:cs typeface="Angsana New" pitchFamily="18" charset="-34"/>
              </a:endParaRPr>
            </a:p>
          </p:txBody>
        </p:sp>
        <p:sp>
          <p:nvSpPr>
            <p:cNvPr id="22539" name="Text Box 14"/>
            <p:cNvSpPr txBox="1">
              <a:spLocks noChangeArrowheads="1"/>
            </p:cNvSpPr>
            <p:nvPr/>
          </p:nvSpPr>
          <p:spPr bwMode="auto">
            <a:xfrm>
              <a:off x="4752" y="1824"/>
              <a:ext cx="912" cy="24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56619" tIns="28310" rIns="56619" bIns="28310"/>
            <a:lstStyle/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altLang="ja-JP" sz="1400">
                  <a:latin typeface="Arial Unicode MS" pitchFamily="34" charset="-128"/>
                  <a:ea typeface="Arial Unicode MS" pitchFamily="34" charset="-128"/>
                  <a:cs typeface="Angsana New" pitchFamily="18" charset="-34"/>
                </a:rPr>
                <a:t>Typical load with 2 way valve</a:t>
              </a:r>
              <a:endParaRPr lang="en-US" sz="1400">
                <a:latin typeface="Arial Unicode MS" pitchFamily="34" charset="-128"/>
                <a:ea typeface="Arial Unicode MS" pitchFamily="34" charset="-128"/>
                <a:cs typeface="Angsana New" pitchFamily="18" charset="-34"/>
              </a:endParaRPr>
            </a:p>
          </p:txBody>
        </p:sp>
        <p:sp>
          <p:nvSpPr>
            <p:cNvPr id="22540" name="Line 16"/>
            <p:cNvSpPr>
              <a:spLocks noChangeShapeType="1"/>
            </p:cNvSpPr>
            <p:nvPr/>
          </p:nvSpPr>
          <p:spPr bwMode="auto">
            <a:xfrm>
              <a:off x="4032" y="2640"/>
              <a:ext cx="2" cy="2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2541" name="Text Box 21"/>
            <p:cNvSpPr txBox="1">
              <a:spLocks noChangeArrowheads="1"/>
            </p:cNvSpPr>
            <p:nvPr/>
          </p:nvSpPr>
          <p:spPr bwMode="auto">
            <a:xfrm>
              <a:off x="4032" y="3264"/>
              <a:ext cx="163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Tx/>
                <a:buFontTx/>
                <a:buNone/>
              </a:pPr>
              <a:r>
                <a:rPr lang="en-US" sz="1200" b="1">
                  <a:solidFill>
                    <a:schemeClr val="accent2"/>
                  </a:solidFill>
                </a:rPr>
                <a:t>CHILLED WATER DISTRIBUTION (SECONDARY) </a:t>
              </a: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ED0135F6-9A55-4126-8054-3AEA61BC8D0B}" type="slidenum">
              <a:rPr lang="en-US" smtClean="0"/>
              <a:pPr/>
              <a:t>17</a:t>
            </a:fld>
            <a:endParaRPr lang="en-US" smtClean="0"/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76200"/>
            <a:ext cx="4648200" cy="914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1800" dirty="0" smtClean="0">
                <a:solidFill>
                  <a:srgbClr val="339966"/>
                </a:solidFill>
              </a:rPr>
              <a:t>Variable Primary Chilled Water Flow</a:t>
            </a:r>
          </a:p>
        </p:txBody>
      </p:sp>
      <p:sp>
        <p:nvSpPr>
          <p:cNvPr id="23556" name="Rectangle 10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524000"/>
            <a:ext cx="3886200" cy="3048000"/>
          </a:xfrm>
        </p:spPr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en-US" sz="1800" smtClean="0"/>
              <a:t>Modern Chillers are safe at varying flow thanks to latest controls</a:t>
            </a:r>
          </a:p>
          <a:p>
            <a:pPr eaLnBrk="1" hangingPunct="1">
              <a:lnSpc>
                <a:spcPct val="110000"/>
              </a:lnSpc>
            </a:pPr>
            <a:r>
              <a:rPr lang="en-US" sz="1800" smtClean="0"/>
              <a:t>Lower capital</a:t>
            </a:r>
          </a:p>
          <a:p>
            <a:pPr eaLnBrk="1" hangingPunct="1">
              <a:lnSpc>
                <a:spcPct val="110000"/>
              </a:lnSpc>
            </a:pPr>
            <a:r>
              <a:rPr lang="en-US" sz="1800" smtClean="0"/>
              <a:t>Best system efficiency</a:t>
            </a:r>
          </a:p>
          <a:p>
            <a:pPr eaLnBrk="1" hangingPunct="1">
              <a:lnSpc>
                <a:spcPct val="110000"/>
              </a:lnSpc>
            </a:pPr>
            <a:r>
              <a:rPr lang="en-US" sz="1800" smtClean="0"/>
              <a:t>Lower overall footprint</a:t>
            </a:r>
          </a:p>
          <a:p>
            <a:pPr eaLnBrk="1" hangingPunct="1">
              <a:lnSpc>
                <a:spcPct val="110000"/>
              </a:lnSpc>
            </a:pPr>
            <a:endParaRPr lang="en-US" sz="1800" smtClean="0"/>
          </a:p>
          <a:p>
            <a:pPr eaLnBrk="1" hangingPunct="1">
              <a:lnSpc>
                <a:spcPct val="110000"/>
              </a:lnSpc>
            </a:pPr>
            <a:endParaRPr lang="en-US" sz="1800" smtClean="0"/>
          </a:p>
        </p:txBody>
      </p:sp>
      <p:sp>
        <p:nvSpPr>
          <p:cNvPr id="23557" name="AutoShape 593"/>
          <p:cNvSpPr>
            <a:spLocks noChangeArrowheads="1"/>
          </p:cNvSpPr>
          <p:nvPr/>
        </p:nvSpPr>
        <p:spPr bwMode="auto">
          <a:xfrm>
            <a:off x="3886200" y="1295400"/>
            <a:ext cx="62484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3558" name="Group 602"/>
          <p:cNvGrpSpPr>
            <a:grpSpLocks/>
          </p:cNvGrpSpPr>
          <p:nvPr/>
        </p:nvGrpSpPr>
        <p:grpSpPr bwMode="auto">
          <a:xfrm>
            <a:off x="4343400" y="1600200"/>
            <a:ext cx="4419600" cy="3886200"/>
            <a:chOff x="2736" y="768"/>
            <a:chExt cx="2784" cy="2448"/>
          </a:xfrm>
        </p:grpSpPr>
        <p:pic>
          <p:nvPicPr>
            <p:cNvPr id="23559" name="Picture 594"/>
            <p:cNvPicPr>
              <a:picLocks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928" y="1054"/>
              <a:ext cx="2544" cy="1922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</p:pic>
        <p:sp>
          <p:nvSpPr>
            <p:cNvPr id="23560" name="Text Box 596"/>
            <p:cNvSpPr txBox="1">
              <a:spLocks noChangeArrowheads="1"/>
            </p:cNvSpPr>
            <p:nvPr/>
          </p:nvSpPr>
          <p:spPr bwMode="auto">
            <a:xfrm>
              <a:off x="2736" y="1296"/>
              <a:ext cx="672" cy="2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55303" tIns="27652" rIns="55303" bIns="27652"/>
            <a:lstStyle/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altLang="ja-JP" sz="1400">
                  <a:latin typeface="Arial Unicode MS" pitchFamily="34" charset="-128"/>
                  <a:ea typeface="Arial Unicode MS" pitchFamily="34" charset="-128"/>
                  <a:cs typeface="Angsana New" pitchFamily="18" charset="-34"/>
                </a:rPr>
                <a:t>Pri Pumps with VSD</a:t>
              </a:r>
              <a:endParaRPr lang="en-US" sz="1400">
                <a:latin typeface="Arial Unicode MS" pitchFamily="34" charset="-128"/>
                <a:ea typeface="Arial Unicode MS" pitchFamily="34" charset="-128"/>
                <a:cs typeface="Angsana New" pitchFamily="18" charset="-34"/>
              </a:endParaRPr>
            </a:p>
          </p:txBody>
        </p:sp>
        <p:sp>
          <p:nvSpPr>
            <p:cNvPr id="23561" name="Text Box 597"/>
            <p:cNvSpPr txBox="1">
              <a:spLocks noChangeArrowheads="1"/>
            </p:cNvSpPr>
            <p:nvPr/>
          </p:nvSpPr>
          <p:spPr bwMode="auto">
            <a:xfrm>
              <a:off x="3875" y="3024"/>
              <a:ext cx="685" cy="19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55303" tIns="27652" rIns="55303" bIns="27652"/>
            <a:lstStyle/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altLang="ja-JP" sz="1400">
                  <a:latin typeface="Arial Unicode MS" pitchFamily="34" charset="-128"/>
                  <a:ea typeface="Arial Unicode MS" pitchFamily="34" charset="-128"/>
                  <a:cs typeface="Angsana New" pitchFamily="18" charset="-34"/>
                </a:rPr>
                <a:t>Flow Meter</a:t>
              </a:r>
              <a:endParaRPr lang="en-US" sz="1400">
                <a:latin typeface="Arial Unicode MS" pitchFamily="34" charset="-128"/>
                <a:ea typeface="Arial Unicode MS" pitchFamily="34" charset="-128"/>
                <a:cs typeface="Angsana New" pitchFamily="18" charset="-34"/>
              </a:endParaRPr>
            </a:p>
          </p:txBody>
        </p:sp>
        <p:sp>
          <p:nvSpPr>
            <p:cNvPr id="23562" name="Text Box 598"/>
            <p:cNvSpPr txBox="1">
              <a:spLocks noChangeArrowheads="1"/>
            </p:cNvSpPr>
            <p:nvPr/>
          </p:nvSpPr>
          <p:spPr bwMode="auto">
            <a:xfrm>
              <a:off x="3479" y="2592"/>
              <a:ext cx="841" cy="19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55303" tIns="27652" rIns="55303" bIns="27652"/>
            <a:lstStyle/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altLang="ja-JP" sz="1400">
                  <a:latin typeface="Arial Unicode MS" pitchFamily="34" charset="-128"/>
                  <a:ea typeface="Arial Unicode MS" pitchFamily="34" charset="-128"/>
                  <a:cs typeface="Angsana New" pitchFamily="18" charset="-34"/>
                </a:rPr>
                <a:t>Bypass Valve</a:t>
              </a:r>
              <a:endParaRPr lang="en-US" sz="1400">
                <a:latin typeface="Arial Unicode MS" pitchFamily="34" charset="-128"/>
                <a:ea typeface="Arial Unicode MS" pitchFamily="34" charset="-128"/>
                <a:cs typeface="Angsana New" pitchFamily="18" charset="-34"/>
              </a:endParaRPr>
            </a:p>
          </p:txBody>
        </p:sp>
        <p:sp>
          <p:nvSpPr>
            <p:cNvPr id="23563" name="Text Box 599"/>
            <p:cNvSpPr txBox="1">
              <a:spLocks noChangeArrowheads="1"/>
            </p:cNvSpPr>
            <p:nvPr/>
          </p:nvSpPr>
          <p:spPr bwMode="auto">
            <a:xfrm>
              <a:off x="3024" y="768"/>
              <a:ext cx="1152" cy="2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55303" tIns="27652" rIns="55303" bIns="27652"/>
            <a:lstStyle/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altLang="ja-JP" sz="1400">
                  <a:latin typeface="Arial Unicode MS" pitchFamily="34" charset="-128"/>
                  <a:ea typeface="Arial Unicode MS" pitchFamily="34" charset="-128"/>
                  <a:cs typeface="Angsana New" pitchFamily="18" charset="-34"/>
                </a:rPr>
                <a:t>Automatic Isolation Valve</a:t>
              </a:r>
              <a:endParaRPr lang="en-US" sz="1400">
                <a:latin typeface="Arial Unicode MS" pitchFamily="34" charset="-128"/>
                <a:ea typeface="Arial Unicode MS" pitchFamily="34" charset="-128"/>
                <a:cs typeface="Angsana New" pitchFamily="18" charset="-34"/>
              </a:endParaRPr>
            </a:p>
          </p:txBody>
        </p:sp>
        <p:sp>
          <p:nvSpPr>
            <p:cNvPr id="23564" name="Line 600"/>
            <p:cNvSpPr>
              <a:spLocks noChangeShapeType="1"/>
            </p:cNvSpPr>
            <p:nvPr/>
          </p:nvSpPr>
          <p:spPr bwMode="auto">
            <a:xfrm>
              <a:off x="3456" y="1000"/>
              <a:ext cx="82" cy="29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3565" name="Text Box 601"/>
            <p:cNvSpPr txBox="1">
              <a:spLocks noChangeArrowheads="1"/>
            </p:cNvSpPr>
            <p:nvPr/>
          </p:nvSpPr>
          <p:spPr bwMode="auto">
            <a:xfrm>
              <a:off x="4560" y="1728"/>
              <a:ext cx="960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55303" tIns="27652" rIns="55303" bIns="27652"/>
            <a:lstStyle/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altLang="ja-JP" sz="1400">
                  <a:latin typeface="Arial Unicode MS" pitchFamily="34" charset="-128"/>
                  <a:ea typeface="Arial Unicode MS" pitchFamily="34" charset="-128"/>
                  <a:cs typeface="Angsana New" pitchFamily="18" charset="-34"/>
                </a:rPr>
                <a:t>Typical load with 2 way valve</a:t>
              </a:r>
              <a:endParaRPr lang="en-US" sz="1400">
                <a:latin typeface="Arial Unicode MS" pitchFamily="34" charset="-128"/>
                <a:ea typeface="Arial Unicode MS" pitchFamily="34" charset="-128"/>
                <a:cs typeface="Angsana New" pitchFamily="18" charset="-34"/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414555BF-3423-473D-A9A4-B05BA2F3B2B8}" type="slidenum">
              <a:rPr lang="en-US" smtClean="0"/>
              <a:pPr/>
              <a:t>18</a:t>
            </a:fld>
            <a:endParaRPr lang="en-US" smtClean="0"/>
          </a:p>
        </p:txBody>
      </p:sp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z="1800" smtClean="0">
                <a:solidFill>
                  <a:srgbClr val="339966"/>
                </a:solidFill>
              </a:rPr>
              <a:t>Types</a:t>
            </a:r>
            <a:r>
              <a:rPr lang="en-US" sz="1800" smtClean="0">
                <a:solidFill>
                  <a:srgbClr val="339966"/>
                </a:solidFill>
              </a:rPr>
              <a:t> of Packaged Plants</a:t>
            </a:r>
          </a:p>
        </p:txBody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524000"/>
            <a:ext cx="7239000" cy="4191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800" b="1" smtClean="0"/>
              <a:t>Temporary Cooling Plant</a:t>
            </a:r>
          </a:p>
          <a:p>
            <a:pPr eaLnBrk="1" hangingPunct="1">
              <a:lnSpc>
                <a:spcPct val="80000"/>
              </a:lnSpc>
              <a:buClr>
                <a:schemeClr val="bg2"/>
              </a:buClr>
              <a:buFont typeface="Wingdings" pitchFamily="2" charset="2"/>
              <a:buChar char="§"/>
            </a:pPr>
            <a:endParaRPr lang="en-US" sz="1800" smtClean="0"/>
          </a:p>
          <a:p>
            <a:pPr lvl="1" eaLnBrk="1" hangingPunct="1">
              <a:lnSpc>
                <a:spcPct val="80000"/>
              </a:lnSpc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smtClean="0"/>
              <a:t>Solidly Constructed rigid, riggable, reusable plant </a:t>
            </a:r>
          </a:p>
          <a:p>
            <a:pPr lvl="1" eaLnBrk="1" hangingPunct="1">
              <a:lnSpc>
                <a:spcPct val="80000"/>
              </a:lnSpc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smtClean="0"/>
              <a:t>Variable Primary or Constant Volume Comes complete with Cooling Tower Skid</a:t>
            </a:r>
          </a:p>
          <a:p>
            <a:pPr lvl="1" eaLnBrk="1" hangingPunct="1">
              <a:lnSpc>
                <a:spcPct val="80000"/>
              </a:lnSpc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smtClean="0"/>
              <a:t>Single Chiller in one module</a:t>
            </a:r>
          </a:p>
          <a:p>
            <a:pPr lvl="1" eaLnBrk="1" hangingPunct="1">
              <a:lnSpc>
                <a:spcPct val="80000"/>
              </a:lnSpc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smtClean="0"/>
              <a:t>Screw and Centrifugal Chillers</a:t>
            </a:r>
          </a:p>
          <a:p>
            <a:pPr lvl="1" eaLnBrk="1" hangingPunct="1">
              <a:lnSpc>
                <a:spcPct val="80000"/>
              </a:lnSpc>
              <a:buClr>
                <a:schemeClr val="bg2"/>
              </a:buClr>
              <a:buFont typeface="Wingdings" pitchFamily="2" charset="2"/>
              <a:buChar char="§"/>
            </a:pPr>
            <a:endParaRPr lang="en-US" sz="1600" smtClean="0"/>
          </a:p>
          <a:p>
            <a:pPr lvl="1" eaLnBrk="1" hangingPunct="1">
              <a:lnSpc>
                <a:spcPct val="80000"/>
              </a:lnSpc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b="1" smtClean="0"/>
              <a:t>Primary design consideration is </a:t>
            </a:r>
            <a:r>
              <a:rPr lang="en-US" sz="1600" b="1" smtClean="0">
                <a:solidFill>
                  <a:srgbClr val="003399"/>
                </a:solidFill>
              </a:rPr>
              <a:t>portability</a:t>
            </a:r>
          </a:p>
          <a:p>
            <a:pPr lvl="2" eaLnBrk="1" hangingPunct="1">
              <a:lnSpc>
                <a:spcPct val="80000"/>
              </a:lnSpc>
              <a:buClr>
                <a:schemeClr val="bg2"/>
              </a:buClr>
              <a:buFont typeface="Wingdings" pitchFamily="2" charset="2"/>
              <a:buChar char="§"/>
            </a:pPr>
            <a:endParaRPr lang="en-US" sz="1400" b="1" smtClean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93D24B08-5B31-4AEC-A116-1DD0A1220930}" type="slidenum">
              <a:rPr lang="en-US" smtClean="0"/>
              <a:pPr/>
              <a:t>19</a:t>
            </a:fld>
            <a:endParaRPr lang="en-US" smtClean="0"/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body" sz="half" idx="2"/>
          </p:nvPr>
        </p:nvSpPr>
        <p:spPr>
          <a:xfrm>
            <a:off x="457200" y="1219200"/>
            <a:ext cx="4176713" cy="3581400"/>
          </a:xfrm>
        </p:spPr>
        <p:txBody>
          <a:bodyPr/>
          <a:lstStyle/>
          <a:p>
            <a:pPr eaLnBrk="1" hangingPunct="1"/>
            <a:r>
              <a:rPr lang="en-US" sz="1800" smtClean="0"/>
              <a:t>A big seller to District Cooling Companies</a:t>
            </a:r>
          </a:p>
          <a:p>
            <a:pPr eaLnBrk="1" hangingPunct="1"/>
            <a:r>
              <a:rPr lang="en-US" sz="1800" smtClean="0"/>
              <a:t>DC plants are hardly ever ready on time.</a:t>
            </a:r>
          </a:p>
          <a:p>
            <a:pPr eaLnBrk="1" hangingPunct="1"/>
            <a:r>
              <a:rPr lang="en-US" sz="1800" smtClean="0"/>
              <a:t>Allows them to meet their commitments</a:t>
            </a:r>
          </a:p>
          <a:p>
            <a:pPr eaLnBrk="1" hangingPunct="1"/>
            <a:r>
              <a:rPr lang="en-US" sz="1800" smtClean="0"/>
              <a:t> .. And bill for it</a:t>
            </a:r>
          </a:p>
          <a:p>
            <a:pPr eaLnBrk="1" hangingPunct="1"/>
            <a:r>
              <a:rPr lang="en-US" sz="1800" smtClean="0"/>
              <a:t>Moved from project to project</a:t>
            </a:r>
          </a:p>
          <a:p>
            <a:pPr eaLnBrk="1" hangingPunct="1"/>
            <a:r>
              <a:rPr lang="en-US" sz="1800" smtClean="0"/>
              <a:t>No secondary pumps needed</a:t>
            </a:r>
          </a:p>
          <a:p>
            <a:pPr eaLnBrk="1" hangingPunct="1"/>
            <a:r>
              <a:rPr lang="en-US" sz="1800" smtClean="0"/>
              <a:t>A beast of burden!</a:t>
            </a:r>
          </a:p>
          <a:p>
            <a:pPr eaLnBrk="1" hangingPunct="1"/>
            <a:endParaRPr lang="en-GB" sz="1800" smtClean="0"/>
          </a:p>
        </p:txBody>
      </p:sp>
      <p:pic>
        <p:nvPicPr>
          <p:cNvPr id="25604" name="Picture 3" descr="Temp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029200" y="1143000"/>
            <a:ext cx="3633788" cy="4835525"/>
          </a:xfrm>
          <a:noFill/>
        </p:spPr>
      </p:pic>
      <p:sp>
        <p:nvSpPr>
          <p:cNvPr id="25605" name="Rectangle 4"/>
          <p:cNvSpPr>
            <a:spLocks noGrp="1" noChangeArrowheads="1"/>
          </p:cNvSpPr>
          <p:nvPr>
            <p:ph type="title"/>
          </p:nvPr>
        </p:nvSpPr>
        <p:spPr>
          <a:xfrm>
            <a:off x="1981200" y="76200"/>
            <a:ext cx="4724400" cy="914400"/>
          </a:xfrm>
        </p:spPr>
        <p:txBody>
          <a:bodyPr/>
          <a:lstStyle/>
          <a:p>
            <a:pPr eaLnBrk="1" hangingPunct="1"/>
            <a:r>
              <a:rPr lang="en-GB" sz="1800" dirty="0" smtClean="0">
                <a:solidFill>
                  <a:srgbClr val="339966"/>
                </a:solidFill>
              </a:rPr>
              <a:t>Types</a:t>
            </a:r>
            <a:r>
              <a:rPr lang="en-US" sz="1800" dirty="0" smtClean="0">
                <a:solidFill>
                  <a:srgbClr val="339966"/>
                </a:solidFill>
              </a:rPr>
              <a:t> of Packaged Plants</a:t>
            </a:r>
            <a:br>
              <a:rPr lang="en-US" sz="1800" dirty="0" smtClean="0">
                <a:solidFill>
                  <a:srgbClr val="339966"/>
                </a:solidFill>
              </a:rPr>
            </a:br>
            <a:r>
              <a:rPr lang="en-US" sz="1800" dirty="0" smtClean="0">
                <a:solidFill>
                  <a:srgbClr val="339966"/>
                </a:solidFill>
              </a:rPr>
              <a:t>   - Temporary Cooling Plants</a:t>
            </a:r>
            <a:endParaRPr lang="en-GB" sz="1800" dirty="0" smtClean="0">
              <a:solidFill>
                <a:srgbClr val="339966"/>
              </a:solidFill>
            </a:endParaRPr>
          </a:p>
        </p:txBody>
      </p:sp>
      <p:sp>
        <p:nvSpPr>
          <p:cNvPr id="25606" name="Text Box 5"/>
          <p:cNvSpPr txBox="1">
            <a:spLocks noChangeArrowheads="1"/>
          </p:cNvSpPr>
          <p:nvPr/>
        </p:nvSpPr>
        <p:spPr bwMode="auto">
          <a:xfrm>
            <a:off x="5029200" y="5562600"/>
            <a:ext cx="1198563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sz="1400" b="1">
                <a:solidFill>
                  <a:schemeClr val="bg1"/>
                </a:solidFill>
                <a:latin typeface="Arial Black" pitchFamily="34" charset="0"/>
              </a:rPr>
              <a:t>1,220 TR</a:t>
            </a:r>
            <a:endParaRPr lang="en-GB" sz="1400" b="1">
              <a:solidFill>
                <a:schemeClr val="bg1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304800"/>
            <a:ext cx="7653338" cy="5105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075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F5F0F470-D92E-417A-B384-B4A15A510652}" type="slidenum">
              <a:rPr lang="en-US" smtClean="0"/>
              <a:pPr/>
              <a:t>2</a:t>
            </a:fld>
            <a:endParaRPr lang="en-US" smtClean="0"/>
          </a:p>
        </p:txBody>
      </p:sp>
      <p:pic>
        <p:nvPicPr>
          <p:cNvPr id="3076" name="Picture 3" descr="JCI 011-Maske03b50oben-300dp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7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81000" y="152400"/>
            <a:ext cx="7772400" cy="1470025"/>
          </a:xfrm>
        </p:spPr>
        <p:txBody>
          <a:bodyPr/>
          <a:lstStyle/>
          <a:p>
            <a:pPr eaLnBrk="1" hangingPunct="1"/>
            <a:r>
              <a:rPr lang="en-CA" dirty="0" smtClean="0">
                <a:solidFill>
                  <a:srgbClr val="339966"/>
                </a:solidFill>
              </a:rPr>
              <a:t>Flo Fab Modular chilling package</a:t>
            </a:r>
            <a:endParaRPr lang="de-DE" dirty="0" smtClean="0">
              <a:solidFill>
                <a:srgbClr val="339966"/>
              </a:solidFill>
            </a:endParaRPr>
          </a:p>
        </p:txBody>
      </p:sp>
      <p:pic>
        <p:nvPicPr>
          <p:cNvPr id="2052" name="Picture 4" descr="C:\Users\Justine\Desktop\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130" y="1280319"/>
            <a:ext cx="8041077" cy="4297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4600" y="5321019"/>
            <a:ext cx="2464406" cy="1295038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60BEFD72-4F02-4E54-979A-5E69836D313F}" type="slidenum">
              <a:rPr lang="en-US" smtClean="0"/>
              <a:pPr/>
              <a:t>20</a:t>
            </a:fld>
            <a:endParaRPr lang="en-US" smtClean="0"/>
          </a:p>
        </p:txBody>
      </p:sp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z="1800" smtClean="0">
                <a:solidFill>
                  <a:srgbClr val="339966"/>
                </a:solidFill>
              </a:rPr>
              <a:t>Types</a:t>
            </a:r>
            <a:r>
              <a:rPr lang="en-US" sz="1800" smtClean="0">
                <a:solidFill>
                  <a:srgbClr val="339966"/>
                </a:solidFill>
              </a:rPr>
              <a:t> of Packaged Plants</a:t>
            </a:r>
            <a:br>
              <a:rPr lang="en-US" sz="1800" smtClean="0">
                <a:solidFill>
                  <a:srgbClr val="339966"/>
                </a:solidFill>
              </a:rPr>
            </a:br>
            <a:r>
              <a:rPr lang="en-US" sz="1800" smtClean="0">
                <a:solidFill>
                  <a:srgbClr val="339966"/>
                </a:solidFill>
              </a:rPr>
              <a:t>   - Temporary Cooling Plants</a:t>
            </a:r>
          </a:p>
        </p:txBody>
      </p:sp>
      <p:pic>
        <p:nvPicPr>
          <p:cNvPr id="2662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114425"/>
            <a:ext cx="6729413" cy="490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>
                <a:latin typeface="Days" panose="02000505050000020004" pitchFamily="2" charset="0"/>
              </a:rPr>
              <a:t>Chillers  </a:t>
            </a:r>
            <a:r>
              <a:rPr lang="en-CA" dirty="0" smtClean="0">
                <a:solidFill>
                  <a:srgbClr val="0070C0"/>
                </a:solidFill>
                <a:latin typeface="Days" panose="02000505050000020004" pitchFamily="2" charset="0"/>
              </a:rPr>
              <a:t>(Water-Cooled)</a:t>
            </a:r>
            <a:endParaRPr lang="en-CA" dirty="0">
              <a:solidFill>
                <a:srgbClr val="0070C0"/>
              </a:solidFill>
              <a:latin typeface="Days" panose="02000505050000020004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F8D095-DD30-49A7-B8A6-7FEA1C45056A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2051" name="Picture 3" descr="C:\Users\Justine\Desktop\PAGE1-carri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93788"/>
            <a:ext cx="8153400" cy="4926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998517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Days" panose="02000505050000020004" pitchFamily="2" charset="0"/>
              </a:rPr>
              <a:t>Chillers  </a:t>
            </a:r>
            <a:r>
              <a:rPr lang="en-CA" dirty="0" smtClean="0">
                <a:solidFill>
                  <a:srgbClr val="0070C0"/>
                </a:solidFill>
                <a:latin typeface="Days" panose="02000505050000020004" pitchFamily="2" charset="0"/>
              </a:rPr>
              <a:t>(Water-Cooled)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F8D095-DD30-49A7-B8A6-7FEA1C45056A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5123" name="Picture 3" descr="C:\Users\Justine\Desktop\PAGE4-carri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1057473"/>
            <a:ext cx="8181975" cy="4943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911629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Days" panose="02000505050000020004" pitchFamily="2" charset="0"/>
              </a:rPr>
              <a:t>Chillers  </a:t>
            </a:r>
            <a:r>
              <a:rPr lang="en-CA" dirty="0" smtClean="0">
                <a:solidFill>
                  <a:srgbClr val="0070C0"/>
                </a:solidFill>
                <a:latin typeface="Days" panose="02000505050000020004" pitchFamily="2" charset="0"/>
              </a:rPr>
              <a:t>(Water-Cooled)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F8D095-DD30-49A7-B8A6-7FEA1C45056A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6146" name="Picture 2" descr="C:\Users\Justine\Desktop\PAGE5-carri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" y="1066800"/>
            <a:ext cx="8210550" cy="4960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63528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Days" panose="02000505050000020004" pitchFamily="2" charset="0"/>
              </a:rPr>
              <a:t>Chillers  </a:t>
            </a:r>
            <a:r>
              <a:rPr lang="en-CA" dirty="0" smtClean="0">
                <a:solidFill>
                  <a:srgbClr val="0070C0"/>
                </a:solidFill>
                <a:latin typeface="Days" panose="02000505050000020004" pitchFamily="2" charset="0"/>
              </a:rPr>
              <a:t>(Air-Cooled)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F8D095-DD30-49A7-B8A6-7FEA1C45056A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3074" name="Picture 2" descr="C:\Users\Justine\Desktop\PAGE2-carri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883" y="1066800"/>
            <a:ext cx="8297917" cy="501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015436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Days" panose="02000505050000020004" pitchFamily="2" charset="0"/>
              </a:rPr>
              <a:t>Chillers  </a:t>
            </a:r>
            <a:r>
              <a:rPr lang="en-CA" dirty="0" smtClean="0">
                <a:solidFill>
                  <a:srgbClr val="0070C0"/>
                </a:solidFill>
                <a:latin typeface="Days" panose="02000505050000020004" pitchFamily="2" charset="0"/>
              </a:rPr>
              <a:t>(Air-Cooled)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F8D095-DD30-49A7-B8A6-7FEA1C45056A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4099" name="Picture 3" descr="C:\Users\Justine\Desktop\PAGE3-carri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63" y="1068387"/>
            <a:ext cx="8242738" cy="4979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651405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E26CA574-DD41-4BE1-9132-C198D0479BD9}" type="slidenum">
              <a:rPr lang="en-US" smtClean="0"/>
              <a:pPr/>
              <a:t>26</a:t>
            </a:fld>
            <a:endParaRPr lang="en-US" smtClean="0"/>
          </a:p>
        </p:txBody>
      </p:sp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z="1800" smtClean="0">
                <a:solidFill>
                  <a:srgbClr val="339966"/>
                </a:solidFill>
              </a:rPr>
              <a:t>Types</a:t>
            </a:r>
            <a:r>
              <a:rPr lang="en-US" sz="1800" smtClean="0">
                <a:solidFill>
                  <a:srgbClr val="339966"/>
                </a:solidFill>
              </a:rPr>
              <a:t> of Packaged Plant</a:t>
            </a:r>
          </a:p>
        </p:txBody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524000"/>
            <a:ext cx="7924800" cy="4191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800" b="1" smtClean="0"/>
              <a:t>Permanent Cooling Plant</a:t>
            </a:r>
          </a:p>
          <a:p>
            <a:pPr eaLnBrk="1" hangingPunct="1">
              <a:lnSpc>
                <a:spcPct val="80000"/>
              </a:lnSpc>
              <a:buClr>
                <a:schemeClr val="bg2"/>
              </a:buClr>
              <a:buFont typeface="Wingdings" pitchFamily="2" charset="2"/>
              <a:buChar char="§"/>
            </a:pPr>
            <a:endParaRPr lang="en-US" sz="900" smtClean="0"/>
          </a:p>
          <a:p>
            <a:pPr lvl="1" eaLnBrk="1" hangingPunct="1">
              <a:lnSpc>
                <a:spcPct val="80000"/>
              </a:lnSpc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smtClean="0"/>
              <a:t>Solidly Constructed Rigid, riggable, permanent plant</a:t>
            </a:r>
          </a:p>
          <a:p>
            <a:pPr lvl="1" eaLnBrk="1" hangingPunct="1">
              <a:lnSpc>
                <a:spcPct val="80000"/>
              </a:lnSpc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smtClean="0"/>
              <a:t>Variable Primary or Constant Volume Comes complete with Cooling Tower Skid</a:t>
            </a:r>
          </a:p>
          <a:p>
            <a:pPr lvl="1" eaLnBrk="1" hangingPunct="1">
              <a:lnSpc>
                <a:spcPct val="80000"/>
              </a:lnSpc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smtClean="0"/>
              <a:t>Single or Multiple Chillers</a:t>
            </a:r>
          </a:p>
          <a:p>
            <a:pPr lvl="1" eaLnBrk="1" hangingPunct="1">
              <a:lnSpc>
                <a:spcPct val="80000"/>
              </a:lnSpc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smtClean="0"/>
              <a:t>Screw and Centrifugal Chillers</a:t>
            </a:r>
          </a:p>
          <a:p>
            <a:pPr lvl="1" eaLnBrk="1" hangingPunct="1">
              <a:lnSpc>
                <a:spcPct val="80000"/>
              </a:lnSpc>
              <a:buClr>
                <a:schemeClr val="bg2"/>
              </a:buClr>
              <a:buFont typeface="Wingdings" pitchFamily="2" charset="2"/>
              <a:buChar char="§"/>
            </a:pPr>
            <a:endParaRPr lang="en-US" sz="1600" smtClean="0"/>
          </a:p>
          <a:p>
            <a:pPr lvl="1" eaLnBrk="1" hangingPunct="1">
              <a:lnSpc>
                <a:spcPct val="80000"/>
              </a:lnSpc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b="1" smtClean="0"/>
              <a:t>Primary design consideration is </a:t>
            </a:r>
            <a:r>
              <a:rPr lang="en-US" sz="1600" b="1" smtClean="0">
                <a:solidFill>
                  <a:srgbClr val="003399"/>
                </a:solidFill>
              </a:rPr>
              <a:t>efficiency</a:t>
            </a:r>
            <a:r>
              <a:rPr lang="en-US" sz="1600" b="1" smtClean="0"/>
              <a:t> &amp; </a:t>
            </a:r>
            <a:r>
              <a:rPr lang="en-US" sz="1600" b="1" smtClean="0">
                <a:solidFill>
                  <a:srgbClr val="003399"/>
                </a:solidFill>
              </a:rPr>
              <a:t>ease of maintenance</a:t>
            </a:r>
            <a:endParaRPr lang="en-GB" sz="1600" b="1" smtClean="0">
              <a:solidFill>
                <a:srgbClr val="003399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878EFE8F-8115-46DA-ADA6-C7BE868B2CE9}" type="slidenum">
              <a:rPr lang="en-US" smtClean="0"/>
              <a:pPr/>
              <a:t>27</a:t>
            </a:fld>
            <a:endParaRPr lang="en-US" smtClean="0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z="1800" smtClean="0">
                <a:solidFill>
                  <a:srgbClr val="339966"/>
                </a:solidFill>
              </a:rPr>
              <a:t>Types</a:t>
            </a:r>
            <a:r>
              <a:rPr lang="en-US" sz="1800" smtClean="0">
                <a:solidFill>
                  <a:srgbClr val="339966"/>
                </a:solidFill>
              </a:rPr>
              <a:t> of Packaged Plants</a:t>
            </a:r>
            <a:br>
              <a:rPr lang="en-US" sz="1800" smtClean="0">
                <a:solidFill>
                  <a:srgbClr val="339966"/>
                </a:solidFill>
              </a:rPr>
            </a:br>
            <a:r>
              <a:rPr lang="en-US" sz="1800" smtClean="0">
                <a:solidFill>
                  <a:srgbClr val="339966"/>
                </a:solidFill>
              </a:rPr>
              <a:t>   - Permanent Cooling Plants</a:t>
            </a:r>
            <a:endParaRPr lang="en-US" sz="1800" smtClean="0"/>
          </a:p>
        </p:txBody>
      </p:sp>
      <p:grpSp>
        <p:nvGrpSpPr>
          <p:cNvPr id="28676" name="Group 14"/>
          <p:cNvGrpSpPr>
            <a:grpSpLocks/>
          </p:cNvGrpSpPr>
          <p:nvPr/>
        </p:nvGrpSpPr>
        <p:grpSpPr bwMode="auto">
          <a:xfrm>
            <a:off x="946150" y="1147763"/>
            <a:ext cx="8197850" cy="4719637"/>
            <a:chOff x="596" y="723"/>
            <a:chExt cx="5164" cy="2973"/>
          </a:xfrm>
        </p:grpSpPr>
        <p:pic>
          <p:nvPicPr>
            <p:cNvPr id="28678" name="Picture 2" descr="ch module iso view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96" y="723"/>
              <a:ext cx="4458" cy="29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679" name="Text Box 4"/>
            <p:cNvSpPr txBox="1">
              <a:spLocks noChangeArrowheads="1"/>
            </p:cNvSpPr>
            <p:nvPr/>
          </p:nvSpPr>
          <p:spPr bwMode="auto">
            <a:xfrm>
              <a:off x="4368" y="1009"/>
              <a:ext cx="1296" cy="19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lnSpc>
                  <a:spcPct val="100000"/>
                </a:lnSpc>
                <a:spcBef>
                  <a:spcPct val="50000"/>
                </a:spcBef>
                <a:buClrTx/>
                <a:buFontTx/>
                <a:buNone/>
              </a:pPr>
              <a:r>
                <a:rPr lang="en-US" sz="1400"/>
                <a:t>11kV SWITCH GEAR</a:t>
              </a:r>
            </a:p>
          </p:txBody>
        </p:sp>
        <p:sp>
          <p:nvSpPr>
            <p:cNvPr id="2606085" name="Line 5"/>
            <p:cNvSpPr>
              <a:spLocks noChangeShapeType="1"/>
            </p:cNvSpPr>
            <p:nvPr/>
          </p:nvSpPr>
          <p:spPr bwMode="auto">
            <a:xfrm flipH="1" flipV="1">
              <a:off x="3491" y="1226"/>
              <a:ext cx="834" cy="1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triangle" w="med" len="med"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8681" name="Text Box 6"/>
            <p:cNvSpPr txBox="1">
              <a:spLocks noChangeArrowheads="1"/>
            </p:cNvSpPr>
            <p:nvPr/>
          </p:nvSpPr>
          <p:spPr bwMode="auto">
            <a:xfrm>
              <a:off x="4703" y="1259"/>
              <a:ext cx="806" cy="32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lnSpc>
                  <a:spcPct val="100000"/>
                </a:lnSpc>
                <a:spcBef>
                  <a:spcPct val="50000"/>
                </a:spcBef>
                <a:buClrTx/>
                <a:buFontTx/>
                <a:buNone/>
              </a:pPr>
              <a:r>
                <a:rPr lang="en-US" sz="1400"/>
                <a:t>11kV / 400v TXFR AREA</a:t>
              </a:r>
            </a:p>
          </p:txBody>
        </p:sp>
        <p:sp>
          <p:nvSpPr>
            <p:cNvPr id="2606087" name="Line 7"/>
            <p:cNvSpPr>
              <a:spLocks noChangeShapeType="1"/>
            </p:cNvSpPr>
            <p:nvPr/>
          </p:nvSpPr>
          <p:spPr bwMode="auto">
            <a:xfrm flipH="1" flipV="1">
              <a:off x="4084" y="1452"/>
              <a:ext cx="458" cy="1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triangle" w="med" len="med"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8683" name="Text Box 8"/>
            <p:cNvSpPr txBox="1">
              <a:spLocks noChangeArrowheads="1"/>
            </p:cNvSpPr>
            <p:nvPr/>
          </p:nvSpPr>
          <p:spPr bwMode="auto">
            <a:xfrm>
              <a:off x="4789" y="1902"/>
              <a:ext cx="971" cy="32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lnSpc>
                  <a:spcPct val="100000"/>
                </a:lnSpc>
                <a:spcBef>
                  <a:spcPct val="50000"/>
                </a:spcBef>
                <a:buClrTx/>
                <a:buFontTx/>
                <a:buNone/>
              </a:pPr>
              <a:r>
                <a:rPr lang="en-US" sz="1400"/>
                <a:t>400v CHILLED WATER PUMP</a:t>
              </a:r>
            </a:p>
          </p:txBody>
        </p:sp>
        <p:sp>
          <p:nvSpPr>
            <p:cNvPr id="2606089" name="Line 9"/>
            <p:cNvSpPr>
              <a:spLocks noChangeShapeType="1"/>
            </p:cNvSpPr>
            <p:nvPr/>
          </p:nvSpPr>
          <p:spPr bwMode="auto">
            <a:xfrm flipH="1" flipV="1">
              <a:off x="3485" y="2065"/>
              <a:ext cx="1276" cy="1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triangle" w="med" len="med"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8685" name="Text Box 10"/>
            <p:cNvSpPr txBox="1">
              <a:spLocks noChangeArrowheads="1"/>
            </p:cNvSpPr>
            <p:nvPr/>
          </p:nvSpPr>
          <p:spPr bwMode="auto">
            <a:xfrm>
              <a:off x="672" y="1393"/>
              <a:ext cx="1248" cy="32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lnSpc>
                  <a:spcPct val="100000"/>
                </a:lnSpc>
                <a:spcBef>
                  <a:spcPct val="50000"/>
                </a:spcBef>
                <a:buClrTx/>
                <a:buFontTx/>
                <a:buNone/>
              </a:pPr>
              <a:r>
                <a:rPr lang="en-US" sz="1400"/>
                <a:t>400v CONDENSER WATER PUMP</a:t>
              </a:r>
            </a:p>
          </p:txBody>
        </p:sp>
        <p:sp>
          <p:nvSpPr>
            <p:cNvPr id="2606091" name="Line 11"/>
            <p:cNvSpPr>
              <a:spLocks noChangeShapeType="1"/>
            </p:cNvSpPr>
            <p:nvPr/>
          </p:nvSpPr>
          <p:spPr bwMode="auto">
            <a:xfrm>
              <a:off x="1722" y="1525"/>
              <a:ext cx="1121" cy="4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triangle" w="med" len="med"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8687" name="Text Box 12"/>
            <p:cNvSpPr txBox="1">
              <a:spLocks noChangeArrowheads="1"/>
            </p:cNvSpPr>
            <p:nvPr/>
          </p:nvSpPr>
          <p:spPr bwMode="auto">
            <a:xfrm>
              <a:off x="4339" y="2305"/>
              <a:ext cx="1219" cy="59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lnSpc>
                  <a:spcPct val="100000"/>
                </a:lnSpc>
                <a:spcBef>
                  <a:spcPct val="50000"/>
                </a:spcBef>
                <a:buClrTx/>
                <a:buFontTx/>
                <a:buNone/>
              </a:pPr>
              <a:r>
                <a:rPr lang="en-US" sz="1400"/>
                <a:t>CHILLER &amp; PUMP, ROOM, MCC AND MT ROOMS ARE AIR CONDITIONED</a:t>
              </a:r>
            </a:p>
          </p:txBody>
        </p:sp>
        <p:sp>
          <p:nvSpPr>
            <p:cNvPr id="2606093" name="Line 13"/>
            <p:cNvSpPr>
              <a:spLocks noChangeShapeType="1"/>
            </p:cNvSpPr>
            <p:nvPr/>
          </p:nvSpPr>
          <p:spPr bwMode="auto">
            <a:xfrm flipH="1" flipV="1">
              <a:off x="2611" y="2489"/>
              <a:ext cx="1612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triangle" w="med" len="med"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4343400" y="4953000"/>
            <a:ext cx="2819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en-US" sz="1800" b="1" kern="0">
                <a:latin typeface="+mj-lt"/>
                <a:ea typeface="+mj-ea"/>
                <a:cs typeface="+mj-cs"/>
              </a:rPr>
              <a:t>4,000TR Chiller Module</a:t>
            </a:r>
            <a:endParaRPr lang="en-US" sz="1800" b="1" kern="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540F7EF8-84AB-47A2-858C-2254D7269402}" type="slidenum">
              <a:rPr lang="en-US" smtClean="0"/>
              <a:pPr/>
              <a:t>28</a:t>
            </a:fld>
            <a:endParaRPr lang="en-US" smtClean="0"/>
          </a:p>
        </p:txBody>
      </p:sp>
      <p:pic>
        <p:nvPicPr>
          <p:cNvPr id="29699" name="Picture 2" descr="sec module iso view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98550" y="2038350"/>
            <a:ext cx="6542088" cy="436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0" name="Rectangle 3"/>
          <p:cNvSpPr>
            <a:spLocks noGrp="1" noChangeArrowheads="1"/>
          </p:cNvSpPr>
          <p:nvPr>
            <p:ph type="title"/>
          </p:nvPr>
        </p:nvSpPr>
        <p:spPr>
          <a:xfrm>
            <a:off x="627063" y="1092200"/>
            <a:ext cx="7772400" cy="889000"/>
          </a:xfrm>
        </p:spPr>
        <p:txBody>
          <a:bodyPr/>
          <a:lstStyle/>
          <a:p>
            <a:pPr eaLnBrk="1" hangingPunct="1"/>
            <a:r>
              <a:rPr lang="en-US" sz="1800" smtClean="0"/>
              <a:t>Secondary Distribution Module – Capable of Pumping 32,000TR at 9K</a:t>
            </a:r>
          </a:p>
        </p:txBody>
      </p:sp>
      <p:sp>
        <p:nvSpPr>
          <p:cNvPr id="29701" name="Text Box 4"/>
          <p:cNvSpPr txBox="1">
            <a:spLocks noChangeArrowheads="1"/>
          </p:cNvSpPr>
          <p:nvPr/>
        </p:nvSpPr>
        <p:spPr bwMode="auto">
          <a:xfrm>
            <a:off x="6781800" y="2297113"/>
            <a:ext cx="149225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sz="1400"/>
              <a:t>11kV SW/GEAR</a:t>
            </a:r>
          </a:p>
        </p:txBody>
      </p:sp>
      <p:sp>
        <p:nvSpPr>
          <p:cNvPr id="2608133" name="Line 5"/>
          <p:cNvSpPr>
            <a:spLocks noChangeShapeType="1"/>
          </p:cNvSpPr>
          <p:nvPr/>
        </p:nvSpPr>
        <p:spPr bwMode="auto">
          <a:xfrm flipH="1" flipV="1">
            <a:off x="5334000" y="2570163"/>
            <a:ext cx="1323975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9703" name="Text Box 6"/>
          <p:cNvSpPr txBox="1">
            <a:spLocks noChangeArrowheads="1"/>
          </p:cNvSpPr>
          <p:nvPr/>
        </p:nvSpPr>
        <p:spPr bwMode="auto">
          <a:xfrm>
            <a:off x="6872288" y="3211513"/>
            <a:ext cx="1492250" cy="517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sz="1400"/>
              <a:t>11kV / 400v TXFR AREA</a:t>
            </a:r>
          </a:p>
        </p:txBody>
      </p:sp>
      <p:sp>
        <p:nvSpPr>
          <p:cNvPr id="2608135" name="Line 7"/>
          <p:cNvSpPr>
            <a:spLocks noChangeShapeType="1"/>
          </p:cNvSpPr>
          <p:nvPr/>
        </p:nvSpPr>
        <p:spPr bwMode="auto">
          <a:xfrm flipH="1" flipV="1">
            <a:off x="5759450" y="3468688"/>
            <a:ext cx="928688" cy="17462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9705" name="Text Box 8"/>
          <p:cNvSpPr txBox="1">
            <a:spLocks noChangeArrowheads="1"/>
          </p:cNvSpPr>
          <p:nvPr/>
        </p:nvSpPr>
        <p:spPr bwMode="auto">
          <a:xfrm>
            <a:off x="6858000" y="4751388"/>
            <a:ext cx="1582738" cy="517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sz="1400"/>
              <a:t>400v CH/W PUMPS W/ VSD</a:t>
            </a:r>
          </a:p>
        </p:txBody>
      </p:sp>
      <p:sp>
        <p:nvSpPr>
          <p:cNvPr id="2608137" name="Line 9"/>
          <p:cNvSpPr>
            <a:spLocks noChangeShapeType="1"/>
          </p:cNvSpPr>
          <p:nvPr/>
        </p:nvSpPr>
        <p:spPr bwMode="auto">
          <a:xfrm flipH="1">
            <a:off x="3316288" y="5051425"/>
            <a:ext cx="3416300" cy="635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9707" name="Text Box 10"/>
          <p:cNvSpPr txBox="1">
            <a:spLocks noChangeArrowheads="1"/>
          </p:cNvSpPr>
          <p:nvPr/>
        </p:nvSpPr>
        <p:spPr bwMode="auto">
          <a:xfrm>
            <a:off x="1370013" y="2601913"/>
            <a:ext cx="1446212" cy="517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sz="1400"/>
              <a:t>400v MCC &amp; VSD AREA</a:t>
            </a:r>
          </a:p>
        </p:txBody>
      </p:sp>
      <p:sp>
        <p:nvSpPr>
          <p:cNvPr id="2608139" name="Line 11"/>
          <p:cNvSpPr>
            <a:spLocks noChangeShapeType="1"/>
          </p:cNvSpPr>
          <p:nvPr/>
        </p:nvSpPr>
        <p:spPr bwMode="auto">
          <a:xfrm>
            <a:off x="2665413" y="2828925"/>
            <a:ext cx="1987550" cy="4763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9709" name="Text Box 12"/>
          <p:cNvSpPr txBox="1">
            <a:spLocks noChangeArrowheads="1"/>
          </p:cNvSpPr>
          <p:nvPr/>
        </p:nvSpPr>
        <p:spPr bwMode="auto">
          <a:xfrm>
            <a:off x="6888163" y="4049713"/>
            <a:ext cx="1935162" cy="517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sz="1400"/>
              <a:t>PUMP ROOM &amp; MCC AIR CONDITIONED</a:t>
            </a:r>
          </a:p>
        </p:txBody>
      </p:sp>
      <p:sp>
        <p:nvSpPr>
          <p:cNvPr id="2608141" name="Line 13"/>
          <p:cNvSpPr>
            <a:spLocks noChangeShapeType="1"/>
          </p:cNvSpPr>
          <p:nvPr/>
        </p:nvSpPr>
        <p:spPr bwMode="auto">
          <a:xfrm flipH="1" flipV="1">
            <a:off x="4303713" y="4322763"/>
            <a:ext cx="2400300" cy="317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330200" y="76200"/>
            <a:ext cx="6375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en-GB" sz="1800" b="1" kern="0">
                <a:solidFill>
                  <a:srgbClr val="339966"/>
                </a:solidFill>
                <a:latin typeface="+mj-lt"/>
                <a:ea typeface="+mj-ea"/>
                <a:cs typeface="+mj-cs"/>
              </a:rPr>
              <a:t>Types</a:t>
            </a:r>
            <a:r>
              <a:rPr lang="en-US" sz="1800" b="1" kern="0">
                <a:solidFill>
                  <a:srgbClr val="339966"/>
                </a:solidFill>
                <a:latin typeface="+mj-lt"/>
                <a:ea typeface="+mj-ea"/>
                <a:cs typeface="+mj-cs"/>
              </a:rPr>
              <a:t> of Packaged Plants</a:t>
            </a:r>
            <a:br>
              <a:rPr lang="en-US" sz="1800" b="1" kern="0">
                <a:solidFill>
                  <a:srgbClr val="339966"/>
                </a:solidFill>
                <a:latin typeface="+mj-lt"/>
                <a:ea typeface="+mj-ea"/>
                <a:cs typeface="+mj-cs"/>
              </a:rPr>
            </a:br>
            <a:r>
              <a:rPr lang="en-US" sz="1800" b="1" kern="0">
                <a:solidFill>
                  <a:srgbClr val="339966"/>
                </a:solidFill>
                <a:latin typeface="+mj-lt"/>
                <a:ea typeface="+mj-ea"/>
                <a:cs typeface="+mj-cs"/>
              </a:rPr>
              <a:t>   - Permanent Cooling Plants</a:t>
            </a:r>
            <a:endParaRPr lang="en-US" sz="1800" b="1" kern="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Justine\Desktop\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48181">
            <a:off x="4483752" y="3600450"/>
            <a:ext cx="3075499" cy="2332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76803D41-07BE-4F75-B6B4-21E5F72CE739}" type="slidenum">
              <a:rPr lang="en-US" smtClean="0"/>
              <a:pPr/>
              <a:t>29</a:t>
            </a:fld>
            <a:endParaRPr lang="en-US" smtClean="0"/>
          </a:p>
        </p:txBody>
      </p:sp>
      <p:sp>
        <p:nvSpPr>
          <p:cNvPr id="307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1800" smtClean="0">
                <a:solidFill>
                  <a:srgbClr val="339966"/>
                </a:solidFill>
              </a:rPr>
              <a:t>Transportation </a:t>
            </a:r>
            <a:endParaRPr lang="en-GB" sz="1800" smtClean="0">
              <a:solidFill>
                <a:srgbClr val="339966"/>
              </a:solidFill>
            </a:endParaRPr>
          </a:p>
        </p:txBody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62175" y="1143000"/>
            <a:ext cx="6296025" cy="955675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sz="1800" dirty="0" smtClean="0"/>
              <a:t>To any place in the World from Flo Fab Canada</a:t>
            </a:r>
            <a:endParaRPr lang="en-GB" sz="1800" dirty="0" smtClean="0"/>
          </a:p>
        </p:txBody>
      </p:sp>
      <p:pic>
        <p:nvPicPr>
          <p:cNvPr id="30726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768387">
            <a:off x="1208088" y="3741738"/>
            <a:ext cx="3086100" cy="23145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30727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974888">
            <a:off x="5203825" y="1587500"/>
            <a:ext cx="2944813" cy="2209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30728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729266">
            <a:off x="1581150" y="1719263"/>
            <a:ext cx="2820988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447801"/>
            <a:ext cx="4587875" cy="1676400"/>
          </a:xfrm>
        </p:spPr>
        <p:txBody>
          <a:bodyPr/>
          <a:lstStyle/>
          <a:p>
            <a:pPr eaLnBrk="1" hangingPunct="1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800" dirty="0" smtClean="0">
                <a:hlinkClick r:id="rId2" action="ppaction://hlinksldjump"/>
              </a:rPr>
              <a:t>What is a Packaged Plant ?</a:t>
            </a:r>
            <a:endParaRPr lang="en-US" sz="1800" dirty="0" smtClean="0"/>
          </a:p>
          <a:p>
            <a:pPr eaLnBrk="1" hangingPunct="1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800" dirty="0" smtClean="0">
                <a:hlinkClick r:id="rId3" action="ppaction://hlinksldjump"/>
              </a:rPr>
              <a:t>Benefits to Customer</a:t>
            </a:r>
            <a:endParaRPr lang="en-US" sz="1800" dirty="0" smtClean="0"/>
          </a:p>
          <a:p>
            <a:pPr eaLnBrk="1" hangingPunct="1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800" dirty="0" smtClean="0">
                <a:hlinkClick r:id="rId4" action="ppaction://hlinksldjump"/>
              </a:rPr>
              <a:t>The Flo Fab Advantage</a:t>
            </a:r>
            <a:endParaRPr lang="en-US" sz="1800" dirty="0" smtClean="0"/>
          </a:p>
          <a:p>
            <a:pPr eaLnBrk="1" hangingPunct="1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800" u="sng" dirty="0" smtClean="0"/>
              <a:t>The Manufacturing Facility in Canada</a:t>
            </a:r>
          </a:p>
          <a:p>
            <a:pPr eaLnBrk="1" hangingPunct="1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800" u="sng" dirty="0" smtClean="0"/>
              <a:t>What we DON’T Offer</a:t>
            </a:r>
            <a:endParaRPr lang="en-US" sz="1800" dirty="0" smtClean="0"/>
          </a:p>
          <a:p>
            <a:pPr marL="0" indent="0" eaLnBrk="1" hangingPunct="1">
              <a:buClr>
                <a:schemeClr val="bg2"/>
              </a:buClr>
              <a:buNone/>
            </a:pPr>
            <a:endParaRPr lang="en-US" sz="1800" dirty="0" smtClean="0"/>
          </a:p>
        </p:txBody>
      </p:sp>
      <p:sp>
        <p:nvSpPr>
          <p:cNvPr id="4099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595F4D6A-D4FE-4E7D-BB08-138AF26DCEFE}" type="slidenum">
              <a:rPr lang="en-US" smtClean="0"/>
              <a:pPr/>
              <a:t>3</a:t>
            </a:fld>
            <a:endParaRPr lang="en-US" smtClean="0"/>
          </a:p>
        </p:txBody>
      </p:sp>
      <p:pic>
        <p:nvPicPr>
          <p:cNvPr id="4100" name="Picture 9" descr="ch module iso view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56000" contrast="-62000"/>
          </a:blip>
          <a:srcRect/>
          <a:stretch>
            <a:fillRect/>
          </a:stretch>
        </p:blipFill>
        <p:spPr bwMode="auto">
          <a:xfrm>
            <a:off x="3308350" y="1644650"/>
            <a:ext cx="5759450" cy="41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1800" smtClean="0">
                <a:solidFill>
                  <a:srgbClr val="339966"/>
                </a:solidFill>
              </a:rPr>
              <a:t>Agenda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7050128F-9F2D-40E2-8881-882D52EDD983}" type="slidenum">
              <a:rPr lang="en-US" smtClean="0"/>
              <a:pPr/>
              <a:t>30</a:t>
            </a:fld>
            <a:endParaRPr lang="en-US" smtClean="0"/>
          </a:p>
        </p:txBody>
      </p:sp>
      <p:sp>
        <p:nvSpPr>
          <p:cNvPr id="103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1800" smtClean="0">
                <a:solidFill>
                  <a:srgbClr val="339966"/>
                </a:solidFill>
              </a:rPr>
              <a:t>Delivery</a:t>
            </a:r>
          </a:p>
        </p:txBody>
      </p:sp>
      <p:graphicFrame>
        <p:nvGraphicFramePr>
          <p:cNvPr id="1026" name="Object 3"/>
          <p:cNvGraphicFramePr>
            <a:graphicFrameLocks noChangeAspect="1"/>
          </p:cNvGraphicFramePr>
          <p:nvPr/>
        </p:nvGraphicFramePr>
        <p:xfrm>
          <a:off x="438150" y="1060450"/>
          <a:ext cx="2838450" cy="2128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4" name="Photo Editor Photo" r:id="rId4" imgW="6095238" imgH="4571429" progId="MSPhotoEd.3">
                  <p:embed/>
                </p:oleObj>
              </mc:Choice>
              <mc:Fallback>
                <p:oleObj name="Photo Editor Photo" r:id="rId4" imgW="6095238" imgH="4571429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8150" y="1060450"/>
                        <a:ext cx="2838450" cy="2128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4"/>
          <p:cNvGraphicFramePr>
            <a:graphicFrameLocks noChangeAspect="1"/>
          </p:cNvGraphicFramePr>
          <p:nvPr/>
        </p:nvGraphicFramePr>
        <p:xfrm>
          <a:off x="568325" y="3810000"/>
          <a:ext cx="1793875" cy="2392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5" r:id="rId6" imgW="4571429" imgH="6095238" progId="Paint.Picture">
                  <p:embed/>
                </p:oleObj>
              </mc:Choice>
              <mc:Fallback>
                <p:oleObj r:id="rId6" imgW="4571429" imgH="6095238" progId="Paint.Pictur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8325" y="3810000"/>
                        <a:ext cx="1793875" cy="23923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8" name="Object 5"/>
          <p:cNvGraphicFramePr>
            <a:graphicFrameLocks noChangeAspect="1"/>
          </p:cNvGraphicFramePr>
          <p:nvPr/>
        </p:nvGraphicFramePr>
        <p:xfrm>
          <a:off x="2960688" y="2620963"/>
          <a:ext cx="4430712" cy="3322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6" name="Photo Editor Photo" r:id="rId8" imgW="6095238" imgH="4571429" progId="MSPhotoEd.3">
                  <p:embed/>
                </p:oleObj>
              </mc:Choice>
              <mc:Fallback>
                <p:oleObj name="Photo Editor Photo" r:id="rId8" imgW="6095238" imgH="4571429" progId="MSPhotoEd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60688" y="2620963"/>
                        <a:ext cx="4430712" cy="3322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9" name="Object 6"/>
          <p:cNvGraphicFramePr>
            <a:graphicFrameLocks noChangeAspect="1"/>
          </p:cNvGraphicFramePr>
          <p:nvPr/>
        </p:nvGraphicFramePr>
        <p:xfrm>
          <a:off x="6724650" y="1108075"/>
          <a:ext cx="1809750" cy="241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7" r:id="rId10" imgW="4571429" imgH="6095238" progId="Paint.Picture">
                  <p:embed/>
                </p:oleObj>
              </mc:Choice>
              <mc:Fallback>
                <p:oleObj r:id="rId10" imgW="4571429" imgH="6095238" progId="Paint.Picture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24650" y="1108075"/>
                        <a:ext cx="1809750" cy="2413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2" name="Text Box 7"/>
          <p:cNvSpPr txBox="1">
            <a:spLocks noChangeArrowheads="1"/>
          </p:cNvSpPr>
          <p:nvPr/>
        </p:nvSpPr>
        <p:spPr bwMode="auto">
          <a:xfrm>
            <a:off x="3886200" y="1524000"/>
            <a:ext cx="1811338" cy="517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sz="1400"/>
              <a:t>Strip Foundations prepared</a:t>
            </a:r>
          </a:p>
        </p:txBody>
      </p:sp>
      <p:sp>
        <p:nvSpPr>
          <p:cNvPr id="1033" name="Line 8"/>
          <p:cNvSpPr>
            <a:spLocks noChangeShapeType="1"/>
          </p:cNvSpPr>
          <p:nvPr/>
        </p:nvSpPr>
        <p:spPr bwMode="auto">
          <a:xfrm flipH="1">
            <a:off x="3200400" y="2133600"/>
            <a:ext cx="776288" cy="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34" name="Text Box 9"/>
          <p:cNvSpPr txBox="1">
            <a:spLocks noChangeArrowheads="1"/>
          </p:cNvSpPr>
          <p:nvPr/>
        </p:nvSpPr>
        <p:spPr bwMode="auto">
          <a:xfrm>
            <a:off x="287338" y="3306763"/>
            <a:ext cx="1811337" cy="517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sz="1400"/>
              <a:t>Two Section Assembly</a:t>
            </a:r>
          </a:p>
        </p:txBody>
      </p:sp>
      <p:sp>
        <p:nvSpPr>
          <p:cNvPr id="1035" name="Line 10"/>
          <p:cNvSpPr>
            <a:spLocks noChangeShapeType="1"/>
          </p:cNvSpPr>
          <p:nvPr/>
        </p:nvSpPr>
        <p:spPr bwMode="auto">
          <a:xfrm>
            <a:off x="1323975" y="3703638"/>
            <a:ext cx="139700" cy="1050925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41AF57DB-AC61-4874-8958-183259230BD6}" type="slidenum">
              <a:rPr lang="en-US" smtClean="0"/>
              <a:pPr/>
              <a:t>31</a:t>
            </a:fld>
            <a:endParaRPr lang="en-US" smtClean="0"/>
          </a:p>
        </p:txBody>
      </p:sp>
      <p:sp>
        <p:nvSpPr>
          <p:cNvPr id="3174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09800" y="381000"/>
            <a:ext cx="4495800" cy="533400"/>
          </a:xfrm>
        </p:spPr>
        <p:txBody>
          <a:bodyPr lIns="0" tIns="0" rIns="0" bIns="0" anchor="t"/>
          <a:lstStyle/>
          <a:p>
            <a:pPr eaLnBrk="1" hangingPunct="1"/>
            <a:r>
              <a:rPr lang="en-US" sz="1800" dirty="0" smtClean="0">
                <a:solidFill>
                  <a:srgbClr val="339966"/>
                </a:solidFill>
              </a:rPr>
              <a:t>Shipping Split</a:t>
            </a:r>
          </a:p>
        </p:txBody>
      </p:sp>
      <p:pic>
        <p:nvPicPr>
          <p:cNvPr id="356355" name="Picture 3" descr="split-1 copy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5650" y="1052513"/>
            <a:ext cx="7423150" cy="508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6356" name="Picture 4" descr="split-2 copy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5650" y="1052513"/>
            <a:ext cx="7423150" cy="508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6357" name="Picture 5" descr="split-3 copy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5650" y="1052513"/>
            <a:ext cx="7423150" cy="508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6358" name="Picture 6" descr="split-4 copy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5650" y="1052513"/>
            <a:ext cx="7423150" cy="508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2" name="Text Box 9"/>
          <p:cNvSpPr txBox="1">
            <a:spLocks noChangeArrowheads="1"/>
          </p:cNvSpPr>
          <p:nvPr/>
        </p:nvSpPr>
        <p:spPr bwMode="auto">
          <a:xfrm>
            <a:off x="609600" y="1219200"/>
            <a:ext cx="320040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sz="1800"/>
              <a:t>For module lengths &gt; 12m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63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6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563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6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563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356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56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978C0667-5A38-4A7F-8F6C-353EA43706D0}" type="slidenum">
              <a:rPr lang="en-US" smtClean="0"/>
              <a:pPr/>
              <a:t>32</a:t>
            </a:fld>
            <a:endParaRPr lang="en-US" smtClean="0"/>
          </a:p>
        </p:txBody>
      </p:sp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76200"/>
            <a:ext cx="5105400" cy="914400"/>
          </a:xfrm>
        </p:spPr>
        <p:txBody>
          <a:bodyPr/>
          <a:lstStyle/>
          <a:p>
            <a:pPr eaLnBrk="1" hangingPunct="1"/>
            <a:r>
              <a:rPr lang="en-US" sz="1800" dirty="0" smtClean="0">
                <a:solidFill>
                  <a:srgbClr val="339966"/>
                </a:solidFill>
              </a:rPr>
              <a:t>50,000TR Permanent Packaged Plant</a:t>
            </a:r>
          </a:p>
        </p:txBody>
      </p:sp>
      <p:pic>
        <p:nvPicPr>
          <p:cNvPr id="3277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066800"/>
            <a:ext cx="7500938" cy="500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Justine\Desktop\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63625"/>
            <a:ext cx="7848600" cy="5014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4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26FC5756-DAE7-4D4C-B269-C328EA20ACE9}" type="slidenum">
              <a:rPr lang="en-US" smtClean="0"/>
              <a:pPr/>
              <a:t>33</a:t>
            </a:fld>
            <a:endParaRPr lang="en-US" smtClean="0"/>
          </a:p>
        </p:txBody>
      </p:sp>
      <p:sp>
        <p:nvSpPr>
          <p:cNvPr id="33804" name="Text Box 12"/>
          <p:cNvSpPr txBox="1">
            <a:spLocks noChangeArrowheads="1"/>
          </p:cNvSpPr>
          <p:nvPr/>
        </p:nvSpPr>
        <p:spPr bwMode="auto">
          <a:xfrm>
            <a:off x="838200" y="1187450"/>
            <a:ext cx="7543800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sz="1800" i="1" dirty="0"/>
              <a:t>Solutions for Multiple Chiller Systems</a:t>
            </a:r>
            <a:r>
              <a:rPr lang="en-US" sz="1800" i="1" dirty="0" smtClean="0"/>
              <a:t>…</a:t>
            </a:r>
            <a:endParaRPr lang="en-US" sz="1800" i="1" dirty="0"/>
          </a:p>
        </p:txBody>
      </p:sp>
      <p:sp>
        <p:nvSpPr>
          <p:cNvPr id="33805" name="Rectangle 13"/>
          <p:cNvSpPr>
            <a:spLocks noChangeArrowheads="1"/>
          </p:cNvSpPr>
          <p:nvPr/>
        </p:nvSpPr>
        <p:spPr bwMode="auto">
          <a:xfrm>
            <a:off x="2290762" y="342900"/>
            <a:ext cx="6091238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en-US" sz="1800" b="1" dirty="0" smtClean="0">
                <a:solidFill>
                  <a:srgbClr val="339966"/>
                </a:solidFill>
              </a:rPr>
              <a:t>Assembly </a:t>
            </a:r>
            <a:r>
              <a:rPr lang="en-US" sz="1800" b="1" dirty="0">
                <a:solidFill>
                  <a:srgbClr val="339966"/>
                </a:solidFill>
              </a:rPr>
              <a:t>Graphic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ADCBF7E2-3375-4EFE-8A37-1A749EDC91F5}" type="slidenum">
              <a:rPr lang="en-US" smtClean="0"/>
              <a:pPr/>
              <a:t>34</a:t>
            </a:fld>
            <a:endParaRPr lang="en-US" smtClean="0"/>
          </a:p>
        </p:txBody>
      </p:sp>
      <p:sp>
        <p:nvSpPr>
          <p:cNvPr id="34819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0" y="76200"/>
            <a:ext cx="4419600" cy="914400"/>
          </a:xfrm>
        </p:spPr>
        <p:txBody>
          <a:bodyPr/>
          <a:lstStyle/>
          <a:p>
            <a:pPr eaLnBrk="1" hangingPunct="1"/>
            <a:r>
              <a:rPr lang="en-US" sz="1800" dirty="0" smtClean="0">
                <a:solidFill>
                  <a:srgbClr val="339966"/>
                </a:solidFill>
              </a:rPr>
              <a:t>Maintenance Enhancements</a:t>
            </a:r>
            <a:br>
              <a:rPr lang="en-US" sz="1800" dirty="0" smtClean="0">
                <a:solidFill>
                  <a:srgbClr val="339966"/>
                </a:solidFill>
              </a:rPr>
            </a:br>
            <a:r>
              <a:rPr lang="en-US" sz="1800" dirty="0" smtClean="0">
                <a:solidFill>
                  <a:srgbClr val="339966"/>
                </a:solidFill>
              </a:rPr>
              <a:t>(available options)</a:t>
            </a:r>
            <a:endParaRPr lang="en-GB" sz="1800" dirty="0" smtClean="0">
              <a:solidFill>
                <a:srgbClr val="339966"/>
              </a:solidFill>
            </a:endParaRPr>
          </a:p>
        </p:txBody>
      </p:sp>
      <p:sp>
        <p:nvSpPr>
          <p:cNvPr id="34820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572000" y="1371600"/>
            <a:ext cx="4038600" cy="4525963"/>
          </a:xfrm>
        </p:spPr>
        <p:txBody>
          <a:bodyPr/>
          <a:lstStyle/>
          <a:p>
            <a:pPr eaLnBrk="1" hangingPunct="1"/>
            <a:r>
              <a:rPr lang="en-US" sz="1800" smtClean="0"/>
              <a:t>Marine Water Boxes at pipe connection ends</a:t>
            </a:r>
          </a:p>
          <a:p>
            <a:pPr eaLnBrk="1" hangingPunct="1"/>
            <a:r>
              <a:rPr lang="en-US" sz="1800" smtClean="0"/>
              <a:t>Sliding Water Box Access Doors</a:t>
            </a:r>
          </a:p>
          <a:p>
            <a:pPr eaLnBrk="1" hangingPunct="1"/>
            <a:r>
              <a:rPr lang="en-US" sz="1800" smtClean="0"/>
              <a:t>Automatic Condenser Tube Cleaning System</a:t>
            </a:r>
          </a:p>
          <a:p>
            <a:pPr eaLnBrk="1" hangingPunct="1"/>
            <a:r>
              <a:rPr lang="en-US" sz="1800" smtClean="0"/>
              <a:t>Condenser Water Side-stream Filtration</a:t>
            </a:r>
          </a:p>
          <a:p>
            <a:pPr eaLnBrk="1" hangingPunct="1"/>
            <a:r>
              <a:rPr lang="en-US" sz="1800" smtClean="0"/>
              <a:t>Lifting Gantries</a:t>
            </a:r>
          </a:p>
          <a:p>
            <a:pPr eaLnBrk="1" hangingPunct="1"/>
            <a:endParaRPr lang="en-GB" sz="1800" smtClean="0"/>
          </a:p>
        </p:txBody>
      </p:sp>
      <p:pic>
        <p:nvPicPr>
          <p:cNvPr id="34821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057400"/>
            <a:ext cx="3952875" cy="284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9468C082-3A2F-4066-9DD5-69D75E823E64}" type="slidenum">
              <a:rPr lang="en-US" smtClean="0"/>
              <a:pPr/>
              <a:t>35</a:t>
            </a:fld>
            <a:endParaRPr lang="en-US" smtClean="0"/>
          </a:p>
        </p:txBody>
      </p:sp>
      <p:sp>
        <p:nvSpPr>
          <p:cNvPr id="3584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09800" y="304800"/>
            <a:ext cx="4622800" cy="457200"/>
          </a:xfrm>
        </p:spPr>
        <p:txBody>
          <a:bodyPr lIns="0" tIns="0" rIns="0" bIns="0" anchor="t"/>
          <a:lstStyle/>
          <a:p>
            <a:pPr eaLnBrk="1" hangingPunct="1"/>
            <a:r>
              <a:rPr lang="en-US" sz="1800" dirty="0" smtClean="0">
                <a:solidFill>
                  <a:srgbClr val="339966"/>
                </a:solidFill>
              </a:rPr>
              <a:t>Maintenance Enhancements :</a:t>
            </a:r>
            <a:br>
              <a:rPr lang="en-US" sz="1800" dirty="0" smtClean="0">
                <a:solidFill>
                  <a:srgbClr val="339966"/>
                </a:solidFill>
              </a:rPr>
            </a:br>
            <a:r>
              <a:rPr lang="en-US" sz="1800" dirty="0" smtClean="0">
                <a:solidFill>
                  <a:srgbClr val="339966"/>
                </a:solidFill>
              </a:rPr>
              <a:t>Chiller Tube Service Access</a:t>
            </a:r>
          </a:p>
        </p:txBody>
      </p:sp>
      <p:pic>
        <p:nvPicPr>
          <p:cNvPr id="354307" name="Picture 3" descr="ctu-1 copy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70013" y="1370013"/>
            <a:ext cx="7277100" cy="431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4308" name="Picture 4" descr="ctu-2 copy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70013" y="1370013"/>
            <a:ext cx="7277100" cy="431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4309" name="Picture 5" descr="ctu-3 copy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70013" y="1370013"/>
            <a:ext cx="7277100" cy="431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 descr="E:\__FLO FAB\LOGO\LOGO FLO FAB FINAL DBLU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143654"/>
            <a:ext cx="713264" cy="370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54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54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54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3732873D-948E-4F57-B348-9A6A866E1D61}" type="slidenum">
              <a:rPr lang="en-US" smtClean="0"/>
              <a:pPr/>
              <a:t>36</a:t>
            </a:fld>
            <a:endParaRPr lang="en-US" smtClean="0"/>
          </a:p>
        </p:txBody>
      </p:sp>
      <p:sp>
        <p:nvSpPr>
          <p:cNvPr id="3686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571625"/>
            <a:ext cx="3103562" cy="647700"/>
          </a:xfrm>
        </p:spPr>
        <p:txBody>
          <a:bodyPr lIns="0" tIns="0" rIns="0" bIns="0" anchor="t"/>
          <a:lstStyle/>
          <a:p>
            <a:pPr eaLnBrk="1" hangingPunct="1"/>
            <a:r>
              <a:rPr lang="en-US" sz="1600" b="0" smtClean="0">
                <a:solidFill>
                  <a:schemeClr val="tx2"/>
                </a:solidFill>
              </a:rPr>
              <a:t>Overhead Gantry and Chain Pulley Block </a:t>
            </a:r>
          </a:p>
        </p:txBody>
      </p:sp>
      <p:sp>
        <p:nvSpPr>
          <p:cNvPr id="36874" name="Rectangle 3"/>
          <p:cNvSpPr txBox="1">
            <a:spLocks noChangeArrowheads="1"/>
          </p:cNvSpPr>
          <p:nvPr/>
        </p:nvSpPr>
        <p:spPr bwMode="auto">
          <a:xfrm>
            <a:off x="2057399" y="304800"/>
            <a:ext cx="53943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en-US" sz="1800" b="1" dirty="0">
                <a:solidFill>
                  <a:srgbClr val="339966"/>
                </a:solidFill>
              </a:rPr>
              <a:t>Maintenance Enhancements :</a:t>
            </a:r>
            <a:br>
              <a:rPr lang="en-US" sz="1800" b="1" dirty="0">
                <a:solidFill>
                  <a:srgbClr val="339966"/>
                </a:solidFill>
              </a:rPr>
            </a:br>
            <a:r>
              <a:rPr lang="en-US" sz="1800" b="1" dirty="0">
                <a:solidFill>
                  <a:srgbClr val="339966"/>
                </a:solidFill>
              </a:rPr>
              <a:t>Pump removal Design</a:t>
            </a:r>
          </a:p>
        </p:txBody>
      </p:sp>
      <p:pic>
        <p:nvPicPr>
          <p:cNvPr id="5124" name="Picture 4" descr="C:\Users\Justine\Desktop\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523875"/>
            <a:ext cx="5715000" cy="618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99E7A96D-B77F-4AC4-A64A-69CFA3E48C19}" type="slidenum">
              <a:rPr lang="en-US" smtClean="0"/>
              <a:pPr/>
              <a:t>37</a:t>
            </a:fld>
            <a:endParaRPr lang="en-US" smtClean="0"/>
          </a:p>
        </p:txBody>
      </p:sp>
      <p:sp>
        <p:nvSpPr>
          <p:cNvPr id="37891" name="Rectangle 225"/>
          <p:cNvSpPr>
            <a:spLocks noGrp="1" noChangeArrowheads="1"/>
          </p:cNvSpPr>
          <p:nvPr>
            <p:ph type="title" idx="4294967295"/>
          </p:nvPr>
        </p:nvSpPr>
        <p:spPr>
          <a:xfrm>
            <a:off x="2057400" y="76200"/>
            <a:ext cx="4699000" cy="914400"/>
          </a:xfrm>
        </p:spPr>
        <p:txBody>
          <a:bodyPr/>
          <a:lstStyle/>
          <a:p>
            <a:pPr eaLnBrk="1" hangingPunct="1"/>
            <a:r>
              <a:rPr lang="en-US" sz="1800" dirty="0" smtClean="0">
                <a:solidFill>
                  <a:srgbClr val="339966"/>
                </a:solidFill>
              </a:rPr>
              <a:t>What we normally do NOT offer !!</a:t>
            </a:r>
          </a:p>
        </p:txBody>
      </p:sp>
      <p:sp>
        <p:nvSpPr>
          <p:cNvPr id="37892" name="Rectangle 229"/>
          <p:cNvSpPr>
            <a:spLocks noChangeArrowheads="1"/>
          </p:cNvSpPr>
          <p:nvPr/>
        </p:nvSpPr>
        <p:spPr bwMode="auto">
          <a:xfrm>
            <a:off x="685800" y="1262063"/>
            <a:ext cx="7848600" cy="38846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spcBef>
                <a:spcPts val="1200"/>
              </a:spcBef>
              <a:tabLst>
                <a:tab pos="457200" algn="l"/>
              </a:tabLst>
            </a:pPr>
            <a:r>
              <a:rPr lang="en-US" sz="1800"/>
              <a:t>All civil works including foundation, cable trenches, water tanks etc.</a:t>
            </a:r>
          </a:p>
          <a:p>
            <a:pPr>
              <a:spcBef>
                <a:spcPts val="1200"/>
              </a:spcBef>
              <a:tabLst>
                <a:tab pos="457200" algn="l"/>
              </a:tabLst>
            </a:pPr>
            <a:r>
              <a:rPr lang="en-US" sz="1800"/>
              <a:t>Raised platform/structure for Cooling Tower Skid in case it is not placed above the Chiller Module.</a:t>
            </a:r>
          </a:p>
          <a:p>
            <a:pPr>
              <a:spcBef>
                <a:spcPts val="1200"/>
              </a:spcBef>
              <a:tabLst>
                <a:tab pos="457200" algn="l"/>
              </a:tabLst>
            </a:pPr>
            <a:r>
              <a:rPr lang="en-US" sz="1800"/>
              <a:t>Medium voltage power connection including termination to incomer section of chiller starter panel</a:t>
            </a:r>
          </a:p>
          <a:p>
            <a:pPr>
              <a:spcBef>
                <a:spcPts val="1200"/>
              </a:spcBef>
              <a:tabLst>
                <a:tab pos="457200" algn="l"/>
              </a:tabLst>
            </a:pPr>
            <a:r>
              <a:rPr lang="en-US" sz="1800"/>
              <a:t>Low voltage power connection including termination to incomer section of packaged plant LVMCC panel</a:t>
            </a:r>
          </a:p>
          <a:p>
            <a:pPr>
              <a:spcBef>
                <a:spcPts val="1200"/>
              </a:spcBef>
              <a:tabLst>
                <a:tab pos="457200" algn="l"/>
              </a:tabLst>
            </a:pPr>
            <a:r>
              <a:rPr lang="en-US" sz="1800"/>
              <a:t>All electrical power &amp; control cabling external to the plant incl. main incoming power cables</a:t>
            </a:r>
          </a:p>
          <a:p>
            <a:pPr>
              <a:spcBef>
                <a:spcPts val="1200"/>
              </a:spcBef>
              <a:tabLst>
                <a:tab pos="457200" algn="l"/>
              </a:tabLst>
            </a:pPr>
            <a:r>
              <a:rPr lang="en-US" sz="1800"/>
              <a:t>Grounding arrangement including earth strip &amp; earth pit.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355A22AD-386A-466A-9EA6-2A5A937BB2B0}" type="slidenum">
              <a:rPr lang="en-US" smtClean="0"/>
              <a:pPr/>
              <a:t>38</a:t>
            </a:fld>
            <a:endParaRPr lang="en-US" smtClean="0"/>
          </a:p>
        </p:txBody>
      </p:sp>
      <p:sp>
        <p:nvSpPr>
          <p:cNvPr id="3891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133600" y="76200"/>
            <a:ext cx="4622800" cy="914400"/>
          </a:xfrm>
        </p:spPr>
        <p:txBody>
          <a:bodyPr/>
          <a:lstStyle/>
          <a:p>
            <a:pPr eaLnBrk="1" hangingPunct="1"/>
            <a:r>
              <a:rPr lang="en-US" sz="1800" dirty="0" smtClean="0">
                <a:solidFill>
                  <a:srgbClr val="339966"/>
                </a:solidFill>
              </a:rPr>
              <a:t>What we normally do NOT offer !!</a:t>
            </a:r>
          </a:p>
        </p:txBody>
      </p:sp>
      <p:sp>
        <p:nvSpPr>
          <p:cNvPr id="38916" name="Rectangle 3"/>
          <p:cNvSpPr>
            <a:spLocks noChangeArrowheads="1"/>
          </p:cNvSpPr>
          <p:nvPr/>
        </p:nvSpPr>
        <p:spPr bwMode="auto">
          <a:xfrm>
            <a:off x="685800" y="1292225"/>
            <a:ext cx="7772400" cy="4041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spcBef>
                <a:spcPts val="1200"/>
              </a:spcBef>
              <a:tabLst>
                <a:tab pos="457200" algn="l"/>
              </a:tabLst>
            </a:pPr>
            <a:r>
              <a:rPr lang="en-US" sz="1800"/>
              <a:t>All pipe work external to the plant </a:t>
            </a:r>
          </a:p>
          <a:p>
            <a:pPr>
              <a:spcBef>
                <a:spcPts val="1200"/>
              </a:spcBef>
              <a:tabLst>
                <a:tab pos="457200" algn="l"/>
              </a:tabLst>
            </a:pPr>
            <a:r>
              <a:rPr lang="en-US" sz="1800"/>
              <a:t>Makeup, drain and overflow connections to cooling towers</a:t>
            </a:r>
          </a:p>
          <a:p>
            <a:pPr>
              <a:spcBef>
                <a:spcPts val="1200"/>
              </a:spcBef>
              <a:tabLst>
                <a:tab pos="457200" algn="l"/>
              </a:tabLst>
            </a:pPr>
            <a:r>
              <a:rPr lang="en-US" sz="1800"/>
              <a:t>Flushing &amp; chemical cleaning of pipe work</a:t>
            </a:r>
          </a:p>
          <a:p>
            <a:pPr>
              <a:spcBef>
                <a:spcPts val="1200"/>
              </a:spcBef>
              <a:tabLst>
                <a:tab pos="457200" algn="l"/>
              </a:tabLst>
            </a:pPr>
            <a:r>
              <a:rPr lang="en-US" sz="1800"/>
              <a:t>Dosing chemicals for condenser &amp; chilled water treatment</a:t>
            </a:r>
          </a:p>
          <a:p>
            <a:pPr>
              <a:spcBef>
                <a:spcPts val="1200"/>
              </a:spcBef>
              <a:tabLst>
                <a:tab pos="457200" algn="l"/>
              </a:tabLst>
            </a:pPr>
            <a:r>
              <a:rPr lang="en-US" sz="1800"/>
              <a:t>System water charging (condenser &amp; chilled water)</a:t>
            </a:r>
          </a:p>
          <a:p>
            <a:pPr>
              <a:spcBef>
                <a:spcPts val="1200"/>
              </a:spcBef>
              <a:tabLst>
                <a:tab pos="457200" algn="l"/>
              </a:tabLst>
            </a:pPr>
            <a:r>
              <a:rPr lang="en-US" sz="1800"/>
              <a:t>Chilled water Air Separators, Expansion tank &amp; Dosing Pot</a:t>
            </a:r>
          </a:p>
          <a:p>
            <a:pPr>
              <a:spcBef>
                <a:spcPts val="1200"/>
              </a:spcBef>
              <a:tabLst>
                <a:tab pos="457200" algn="l"/>
              </a:tabLst>
            </a:pPr>
            <a:r>
              <a:rPr lang="en-US" sz="1800"/>
              <a:t>Cooling Tower Make-up arrangement including tank, pumps etc</a:t>
            </a:r>
          </a:p>
          <a:p>
            <a:pPr>
              <a:spcBef>
                <a:spcPts val="1200"/>
              </a:spcBef>
              <a:tabLst>
                <a:tab pos="457200" algn="l"/>
              </a:tabLst>
            </a:pPr>
            <a:r>
              <a:rPr lang="en-US" sz="1800"/>
              <a:t> Local Authority coordination and approvals</a:t>
            </a:r>
          </a:p>
          <a:p>
            <a:pPr>
              <a:spcBef>
                <a:spcPts val="1200"/>
              </a:spcBef>
              <a:tabLst>
                <a:tab pos="457200" algn="l"/>
              </a:tabLst>
            </a:pPr>
            <a:r>
              <a:rPr lang="en-US" sz="1800"/>
              <a:t>Temporary power &amp; water for site related work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5B89931F-7D68-4E4E-BBAD-FCDA49861DBB}" type="slidenum">
              <a:rPr lang="en-US" smtClean="0"/>
              <a:pPr/>
              <a:t>39</a:t>
            </a:fld>
            <a:endParaRPr lang="en-US" smtClean="0"/>
          </a:p>
        </p:txBody>
      </p:sp>
      <p:sp>
        <p:nvSpPr>
          <p:cNvPr id="40963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76200"/>
            <a:ext cx="4699000" cy="914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1800" dirty="0" smtClean="0">
                <a:solidFill>
                  <a:srgbClr val="339966"/>
                </a:solidFill>
              </a:rPr>
              <a:t>Case Study : Empower </a:t>
            </a:r>
            <a:br>
              <a:rPr lang="en-US" sz="1800" dirty="0" smtClean="0">
                <a:solidFill>
                  <a:srgbClr val="339966"/>
                </a:solidFill>
              </a:rPr>
            </a:br>
            <a:r>
              <a:rPr lang="en-US" sz="1800" dirty="0" smtClean="0">
                <a:solidFill>
                  <a:srgbClr val="339966"/>
                </a:solidFill>
              </a:rPr>
              <a:t>- Mobile Cooling for DC Provider</a:t>
            </a:r>
          </a:p>
        </p:txBody>
      </p:sp>
      <p:sp>
        <p:nvSpPr>
          <p:cNvPr id="4096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19200"/>
            <a:ext cx="4419600" cy="4724400"/>
          </a:xfrm>
        </p:spPr>
        <p:txBody>
          <a:bodyPr/>
          <a:lstStyle/>
          <a:p>
            <a:pPr eaLnBrk="1" hangingPunct="1">
              <a:lnSpc>
                <a:spcPct val="110000"/>
              </a:lnSpc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800" smtClean="0"/>
              <a:t>Type of Plant : </a:t>
            </a:r>
            <a:r>
              <a:rPr lang="en-US" sz="1600" smtClean="0"/>
              <a:t>Temporary Plant</a:t>
            </a:r>
          </a:p>
          <a:p>
            <a:pPr eaLnBrk="1" hangingPunct="1">
              <a:lnSpc>
                <a:spcPct val="110000"/>
              </a:lnSpc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800" smtClean="0"/>
              <a:t>Capacity : </a:t>
            </a:r>
            <a:r>
              <a:rPr lang="en-US" sz="1600" smtClean="0"/>
              <a:t>81,000TR (across 6 orders)</a:t>
            </a:r>
          </a:p>
          <a:p>
            <a:pPr eaLnBrk="1" hangingPunct="1">
              <a:lnSpc>
                <a:spcPct val="110000"/>
              </a:lnSpc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800" smtClean="0"/>
              <a:t>Description : </a:t>
            </a:r>
            <a:r>
              <a:rPr lang="en-US" sz="1600" smtClean="0"/>
              <a:t>Single chiller modules</a:t>
            </a:r>
            <a:r>
              <a:rPr lang="en-US" sz="1800" smtClean="0"/>
              <a:t> </a:t>
            </a:r>
          </a:p>
          <a:p>
            <a:pPr lvl="1" eaLnBrk="1" hangingPunct="1">
              <a:lnSpc>
                <a:spcPct val="110000"/>
              </a:lnSpc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smtClean="0"/>
              <a:t>2500TR (YDJ2) x 11 #</a:t>
            </a:r>
          </a:p>
          <a:p>
            <a:pPr lvl="1" eaLnBrk="1" hangingPunct="1">
              <a:lnSpc>
                <a:spcPct val="110000"/>
              </a:lnSpc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smtClean="0"/>
              <a:t>1220TR (YKJ2) x 5 #</a:t>
            </a:r>
          </a:p>
          <a:p>
            <a:pPr lvl="1" eaLnBrk="1" hangingPunct="1">
              <a:lnSpc>
                <a:spcPct val="110000"/>
              </a:lnSpc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smtClean="0"/>
              <a:t>2000TR (YKJ4) x 1 #</a:t>
            </a:r>
          </a:p>
          <a:p>
            <a:pPr lvl="1" eaLnBrk="1" hangingPunct="1">
              <a:lnSpc>
                <a:spcPct val="110000"/>
              </a:lnSpc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smtClean="0"/>
              <a:t>2500TR (YKJ7) x 8 #</a:t>
            </a:r>
          </a:p>
          <a:p>
            <a:pPr lvl="1" eaLnBrk="1" hangingPunct="1">
              <a:lnSpc>
                <a:spcPct val="110000"/>
              </a:lnSpc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smtClean="0"/>
              <a:t>2500TR (YKK7) x 10 #</a:t>
            </a:r>
          </a:p>
          <a:p>
            <a:pPr eaLnBrk="1" hangingPunct="1">
              <a:lnSpc>
                <a:spcPct val="110000"/>
              </a:lnSpc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800" smtClean="0"/>
              <a:t>Key Selling Factors:</a:t>
            </a:r>
          </a:p>
          <a:p>
            <a:pPr lvl="1" eaLnBrk="1" hangingPunct="1">
              <a:lnSpc>
                <a:spcPct val="110000"/>
              </a:lnSpc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smtClean="0"/>
              <a:t>Shorter lead times</a:t>
            </a:r>
          </a:p>
          <a:p>
            <a:pPr lvl="1" eaLnBrk="1" hangingPunct="1">
              <a:lnSpc>
                <a:spcPct val="110000"/>
              </a:lnSpc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smtClean="0">
                <a:solidFill>
                  <a:srgbClr val="003399"/>
                </a:solidFill>
              </a:rPr>
              <a:t>Reliable after sales support </a:t>
            </a:r>
          </a:p>
          <a:p>
            <a:pPr lvl="1" eaLnBrk="1" hangingPunct="1">
              <a:lnSpc>
                <a:spcPct val="110000"/>
              </a:lnSpc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smtClean="0"/>
              <a:t>Flexible design – customization</a:t>
            </a:r>
          </a:p>
          <a:p>
            <a:pPr lvl="1" eaLnBrk="1" hangingPunct="1">
              <a:lnSpc>
                <a:spcPct val="110000"/>
              </a:lnSpc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smtClean="0"/>
              <a:t>Local manufacture</a:t>
            </a:r>
          </a:p>
          <a:p>
            <a:pPr eaLnBrk="1" hangingPunct="1">
              <a:lnSpc>
                <a:spcPct val="110000"/>
              </a:lnSpc>
              <a:buClr>
                <a:schemeClr val="bg2"/>
              </a:buClr>
              <a:buFont typeface="Wingdings" pitchFamily="2" charset="2"/>
              <a:buChar char="§"/>
            </a:pPr>
            <a:endParaRPr lang="en-US" sz="1800" smtClean="0"/>
          </a:p>
          <a:p>
            <a:pPr eaLnBrk="1" hangingPunct="1">
              <a:lnSpc>
                <a:spcPct val="110000"/>
              </a:lnSpc>
              <a:buClr>
                <a:schemeClr val="bg2"/>
              </a:buClr>
              <a:buFont typeface="Wingdings" pitchFamily="2" charset="2"/>
              <a:buChar char="§"/>
            </a:pPr>
            <a:endParaRPr lang="en-US" sz="1800" smtClean="0"/>
          </a:p>
          <a:p>
            <a:pPr eaLnBrk="1" hangingPunct="1">
              <a:lnSpc>
                <a:spcPct val="110000"/>
              </a:lnSpc>
              <a:buClr>
                <a:schemeClr val="bg2"/>
              </a:buClr>
              <a:buFont typeface="Wingdings" pitchFamily="2" charset="2"/>
              <a:buChar char="§"/>
            </a:pPr>
            <a:endParaRPr lang="en-US" sz="1800" smtClean="0"/>
          </a:p>
        </p:txBody>
      </p:sp>
      <p:pic>
        <p:nvPicPr>
          <p:cNvPr id="40965" name="Picture 13" descr="Te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0" y="1066800"/>
            <a:ext cx="3417888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6" name="Rectangle 14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382000" y="6172200"/>
            <a:ext cx="304800" cy="381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800803FF-0EE6-480C-888D-AD64338BAD81}" type="slidenum">
              <a:rPr lang="en-US" smtClean="0"/>
              <a:pPr/>
              <a:t>4</a:t>
            </a:fld>
            <a:endParaRPr lang="en-US" smtClean="0"/>
          </a:p>
        </p:txBody>
      </p:sp>
      <p:sp>
        <p:nvSpPr>
          <p:cNvPr id="5123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z="1800" smtClean="0">
                <a:solidFill>
                  <a:srgbClr val="339966"/>
                </a:solidFill>
              </a:rPr>
              <a:t>What is a Packaged Plant ?</a:t>
            </a:r>
            <a:endParaRPr lang="en-US" sz="1800" smtClean="0">
              <a:solidFill>
                <a:srgbClr val="339966"/>
              </a:solidFill>
            </a:endParaRPr>
          </a:p>
        </p:txBody>
      </p:sp>
      <p:sp>
        <p:nvSpPr>
          <p:cNvPr id="5124" name="Rectangle 1029"/>
          <p:cNvSpPr>
            <a:spLocks noChangeArrowheads="1"/>
          </p:cNvSpPr>
          <p:nvPr/>
        </p:nvSpPr>
        <p:spPr bwMode="auto">
          <a:xfrm>
            <a:off x="4479925" y="3170238"/>
            <a:ext cx="1841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sz="2800" b="1">
              <a:solidFill>
                <a:schemeClr val="bg1"/>
              </a:solidFill>
            </a:endParaRPr>
          </a:p>
        </p:txBody>
      </p:sp>
      <p:pic>
        <p:nvPicPr>
          <p:cNvPr id="512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2689225"/>
            <a:ext cx="5859463" cy="3101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2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395288" y="1598613"/>
            <a:ext cx="7188200" cy="4140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GB" sz="1800" dirty="0" smtClean="0"/>
              <a:t>A ‘packaged’ plant is a </a:t>
            </a:r>
            <a:r>
              <a:rPr lang="en-GB" sz="1800" dirty="0" smtClean="0">
                <a:solidFill>
                  <a:srgbClr val="003399"/>
                </a:solidFill>
              </a:rPr>
              <a:t>pre-designed factory assembled self-contained system</a:t>
            </a:r>
            <a:r>
              <a:rPr lang="en-GB" sz="1800" dirty="0" smtClean="0"/>
              <a:t> shipped </a:t>
            </a:r>
            <a:r>
              <a:rPr lang="en-US" sz="1800" dirty="0" smtClean="0"/>
              <a:t>in modules for assembly at site</a:t>
            </a:r>
            <a:r>
              <a:rPr lang="en-GB" sz="1800" dirty="0" smtClean="0"/>
              <a:t>. 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GB" sz="1800" dirty="0" smtClean="0"/>
              <a:t>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GB" sz="1800" dirty="0" smtClean="0"/>
              <a:t>It contains chillers, cooling towers, instrumentation,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GB" sz="1800" dirty="0" smtClean="0"/>
              <a:t>controls, pumps, </a:t>
            </a:r>
            <a:r>
              <a:rPr lang="en-GB" sz="1800" dirty="0" err="1" smtClean="0"/>
              <a:t>pipework</a:t>
            </a:r>
            <a:r>
              <a:rPr lang="en-GB" sz="1800" dirty="0" smtClean="0"/>
              <a:t>, electrics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GB" sz="1800" dirty="0" smtClean="0"/>
              <a:t>and all </a:t>
            </a:r>
            <a:r>
              <a:rPr lang="en-US" sz="1800" dirty="0" smtClean="0"/>
              <a:t>that is </a:t>
            </a:r>
            <a:r>
              <a:rPr lang="en-GB" sz="1800" dirty="0" smtClean="0"/>
              <a:t>necessary for</a:t>
            </a:r>
            <a:r>
              <a:rPr lang="en-US" sz="1800" dirty="0" smtClean="0"/>
              <a:t> </a:t>
            </a:r>
          </a:p>
          <a:p>
            <a:pPr indent="-3175" eaLnBrk="1" hangingPunct="1">
              <a:lnSpc>
                <a:spcPct val="90000"/>
              </a:lnSpc>
              <a:buFontTx/>
              <a:buNone/>
              <a:defRPr/>
            </a:pPr>
            <a:r>
              <a:rPr lang="en-US" sz="1800" dirty="0" smtClean="0"/>
              <a:t>producing chilled water.</a:t>
            </a:r>
            <a:br>
              <a:rPr lang="en-US" sz="1800" dirty="0" smtClean="0"/>
            </a:br>
            <a:endParaRPr lang="en-GB" sz="180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n-GB" sz="1800" dirty="0" smtClean="0"/>
              <a:t>Packaged plants can be </a:t>
            </a:r>
          </a:p>
          <a:p>
            <a:pPr indent="-3175" eaLnBrk="1" hangingPunct="1">
              <a:lnSpc>
                <a:spcPct val="90000"/>
              </a:lnSpc>
              <a:buFontTx/>
              <a:buNone/>
              <a:defRPr/>
            </a:pPr>
            <a:r>
              <a:rPr lang="en-GB" sz="1800" dirty="0" smtClean="0">
                <a:solidFill>
                  <a:srgbClr val="003399"/>
                </a:solidFill>
              </a:rPr>
              <a:t>pre-engineered</a:t>
            </a:r>
            <a:r>
              <a:rPr lang="en-GB" sz="1800" dirty="0" smtClean="0"/>
              <a:t> for the </a:t>
            </a:r>
          </a:p>
          <a:p>
            <a:pPr indent="-3175" eaLnBrk="1" hangingPunct="1">
              <a:lnSpc>
                <a:spcPct val="90000"/>
              </a:lnSpc>
              <a:buFontTx/>
              <a:buNone/>
              <a:defRPr/>
            </a:pPr>
            <a:r>
              <a:rPr lang="en-US" sz="1800" dirty="0" smtClean="0"/>
              <a:t>majority</a:t>
            </a:r>
            <a:r>
              <a:rPr lang="en-GB" sz="1800" dirty="0" smtClean="0"/>
              <a:t> of chiller 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GB" sz="1800" dirty="0" smtClean="0"/>
              <a:t>plant applications</a:t>
            </a:r>
            <a:r>
              <a:rPr lang="en-US" sz="1800" dirty="0" smtClean="0"/>
              <a:t> </a:t>
            </a:r>
            <a:r>
              <a:rPr lang="en-US" sz="1800" dirty="0" smtClean="0">
                <a:solidFill>
                  <a:srgbClr val="003399"/>
                </a:solidFill>
              </a:rPr>
              <a:t>to </a:t>
            </a:r>
          </a:p>
          <a:p>
            <a:pPr indent="-3175" eaLnBrk="1" hangingPunct="1">
              <a:lnSpc>
                <a:spcPct val="90000"/>
              </a:lnSpc>
              <a:buFontTx/>
              <a:buNone/>
              <a:defRPr/>
            </a:pPr>
            <a:r>
              <a:rPr lang="en-US" sz="1800" dirty="0" smtClean="0">
                <a:solidFill>
                  <a:srgbClr val="003399"/>
                </a:solidFill>
              </a:rPr>
              <a:t>customer specification</a:t>
            </a:r>
            <a:r>
              <a:rPr lang="en-US" sz="1800" dirty="0" smtClean="0"/>
              <a:t>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3B0345BB-9651-4259-9EE3-3377576912DC}" type="slidenum">
              <a:rPr lang="en-US" smtClean="0"/>
              <a:pPr/>
              <a:t>40</a:t>
            </a:fld>
            <a:endParaRPr lang="en-US" smtClean="0"/>
          </a:p>
        </p:txBody>
      </p:sp>
      <p:sp>
        <p:nvSpPr>
          <p:cNvPr id="41987" name="Rectangle 2"/>
          <p:cNvSpPr>
            <a:spLocks noGrp="1" noChangeArrowheads="1"/>
          </p:cNvSpPr>
          <p:nvPr>
            <p:ph type="title"/>
          </p:nvPr>
        </p:nvSpPr>
        <p:spPr>
          <a:xfrm>
            <a:off x="2590800" y="76200"/>
            <a:ext cx="4165600" cy="914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1800" dirty="0" smtClean="0">
                <a:solidFill>
                  <a:srgbClr val="339966"/>
                </a:solidFill>
              </a:rPr>
              <a:t>Case Study : Dubai Festival City </a:t>
            </a:r>
            <a:br>
              <a:rPr lang="en-US" sz="1800" dirty="0" smtClean="0">
                <a:solidFill>
                  <a:srgbClr val="339966"/>
                </a:solidFill>
              </a:rPr>
            </a:br>
            <a:r>
              <a:rPr lang="en-US" sz="1800" dirty="0" smtClean="0">
                <a:solidFill>
                  <a:srgbClr val="339966"/>
                </a:solidFill>
              </a:rPr>
              <a:t>- Large Mixed Use Development</a:t>
            </a:r>
          </a:p>
        </p:txBody>
      </p:sp>
      <p:sp>
        <p:nvSpPr>
          <p:cNvPr id="4198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19200"/>
            <a:ext cx="4648200" cy="5176838"/>
          </a:xfrm>
          <a:noFill/>
        </p:spPr>
        <p:txBody>
          <a:bodyPr>
            <a:spAutoFit/>
          </a:bodyPr>
          <a:lstStyle/>
          <a:p>
            <a:pPr eaLnBrk="1" hangingPunct="1">
              <a:lnSpc>
                <a:spcPct val="110000"/>
              </a:lnSpc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800" smtClean="0"/>
              <a:t>Type of Plant</a:t>
            </a:r>
            <a:r>
              <a:rPr lang="en-US" sz="1600" smtClean="0"/>
              <a:t> : Permanent Plant</a:t>
            </a:r>
          </a:p>
          <a:p>
            <a:pPr eaLnBrk="1" hangingPunct="1">
              <a:lnSpc>
                <a:spcPct val="110000"/>
              </a:lnSpc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800" smtClean="0"/>
              <a:t>Capacity</a:t>
            </a:r>
            <a:r>
              <a:rPr lang="en-US" sz="1600" smtClean="0"/>
              <a:t> : 50,000TR (phased dely)</a:t>
            </a:r>
          </a:p>
          <a:p>
            <a:pPr eaLnBrk="1" hangingPunct="1">
              <a:lnSpc>
                <a:spcPct val="110000"/>
              </a:lnSpc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800" smtClean="0"/>
              <a:t>Description</a:t>
            </a:r>
            <a:r>
              <a:rPr lang="en-US" sz="1600" smtClean="0"/>
              <a:t> :</a:t>
            </a:r>
          </a:p>
          <a:p>
            <a:pPr lvl="1" eaLnBrk="1" hangingPunct="1">
              <a:lnSpc>
                <a:spcPct val="110000"/>
              </a:lnSpc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smtClean="0"/>
              <a:t>10 # x 5000TR chiller modules</a:t>
            </a:r>
          </a:p>
          <a:p>
            <a:pPr lvl="1" eaLnBrk="1" hangingPunct="1">
              <a:lnSpc>
                <a:spcPct val="110000"/>
              </a:lnSpc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smtClean="0"/>
              <a:t>2500TR (YDJ2) x 2# series-counterflow</a:t>
            </a:r>
          </a:p>
          <a:p>
            <a:pPr lvl="1" eaLnBrk="1" hangingPunct="1">
              <a:lnSpc>
                <a:spcPct val="110000"/>
              </a:lnSpc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smtClean="0"/>
              <a:t>Primary - Secondary system </a:t>
            </a:r>
          </a:p>
          <a:p>
            <a:pPr lvl="1" eaLnBrk="1" hangingPunct="1">
              <a:lnSpc>
                <a:spcPct val="110000"/>
              </a:lnSpc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smtClean="0"/>
              <a:t>Cooling tower, Secondary Pumps &amp; MV by client</a:t>
            </a:r>
          </a:p>
          <a:p>
            <a:pPr lvl="1" eaLnBrk="1" hangingPunct="1">
              <a:lnSpc>
                <a:spcPct val="110000"/>
              </a:lnSpc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smtClean="0"/>
              <a:t>Migrating from potable make-up to TSE</a:t>
            </a:r>
          </a:p>
          <a:p>
            <a:pPr eaLnBrk="1" hangingPunct="1">
              <a:lnSpc>
                <a:spcPct val="110000"/>
              </a:lnSpc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800" smtClean="0"/>
              <a:t>Key Selling Factors</a:t>
            </a:r>
            <a:r>
              <a:rPr lang="en-US" sz="1600" smtClean="0"/>
              <a:t>:</a:t>
            </a:r>
          </a:p>
          <a:p>
            <a:pPr lvl="1" eaLnBrk="1" hangingPunct="1">
              <a:lnSpc>
                <a:spcPct val="110000"/>
              </a:lnSpc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smtClean="0"/>
              <a:t>Shorter lead time</a:t>
            </a:r>
          </a:p>
          <a:p>
            <a:pPr lvl="1" eaLnBrk="1" hangingPunct="1">
              <a:lnSpc>
                <a:spcPct val="110000"/>
              </a:lnSpc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smtClean="0"/>
              <a:t>Good relationship with consultant </a:t>
            </a:r>
          </a:p>
          <a:p>
            <a:pPr lvl="1" eaLnBrk="1" hangingPunct="1">
              <a:lnSpc>
                <a:spcPct val="110000"/>
              </a:lnSpc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smtClean="0">
                <a:solidFill>
                  <a:srgbClr val="003399"/>
                </a:solidFill>
              </a:rPr>
              <a:t>Phased delivery to match construction schedule</a:t>
            </a:r>
          </a:p>
          <a:p>
            <a:pPr eaLnBrk="1" hangingPunct="1">
              <a:lnSpc>
                <a:spcPct val="110000"/>
              </a:lnSpc>
              <a:buClr>
                <a:schemeClr val="bg2"/>
              </a:buClr>
              <a:buFont typeface="Wingdings" pitchFamily="2" charset="2"/>
              <a:buChar char="§"/>
            </a:pPr>
            <a:endParaRPr lang="en-US" sz="1600" smtClean="0"/>
          </a:p>
          <a:p>
            <a:pPr eaLnBrk="1" hangingPunct="1">
              <a:lnSpc>
                <a:spcPct val="110000"/>
              </a:lnSpc>
              <a:buClr>
                <a:schemeClr val="bg2"/>
              </a:buClr>
              <a:buFont typeface="Wingdings" pitchFamily="2" charset="2"/>
              <a:buChar char="§"/>
            </a:pPr>
            <a:endParaRPr lang="en-US" sz="1600" smtClean="0"/>
          </a:p>
        </p:txBody>
      </p:sp>
      <p:pic>
        <p:nvPicPr>
          <p:cNvPr id="4198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0" y="1066800"/>
            <a:ext cx="34036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0" name="Rectangle 6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382000" y="6248400"/>
            <a:ext cx="304800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B04F84C8-40B0-4A45-ABC0-3FAB35A774A7}" type="slidenum">
              <a:rPr lang="en-US" smtClean="0"/>
              <a:pPr/>
              <a:t>41</a:t>
            </a:fld>
            <a:endParaRPr lang="en-US" smtClean="0"/>
          </a:p>
        </p:txBody>
      </p:sp>
      <p:sp>
        <p:nvSpPr>
          <p:cNvPr id="4301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133599" y="304800"/>
            <a:ext cx="6653213" cy="647700"/>
          </a:xfrm>
        </p:spPr>
        <p:txBody>
          <a:bodyPr lIns="0" tIns="0" rIns="0" bIns="0" anchor="t"/>
          <a:lstStyle/>
          <a:p>
            <a:pPr eaLnBrk="1" hangingPunct="1"/>
            <a:r>
              <a:rPr lang="en-US" sz="1800" dirty="0" smtClean="0">
                <a:solidFill>
                  <a:srgbClr val="339966"/>
                </a:solidFill>
              </a:rPr>
              <a:t>Case Study : Dubai Festival City </a:t>
            </a:r>
            <a:br>
              <a:rPr lang="en-US" sz="1800" dirty="0" smtClean="0">
                <a:solidFill>
                  <a:srgbClr val="339966"/>
                </a:solidFill>
              </a:rPr>
            </a:br>
            <a:r>
              <a:rPr lang="en-US" sz="1800" dirty="0" smtClean="0">
                <a:solidFill>
                  <a:srgbClr val="339966"/>
                </a:solidFill>
              </a:rPr>
              <a:t>- Large Mixed Use Development</a:t>
            </a:r>
          </a:p>
        </p:txBody>
      </p:sp>
      <p:pic>
        <p:nvPicPr>
          <p:cNvPr id="43012" name="Picture 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81500" y="990600"/>
            <a:ext cx="3829050" cy="5105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43013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3505200"/>
            <a:ext cx="3429000" cy="2514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43014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1066800"/>
            <a:ext cx="3429000" cy="25717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CCF16195-736C-46C7-AB95-04D8789C4827}" type="slidenum">
              <a:rPr lang="en-US" smtClean="0"/>
              <a:pPr/>
              <a:t>42</a:t>
            </a:fld>
            <a:endParaRPr lang="en-US" smtClean="0"/>
          </a:p>
        </p:txBody>
      </p:sp>
      <p:sp>
        <p:nvSpPr>
          <p:cNvPr id="44035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152400"/>
            <a:ext cx="5943600" cy="914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1800" dirty="0" smtClean="0">
                <a:solidFill>
                  <a:srgbClr val="339966"/>
                </a:solidFill>
              </a:rPr>
              <a:t>Case Study : Dubai Investment Park </a:t>
            </a:r>
            <a:br>
              <a:rPr lang="en-US" sz="1800" dirty="0" smtClean="0">
                <a:solidFill>
                  <a:srgbClr val="339966"/>
                </a:solidFill>
              </a:rPr>
            </a:br>
            <a:r>
              <a:rPr lang="en-US" sz="1800" dirty="0" smtClean="0">
                <a:solidFill>
                  <a:srgbClr val="339966"/>
                </a:solidFill>
              </a:rPr>
              <a:t>- Industrial Park &amp; </a:t>
            </a:r>
            <a:r>
              <a:rPr lang="en-US" sz="1800" dirty="0" err="1" smtClean="0">
                <a:solidFill>
                  <a:srgbClr val="339966"/>
                </a:solidFill>
              </a:rPr>
              <a:t>Labour</a:t>
            </a:r>
            <a:r>
              <a:rPr lang="en-US" sz="1800" dirty="0" smtClean="0">
                <a:solidFill>
                  <a:srgbClr val="339966"/>
                </a:solidFill>
              </a:rPr>
              <a:t> Accommodation</a:t>
            </a:r>
          </a:p>
        </p:txBody>
      </p:sp>
      <p:sp>
        <p:nvSpPr>
          <p:cNvPr id="4403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066800"/>
            <a:ext cx="4648200" cy="5176838"/>
          </a:xfrm>
          <a:noFill/>
        </p:spPr>
        <p:txBody>
          <a:bodyPr>
            <a:spAutoFit/>
          </a:bodyPr>
          <a:lstStyle/>
          <a:p>
            <a:pPr eaLnBrk="1" hangingPunct="1">
              <a:lnSpc>
                <a:spcPct val="110000"/>
              </a:lnSpc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800" smtClean="0"/>
              <a:t>Type of Plant</a:t>
            </a:r>
            <a:r>
              <a:rPr lang="en-US" sz="1600" smtClean="0"/>
              <a:t> : Permanent Plant</a:t>
            </a:r>
          </a:p>
          <a:p>
            <a:pPr eaLnBrk="1" hangingPunct="1">
              <a:lnSpc>
                <a:spcPct val="110000"/>
              </a:lnSpc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800" smtClean="0"/>
              <a:t>Capacity</a:t>
            </a:r>
            <a:r>
              <a:rPr lang="en-US" sz="1600" smtClean="0"/>
              <a:t> : 12,000TR</a:t>
            </a:r>
          </a:p>
          <a:p>
            <a:pPr eaLnBrk="1" hangingPunct="1">
              <a:lnSpc>
                <a:spcPct val="110000"/>
              </a:lnSpc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800" smtClean="0"/>
              <a:t>Description :</a:t>
            </a:r>
          </a:p>
          <a:p>
            <a:pPr lvl="1" eaLnBrk="1" hangingPunct="1">
              <a:lnSpc>
                <a:spcPct val="110000"/>
              </a:lnSpc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smtClean="0"/>
              <a:t>3# x 4000TR chiller modules</a:t>
            </a:r>
          </a:p>
          <a:p>
            <a:pPr lvl="1" eaLnBrk="1" hangingPunct="1">
              <a:lnSpc>
                <a:spcPct val="110000"/>
              </a:lnSpc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smtClean="0"/>
              <a:t>1# Secondary Pumping Module</a:t>
            </a:r>
          </a:p>
          <a:p>
            <a:pPr lvl="1" eaLnBrk="1" hangingPunct="1">
              <a:lnSpc>
                <a:spcPct val="110000"/>
              </a:lnSpc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smtClean="0"/>
              <a:t>2000TR (YKJ4) x 2# series-counterflow</a:t>
            </a:r>
          </a:p>
          <a:p>
            <a:pPr lvl="1" eaLnBrk="1" hangingPunct="1">
              <a:lnSpc>
                <a:spcPct val="110000"/>
              </a:lnSpc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smtClean="0"/>
              <a:t>Primary - Secondary system </a:t>
            </a:r>
          </a:p>
          <a:p>
            <a:pPr lvl="1" eaLnBrk="1" hangingPunct="1">
              <a:lnSpc>
                <a:spcPct val="110000"/>
              </a:lnSpc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u="sng" smtClean="0"/>
              <a:t>Cooling towers, TES, MV, ETS &amp; Plant Management System by JCI</a:t>
            </a:r>
          </a:p>
          <a:p>
            <a:pPr eaLnBrk="1" hangingPunct="1">
              <a:lnSpc>
                <a:spcPct val="110000"/>
              </a:lnSpc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800" smtClean="0"/>
              <a:t>Key Selling Factors</a:t>
            </a:r>
            <a:r>
              <a:rPr lang="en-US" sz="1600" smtClean="0"/>
              <a:t>:</a:t>
            </a:r>
          </a:p>
          <a:p>
            <a:pPr lvl="1" eaLnBrk="1" hangingPunct="1">
              <a:lnSpc>
                <a:spcPct val="110000"/>
              </a:lnSpc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smtClean="0"/>
              <a:t>Locally available engineering setup</a:t>
            </a:r>
          </a:p>
          <a:p>
            <a:pPr lvl="1" eaLnBrk="1" hangingPunct="1">
              <a:lnSpc>
                <a:spcPct val="110000"/>
              </a:lnSpc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smtClean="0"/>
              <a:t>Good relationship with consultant </a:t>
            </a:r>
          </a:p>
          <a:p>
            <a:pPr lvl="1" eaLnBrk="1" hangingPunct="1">
              <a:lnSpc>
                <a:spcPct val="110000"/>
              </a:lnSpc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smtClean="0"/>
              <a:t>Phased delivery to match construction schedule</a:t>
            </a:r>
          </a:p>
          <a:p>
            <a:pPr lvl="1" eaLnBrk="1" hangingPunct="1">
              <a:lnSpc>
                <a:spcPct val="110000"/>
              </a:lnSpc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smtClean="0">
                <a:solidFill>
                  <a:srgbClr val="003399"/>
                </a:solidFill>
              </a:rPr>
              <a:t>O &amp; M capability</a:t>
            </a:r>
          </a:p>
          <a:p>
            <a:pPr eaLnBrk="1" hangingPunct="1">
              <a:lnSpc>
                <a:spcPct val="110000"/>
              </a:lnSpc>
              <a:buClr>
                <a:schemeClr val="bg2"/>
              </a:buClr>
              <a:buFont typeface="Wingdings" pitchFamily="2" charset="2"/>
              <a:buChar char="§"/>
            </a:pPr>
            <a:endParaRPr lang="en-US" sz="1600" smtClean="0"/>
          </a:p>
        </p:txBody>
      </p:sp>
      <p:sp>
        <p:nvSpPr>
          <p:cNvPr id="44037" name="Rectangle 5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8382000" y="6172200"/>
            <a:ext cx="304800" cy="381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44038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1108075"/>
            <a:ext cx="3429000" cy="49117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82A272AD-EDBC-4AA7-B7BF-F22019CBFFA0}" type="slidenum">
              <a:rPr lang="en-US" smtClean="0"/>
              <a:pPr/>
              <a:t>43</a:t>
            </a:fld>
            <a:endParaRPr lang="en-US" smtClean="0"/>
          </a:p>
        </p:txBody>
      </p:sp>
      <p:sp>
        <p:nvSpPr>
          <p:cNvPr id="4505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09800" y="333375"/>
            <a:ext cx="5791200" cy="647700"/>
          </a:xfrm>
        </p:spPr>
        <p:txBody>
          <a:bodyPr lIns="0" tIns="0" rIns="0" bIns="0" anchor="t"/>
          <a:lstStyle/>
          <a:p>
            <a:pPr eaLnBrk="1" hangingPunct="1"/>
            <a:r>
              <a:rPr lang="en-US" sz="1800" dirty="0" smtClean="0">
                <a:solidFill>
                  <a:srgbClr val="339966"/>
                </a:solidFill>
              </a:rPr>
              <a:t>Case Study : Dubai Investment Park </a:t>
            </a:r>
            <a:br>
              <a:rPr lang="en-US" sz="1800" dirty="0" smtClean="0">
                <a:solidFill>
                  <a:srgbClr val="339966"/>
                </a:solidFill>
              </a:rPr>
            </a:br>
            <a:r>
              <a:rPr lang="en-US" sz="1800" dirty="0" smtClean="0">
                <a:solidFill>
                  <a:srgbClr val="339966"/>
                </a:solidFill>
              </a:rPr>
              <a:t>- Industrial Park &amp; </a:t>
            </a:r>
            <a:r>
              <a:rPr lang="en-US" sz="1800" dirty="0" err="1" smtClean="0">
                <a:solidFill>
                  <a:srgbClr val="339966"/>
                </a:solidFill>
              </a:rPr>
              <a:t>Labour</a:t>
            </a:r>
            <a:r>
              <a:rPr lang="en-US" sz="1800" dirty="0" smtClean="0">
                <a:solidFill>
                  <a:srgbClr val="339966"/>
                </a:solidFill>
              </a:rPr>
              <a:t> Accommodation</a:t>
            </a:r>
          </a:p>
        </p:txBody>
      </p:sp>
      <p:pic>
        <p:nvPicPr>
          <p:cNvPr id="45060" name="Picture 4" descr="chiller module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1196975"/>
            <a:ext cx="4824412" cy="321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5" descr="dip copy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2500" y="3351213"/>
            <a:ext cx="5189538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3D5B9DB9-7D7A-4A58-974F-C4B57D1B15A5}" type="slidenum">
              <a:rPr lang="en-US" smtClean="0"/>
              <a:pPr/>
              <a:t>44</a:t>
            </a:fld>
            <a:endParaRPr lang="en-US" smtClean="0"/>
          </a:p>
        </p:txBody>
      </p:sp>
      <p:sp>
        <p:nvSpPr>
          <p:cNvPr id="46083" name="Rectangle 3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sz="1800"/>
          </a:p>
        </p:txBody>
      </p:sp>
      <p:pic>
        <p:nvPicPr>
          <p:cNvPr id="46084" name="Picture 6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371600"/>
            <a:ext cx="4173537" cy="212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962" name="Text Box 66"/>
          <p:cNvSpPr txBox="1">
            <a:spLocks noChangeArrowheads="1"/>
          </p:cNvSpPr>
          <p:nvPr/>
        </p:nvSpPr>
        <p:spPr bwMode="auto">
          <a:xfrm>
            <a:off x="4806950" y="1230313"/>
            <a:ext cx="2046288" cy="2698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algn="ctr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FontTx/>
              <a:buNone/>
              <a:defRPr/>
            </a:pPr>
            <a:r>
              <a:rPr lang="en-US" sz="1200" b="1" dirty="0">
                <a:latin typeface="Calibri" pitchFamily="34" charset="0"/>
              </a:rPr>
              <a:t>EXTERNAL VIEW</a:t>
            </a:r>
            <a:endParaRPr lang="en-US" sz="1200" dirty="0">
              <a:latin typeface="Arial" pitchFamily="34" charset="0"/>
            </a:endParaRPr>
          </a:p>
        </p:txBody>
      </p:sp>
      <p:sp>
        <p:nvSpPr>
          <p:cNvPr id="46086" name="Line 67"/>
          <p:cNvSpPr>
            <a:spLocks noChangeShapeType="1"/>
          </p:cNvSpPr>
          <p:nvPr/>
        </p:nvSpPr>
        <p:spPr bwMode="auto">
          <a:xfrm>
            <a:off x="7507288" y="1371600"/>
            <a:ext cx="1309687" cy="203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6087" name="Text Box 68"/>
          <p:cNvSpPr txBox="1">
            <a:spLocks noChangeArrowheads="1"/>
          </p:cNvSpPr>
          <p:nvPr/>
        </p:nvSpPr>
        <p:spPr bwMode="auto">
          <a:xfrm>
            <a:off x="7997825" y="1371600"/>
            <a:ext cx="409575" cy="2032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FontTx/>
              <a:buNone/>
            </a:pPr>
            <a:r>
              <a:rPr lang="en-US" sz="1100">
                <a:latin typeface="Calibri" pitchFamily="34" charset="0"/>
              </a:rPr>
              <a:t>10 m</a:t>
            </a:r>
            <a:endParaRPr lang="en-US" sz="1800"/>
          </a:p>
        </p:txBody>
      </p:sp>
      <p:sp>
        <p:nvSpPr>
          <p:cNvPr id="46088" name="Text Box 69"/>
          <p:cNvSpPr txBox="1">
            <a:spLocks noChangeArrowheads="1"/>
          </p:cNvSpPr>
          <p:nvPr/>
        </p:nvSpPr>
        <p:spPr bwMode="auto">
          <a:xfrm>
            <a:off x="8715375" y="1857375"/>
            <a:ext cx="409575" cy="2032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FontTx/>
              <a:buNone/>
            </a:pPr>
            <a:r>
              <a:rPr lang="en-US" sz="1100">
                <a:latin typeface="Calibri" pitchFamily="34" charset="0"/>
              </a:rPr>
              <a:t>4.3 m</a:t>
            </a:r>
            <a:endParaRPr lang="en-US" sz="1800"/>
          </a:p>
        </p:txBody>
      </p:sp>
      <p:sp>
        <p:nvSpPr>
          <p:cNvPr id="46089" name="Line 70"/>
          <p:cNvSpPr>
            <a:spLocks noChangeShapeType="1"/>
          </p:cNvSpPr>
          <p:nvPr/>
        </p:nvSpPr>
        <p:spPr bwMode="auto">
          <a:xfrm flipV="1">
            <a:off x="6361113" y="2319338"/>
            <a:ext cx="2373312" cy="11493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6090" name="Text Box 71"/>
          <p:cNvSpPr txBox="1">
            <a:spLocks noChangeArrowheads="1"/>
          </p:cNvSpPr>
          <p:nvPr/>
        </p:nvSpPr>
        <p:spPr bwMode="auto">
          <a:xfrm>
            <a:off x="7507288" y="2792413"/>
            <a:ext cx="409575" cy="1349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FontTx/>
              <a:buNone/>
            </a:pPr>
            <a:r>
              <a:rPr lang="en-US" sz="1100">
                <a:latin typeface="Calibri" pitchFamily="34" charset="0"/>
              </a:rPr>
              <a:t>22 m</a:t>
            </a:r>
            <a:endParaRPr lang="en-US" sz="1800"/>
          </a:p>
        </p:txBody>
      </p:sp>
      <p:sp>
        <p:nvSpPr>
          <p:cNvPr id="46091" name="Line 72"/>
          <p:cNvSpPr>
            <a:spLocks noChangeShapeType="1"/>
          </p:cNvSpPr>
          <p:nvPr/>
        </p:nvSpPr>
        <p:spPr bwMode="auto">
          <a:xfrm flipH="1">
            <a:off x="8715375" y="1641475"/>
            <a:ext cx="101600" cy="6064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46092" name="Picture 7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5" y="1143000"/>
            <a:ext cx="3524250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970" name="Text Box 74"/>
          <p:cNvSpPr txBox="1">
            <a:spLocks noChangeArrowheads="1"/>
          </p:cNvSpPr>
          <p:nvPr/>
        </p:nvSpPr>
        <p:spPr bwMode="auto">
          <a:xfrm>
            <a:off x="571500" y="2871788"/>
            <a:ext cx="1143000" cy="3429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algn="ctr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FontTx/>
              <a:buNone/>
              <a:defRPr/>
            </a:pPr>
            <a:r>
              <a:rPr lang="en-US" sz="1200" b="1" dirty="0">
                <a:latin typeface="Calibri" pitchFamily="34" charset="0"/>
              </a:rPr>
              <a:t>SITE LAYOUT</a:t>
            </a:r>
            <a:endParaRPr lang="en-US" sz="1200" dirty="0">
              <a:latin typeface="Arial" pitchFamily="34" charset="0"/>
            </a:endParaRPr>
          </a:p>
        </p:txBody>
      </p:sp>
      <p:pic>
        <p:nvPicPr>
          <p:cNvPr id="46094" name="Picture 9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3" y="3500438"/>
            <a:ext cx="4119562" cy="2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95" name="Picture 9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53013" y="3733800"/>
            <a:ext cx="3733800" cy="233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9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133600" y="152400"/>
            <a:ext cx="4699000" cy="685800"/>
          </a:xfrm>
        </p:spPr>
        <p:txBody>
          <a:bodyPr lIns="0" tIns="0" rIns="0" bIns="0" anchor="t"/>
          <a:lstStyle/>
          <a:p>
            <a:pPr eaLnBrk="1" hangingPunct="1"/>
            <a:r>
              <a:rPr lang="en-US" sz="1800" dirty="0" smtClean="0">
                <a:solidFill>
                  <a:srgbClr val="339966"/>
                </a:solidFill>
              </a:rPr>
              <a:t>Case Study : Dubai Investment Park </a:t>
            </a:r>
            <a:br>
              <a:rPr lang="en-US" sz="1800" dirty="0" smtClean="0">
                <a:solidFill>
                  <a:srgbClr val="339966"/>
                </a:solidFill>
              </a:rPr>
            </a:br>
            <a:r>
              <a:rPr lang="en-US" sz="1800" dirty="0" smtClean="0">
                <a:solidFill>
                  <a:srgbClr val="339966"/>
                </a:solidFill>
              </a:rPr>
              <a:t>- Industrial Park &amp; </a:t>
            </a:r>
            <a:r>
              <a:rPr lang="en-US" sz="1800" dirty="0" err="1" smtClean="0">
                <a:solidFill>
                  <a:srgbClr val="339966"/>
                </a:solidFill>
              </a:rPr>
              <a:t>Labour</a:t>
            </a:r>
            <a:r>
              <a:rPr lang="en-US" sz="1800" dirty="0" smtClean="0">
                <a:solidFill>
                  <a:srgbClr val="339966"/>
                </a:solidFill>
              </a:rPr>
              <a:t> Accommodation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203EACE5-BD30-460A-9AF6-B11C88243E1E}" type="slidenum">
              <a:rPr lang="en-US" smtClean="0"/>
              <a:pPr/>
              <a:t>45</a:t>
            </a:fld>
            <a:endParaRPr lang="en-US" smtClean="0"/>
          </a:p>
        </p:txBody>
      </p:sp>
      <p:sp>
        <p:nvSpPr>
          <p:cNvPr id="47107" name="Rectangle 2"/>
          <p:cNvSpPr>
            <a:spLocks noGrp="1" noChangeArrowheads="1"/>
          </p:cNvSpPr>
          <p:nvPr>
            <p:ph type="title"/>
          </p:nvPr>
        </p:nvSpPr>
        <p:spPr>
          <a:xfrm>
            <a:off x="2514600" y="0"/>
            <a:ext cx="5486400" cy="914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1800" dirty="0" smtClean="0">
                <a:solidFill>
                  <a:srgbClr val="339966"/>
                </a:solidFill>
              </a:rPr>
              <a:t>Case Study : Al </a:t>
            </a:r>
            <a:r>
              <a:rPr lang="en-US" sz="1800" dirty="0" err="1" smtClean="0">
                <a:solidFill>
                  <a:srgbClr val="339966"/>
                </a:solidFill>
              </a:rPr>
              <a:t>Naboodah</a:t>
            </a:r>
            <a:r>
              <a:rPr lang="en-US" sz="1800" dirty="0" smtClean="0">
                <a:solidFill>
                  <a:srgbClr val="339966"/>
                </a:solidFill>
              </a:rPr>
              <a:t> </a:t>
            </a:r>
            <a:br>
              <a:rPr lang="en-US" sz="1800" dirty="0" smtClean="0">
                <a:solidFill>
                  <a:srgbClr val="339966"/>
                </a:solidFill>
              </a:rPr>
            </a:br>
            <a:r>
              <a:rPr lang="en-US" sz="1800" dirty="0" smtClean="0">
                <a:solidFill>
                  <a:srgbClr val="339966"/>
                </a:solidFill>
              </a:rPr>
              <a:t>- Villas &amp; Office Complex</a:t>
            </a:r>
          </a:p>
        </p:txBody>
      </p:sp>
      <p:sp>
        <p:nvSpPr>
          <p:cNvPr id="4710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066800"/>
            <a:ext cx="4648200" cy="4948238"/>
          </a:xfrm>
          <a:noFill/>
        </p:spPr>
        <p:txBody>
          <a:bodyPr>
            <a:spAutoFit/>
          </a:bodyPr>
          <a:lstStyle/>
          <a:p>
            <a:pPr eaLnBrk="1" hangingPunct="1">
              <a:lnSpc>
                <a:spcPct val="110000"/>
              </a:lnSpc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800" smtClean="0"/>
              <a:t>Type of Plant</a:t>
            </a:r>
            <a:r>
              <a:rPr lang="en-US" sz="1600" smtClean="0"/>
              <a:t> : Permanent Plant</a:t>
            </a:r>
          </a:p>
          <a:p>
            <a:pPr eaLnBrk="1" hangingPunct="1">
              <a:lnSpc>
                <a:spcPct val="110000"/>
              </a:lnSpc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800" smtClean="0"/>
              <a:t>Capacity</a:t>
            </a:r>
            <a:r>
              <a:rPr lang="en-US" sz="1600" smtClean="0"/>
              <a:t> : 1200TR + 400TR (extn)</a:t>
            </a:r>
          </a:p>
          <a:p>
            <a:pPr eaLnBrk="1" hangingPunct="1">
              <a:lnSpc>
                <a:spcPct val="110000"/>
              </a:lnSpc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800" smtClean="0"/>
              <a:t>Description :</a:t>
            </a:r>
          </a:p>
          <a:p>
            <a:pPr lvl="1" eaLnBrk="1" hangingPunct="1">
              <a:lnSpc>
                <a:spcPct val="110000"/>
              </a:lnSpc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smtClean="0"/>
              <a:t>1# chiller module / 3# x 400TR (YSS4)</a:t>
            </a:r>
          </a:p>
          <a:p>
            <a:pPr lvl="1" eaLnBrk="1" hangingPunct="1">
              <a:lnSpc>
                <a:spcPct val="110000"/>
              </a:lnSpc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smtClean="0"/>
              <a:t>(Extn) 1# chiller module with 1 # chiller</a:t>
            </a:r>
          </a:p>
          <a:p>
            <a:pPr lvl="1" eaLnBrk="1" hangingPunct="1">
              <a:lnSpc>
                <a:spcPct val="110000"/>
              </a:lnSpc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smtClean="0"/>
              <a:t>Cooling tower skids</a:t>
            </a:r>
          </a:p>
          <a:p>
            <a:pPr lvl="1" eaLnBrk="1" hangingPunct="1">
              <a:lnSpc>
                <a:spcPct val="110000"/>
              </a:lnSpc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smtClean="0"/>
              <a:t>Variable Primary Flow (VPF) system </a:t>
            </a:r>
          </a:p>
          <a:p>
            <a:pPr eaLnBrk="1" hangingPunct="1">
              <a:lnSpc>
                <a:spcPct val="110000"/>
              </a:lnSpc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800" smtClean="0"/>
              <a:t>Key Selling Factors</a:t>
            </a:r>
            <a:r>
              <a:rPr lang="en-US" sz="1600" smtClean="0"/>
              <a:t>:</a:t>
            </a:r>
          </a:p>
          <a:p>
            <a:pPr lvl="1" eaLnBrk="1" hangingPunct="1">
              <a:lnSpc>
                <a:spcPct val="110000"/>
              </a:lnSpc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smtClean="0"/>
              <a:t>Worked closely with owner</a:t>
            </a:r>
          </a:p>
          <a:p>
            <a:pPr lvl="1" eaLnBrk="1" hangingPunct="1">
              <a:lnSpc>
                <a:spcPct val="110000"/>
              </a:lnSpc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smtClean="0">
                <a:solidFill>
                  <a:srgbClr val="003399"/>
                </a:solidFill>
              </a:rPr>
              <a:t>Excellent sales &amp; engineering support </a:t>
            </a:r>
            <a:r>
              <a:rPr lang="en-US" sz="1600" smtClean="0"/>
              <a:t>to client / consultant / contractor</a:t>
            </a:r>
          </a:p>
          <a:p>
            <a:pPr eaLnBrk="1" hangingPunct="1">
              <a:lnSpc>
                <a:spcPct val="110000"/>
              </a:lnSpc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800" smtClean="0"/>
              <a:t>Spin-offs </a:t>
            </a:r>
          </a:p>
          <a:p>
            <a:pPr lvl="1" eaLnBrk="1" hangingPunct="1">
              <a:lnSpc>
                <a:spcPct val="110000"/>
              </a:lnSpc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smtClean="0"/>
              <a:t>Air-side order</a:t>
            </a:r>
          </a:p>
          <a:p>
            <a:pPr lvl="1" eaLnBrk="1" hangingPunct="1">
              <a:lnSpc>
                <a:spcPct val="110000"/>
              </a:lnSpc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smtClean="0"/>
              <a:t>5 years O &amp; M contract</a:t>
            </a:r>
          </a:p>
          <a:p>
            <a:pPr eaLnBrk="1" hangingPunct="1">
              <a:lnSpc>
                <a:spcPct val="110000"/>
              </a:lnSpc>
              <a:buClr>
                <a:schemeClr val="bg2"/>
              </a:buClr>
              <a:buFont typeface="Wingdings" pitchFamily="2" charset="2"/>
              <a:buChar char="§"/>
            </a:pPr>
            <a:endParaRPr lang="en-US" sz="1600" smtClean="0"/>
          </a:p>
        </p:txBody>
      </p:sp>
      <p:sp>
        <p:nvSpPr>
          <p:cNvPr id="47109" name="Rectangle 4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8382000" y="6172200"/>
            <a:ext cx="304800" cy="381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47110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1066800"/>
            <a:ext cx="3387725" cy="49403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C70F251C-A15F-4A96-BED2-E4C93B617E82}" type="slidenum">
              <a:rPr lang="en-US" smtClean="0"/>
              <a:pPr/>
              <a:t>46</a:t>
            </a:fld>
            <a:endParaRPr lang="en-US" smtClean="0"/>
          </a:p>
        </p:txBody>
      </p:sp>
      <p:sp>
        <p:nvSpPr>
          <p:cNvPr id="48131" name="Rectangle 8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066800"/>
            <a:ext cx="4800600" cy="5394325"/>
          </a:xfrm>
          <a:noFill/>
        </p:spPr>
        <p:txBody>
          <a:bodyPr>
            <a:spAutoFit/>
          </a:bodyPr>
          <a:lstStyle/>
          <a:p>
            <a:pPr eaLnBrk="1" hangingPunct="1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800" smtClean="0"/>
              <a:t>Type of Plant</a:t>
            </a:r>
            <a:r>
              <a:rPr lang="en-US" sz="1600" smtClean="0"/>
              <a:t> : “Long Term Temporary” Plant</a:t>
            </a:r>
          </a:p>
          <a:p>
            <a:pPr eaLnBrk="1" hangingPunct="1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800" smtClean="0"/>
              <a:t>Capacity</a:t>
            </a:r>
            <a:r>
              <a:rPr lang="en-US" sz="1600" smtClean="0"/>
              <a:t> : 4000TR</a:t>
            </a:r>
          </a:p>
          <a:p>
            <a:pPr eaLnBrk="1" hangingPunct="1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800" smtClean="0"/>
              <a:t>Description</a:t>
            </a:r>
            <a:r>
              <a:rPr lang="en-US" sz="1600" smtClean="0"/>
              <a:t> :</a:t>
            </a:r>
          </a:p>
          <a:p>
            <a:pPr lvl="1" eaLnBrk="1" hangingPunct="1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smtClean="0"/>
              <a:t>2500TR (YKJ7) &amp; 1500TR (YKK3)</a:t>
            </a:r>
          </a:p>
          <a:p>
            <a:pPr lvl="1" eaLnBrk="1" hangingPunct="1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smtClean="0"/>
              <a:t>Cooling tower skids</a:t>
            </a:r>
          </a:p>
          <a:p>
            <a:pPr lvl="1" eaLnBrk="1" hangingPunct="1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smtClean="0"/>
              <a:t>Primary-Secondary System </a:t>
            </a:r>
          </a:p>
          <a:p>
            <a:pPr lvl="1" eaLnBrk="1" hangingPunct="1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smtClean="0"/>
              <a:t>Secondary Pumping by others </a:t>
            </a:r>
          </a:p>
          <a:p>
            <a:pPr lvl="1" eaLnBrk="1" hangingPunct="1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smtClean="0"/>
              <a:t>Project management, 11kV Power Module, Make-up water Tank / Pump &amp; Expansion Tank by JCI</a:t>
            </a:r>
          </a:p>
          <a:p>
            <a:pPr eaLnBrk="1" hangingPunct="1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800" smtClean="0"/>
              <a:t>Key Selling Factors</a:t>
            </a:r>
            <a:r>
              <a:rPr lang="en-US" sz="1600" smtClean="0"/>
              <a:t>:</a:t>
            </a:r>
          </a:p>
          <a:p>
            <a:pPr lvl="1" eaLnBrk="1" hangingPunct="1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smtClean="0"/>
              <a:t>Very short lead time</a:t>
            </a:r>
          </a:p>
          <a:p>
            <a:pPr lvl="1" eaLnBrk="1" hangingPunct="1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smtClean="0"/>
              <a:t>Sales working closely with Owner </a:t>
            </a:r>
          </a:p>
          <a:p>
            <a:pPr lvl="1" eaLnBrk="1" hangingPunct="1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smtClean="0"/>
              <a:t>Local engineering &amp; manufacturing set-up</a:t>
            </a:r>
          </a:p>
          <a:p>
            <a:pPr lvl="1" eaLnBrk="1" hangingPunct="1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smtClean="0"/>
              <a:t>Excellent after sales capability</a:t>
            </a:r>
          </a:p>
          <a:p>
            <a:pPr lvl="1" eaLnBrk="1" hangingPunct="1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smtClean="0">
                <a:solidFill>
                  <a:srgbClr val="003399"/>
                </a:solidFill>
              </a:rPr>
              <a:t>In-house project management capability</a:t>
            </a:r>
          </a:p>
          <a:p>
            <a:pPr lvl="1" eaLnBrk="1" hangingPunct="1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smtClean="0">
                <a:solidFill>
                  <a:srgbClr val="003399"/>
                </a:solidFill>
              </a:rPr>
              <a:t>Fantastic teamwork</a:t>
            </a:r>
          </a:p>
          <a:p>
            <a:pPr eaLnBrk="1" hangingPunct="1">
              <a:lnSpc>
                <a:spcPct val="110000"/>
              </a:lnSpc>
              <a:buClr>
                <a:schemeClr val="bg2"/>
              </a:buClr>
              <a:buFont typeface="Wingdings" pitchFamily="2" charset="2"/>
              <a:buChar char="§"/>
            </a:pPr>
            <a:endParaRPr lang="en-US" sz="1600" smtClean="0"/>
          </a:p>
        </p:txBody>
      </p:sp>
      <p:sp>
        <p:nvSpPr>
          <p:cNvPr id="48132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76200"/>
            <a:ext cx="5791200" cy="914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1800" dirty="0" smtClean="0">
                <a:solidFill>
                  <a:srgbClr val="339966"/>
                </a:solidFill>
              </a:rPr>
              <a:t>Case Study : Dubai World Trade Centre</a:t>
            </a:r>
            <a:br>
              <a:rPr lang="en-US" sz="1800" dirty="0" smtClean="0">
                <a:solidFill>
                  <a:srgbClr val="339966"/>
                </a:solidFill>
              </a:rPr>
            </a:br>
            <a:r>
              <a:rPr lang="en-US" sz="1800" dirty="0" smtClean="0">
                <a:solidFill>
                  <a:srgbClr val="339966"/>
                </a:solidFill>
              </a:rPr>
              <a:t>- Sheikh Saeed Exhibition Hall</a:t>
            </a:r>
          </a:p>
        </p:txBody>
      </p:sp>
      <p:sp>
        <p:nvSpPr>
          <p:cNvPr id="48133" name="Rectangle 4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8382000" y="6172200"/>
            <a:ext cx="304800" cy="381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8194" name="Picture 2" descr="C:\Users\Justine\Desktop\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066800"/>
            <a:ext cx="3436267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1AE85C97-A66B-49D8-8941-6391C17F1290}" type="slidenum">
              <a:rPr lang="en-US" smtClean="0"/>
              <a:pPr/>
              <a:t>47</a:t>
            </a:fld>
            <a:endParaRPr lang="en-US" smtClean="0"/>
          </a:p>
        </p:txBody>
      </p:sp>
      <p:pic>
        <p:nvPicPr>
          <p:cNvPr id="49155" name="Picture 8" descr="05-DSCF2285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0375" y="3429000"/>
            <a:ext cx="3143250" cy="235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6" name="Picture 9" descr="IMGP5395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1788" y="1214438"/>
            <a:ext cx="2668587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7" name="Picture 10" descr="IMGP556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4688" y="1214438"/>
            <a:ext cx="2668587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8" name="Picture 11" descr="IMGP5554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15063" y="3502025"/>
            <a:ext cx="2571750" cy="192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9" name="Picture 12" descr="IMGP5651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88" y="3429000"/>
            <a:ext cx="2571750" cy="192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0" name="Picture 13" descr="DSCF2244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19813" y="1214438"/>
            <a:ext cx="266700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6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362199" y="228600"/>
            <a:ext cx="6424613" cy="647700"/>
          </a:xfrm>
        </p:spPr>
        <p:txBody>
          <a:bodyPr lIns="0" tIns="0" rIns="0" bIns="0" anchor="t"/>
          <a:lstStyle/>
          <a:p>
            <a:pPr eaLnBrk="1" hangingPunct="1"/>
            <a:r>
              <a:rPr lang="en-US" sz="1800" dirty="0" smtClean="0">
                <a:solidFill>
                  <a:srgbClr val="339966"/>
                </a:solidFill>
              </a:rPr>
              <a:t>Case Study : Dubai World Trade Centre</a:t>
            </a:r>
            <a:br>
              <a:rPr lang="en-US" sz="1800" dirty="0" smtClean="0">
                <a:solidFill>
                  <a:srgbClr val="339966"/>
                </a:solidFill>
              </a:rPr>
            </a:br>
            <a:r>
              <a:rPr lang="en-US" sz="1800" dirty="0" smtClean="0">
                <a:solidFill>
                  <a:srgbClr val="339966"/>
                </a:solidFill>
              </a:rPr>
              <a:t>- Sheikh Saeed Exhibition Hall (factory)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A22D1A2B-9CFC-4992-A42B-7B8C16415DDE}" type="slidenum">
              <a:rPr lang="en-US" smtClean="0"/>
              <a:pPr/>
              <a:t>48</a:t>
            </a:fld>
            <a:endParaRPr lang="en-US" smtClean="0"/>
          </a:p>
        </p:txBody>
      </p:sp>
      <p:pic>
        <p:nvPicPr>
          <p:cNvPr id="50179" name="Picture 6" descr="IMGP571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49613" y="1357313"/>
            <a:ext cx="266700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0" name="Picture 7" descr="IMGP5685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49613" y="3714750"/>
            <a:ext cx="266700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1" name="Picture 8" descr="IMGP5687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2188" y="3714750"/>
            <a:ext cx="2668587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2" name="Picture 9" descr="IMGP5696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8313" y="3714750"/>
            <a:ext cx="266700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3" name="Picture 10" descr="IMGP5698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72188" y="1357313"/>
            <a:ext cx="2668587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4" name="Picture 11" descr="IMGP5706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8313" y="1357313"/>
            <a:ext cx="266700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057399" y="228600"/>
            <a:ext cx="6729413" cy="647700"/>
          </a:xfrm>
        </p:spPr>
        <p:txBody>
          <a:bodyPr lIns="0" tIns="0" rIns="0" bIns="0" anchor="t"/>
          <a:lstStyle/>
          <a:p>
            <a:pPr eaLnBrk="1" hangingPunct="1"/>
            <a:r>
              <a:rPr lang="en-US" sz="1800" dirty="0" smtClean="0">
                <a:solidFill>
                  <a:srgbClr val="339966"/>
                </a:solidFill>
              </a:rPr>
              <a:t>Case Study : Dubai World Trade Centre</a:t>
            </a:r>
            <a:br>
              <a:rPr lang="en-US" sz="1800" dirty="0" smtClean="0">
                <a:solidFill>
                  <a:srgbClr val="339966"/>
                </a:solidFill>
              </a:rPr>
            </a:br>
            <a:r>
              <a:rPr lang="en-US" sz="1800" dirty="0" smtClean="0">
                <a:solidFill>
                  <a:srgbClr val="339966"/>
                </a:solidFill>
              </a:rPr>
              <a:t>- Sheikh Saeed Exhibition Hall (delivery)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A19CADB6-992F-4B1E-99D7-5BD767E44914}" type="slidenum">
              <a:rPr lang="en-US" smtClean="0"/>
              <a:pPr/>
              <a:t>49</a:t>
            </a:fld>
            <a:endParaRPr lang="en-US" smtClean="0"/>
          </a:p>
        </p:txBody>
      </p:sp>
      <p:sp>
        <p:nvSpPr>
          <p:cNvPr id="51203" name="Rectangle 8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066800"/>
            <a:ext cx="4800600" cy="5453063"/>
          </a:xfrm>
          <a:noFill/>
        </p:spPr>
        <p:txBody>
          <a:bodyPr>
            <a:spAutoFit/>
          </a:bodyPr>
          <a:lstStyle/>
          <a:p>
            <a:pPr eaLnBrk="1" hangingPunct="1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800" smtClean="0"/>
              <a:t>Type of Plant</a:t>
            </a:r>
            <a:r>
              <a:rPr lang="en-US" sz="1600" smtClean="0"/>
              <a:t> : “Long Term Temporary” Plant</a:t>
            </a:r>
          </a:p>
          <a:p>
            <a:pPr eaLnBrk="1" hangingPunct="1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800" smtClean="0"/>
              <a:t>Capacity</a:t>
            </a:r>
            <a:r>
              <a:rPr lang="en-US" sz="1600" smtClean="0"/>
              <a:t> : 4000TR</a:t>
            </a:r>
          </a:p>
          <a:p>
            <a:pPr eaLnBrk="1" hangingPunct="1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800" smtClean="0"/>
              <a:t>Description</a:t>
            </a:r>
            <a:r>
              <a:rPr lang="en-US" sz="1600" smtClean="0"/>
              <a:t> :</a:t>
            </a:r>
          </a:p>
          <a:p>
            <a:pPr lvl="1" eaLnBrk="1" hangingPunct="1">
              <a:lnSpc>
                <a:spcPct val="110000"/>
              </a:lnSpc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smtClean="0"/>
              <a:t>1# x 4000TR chiller module</a:t>
            </a:r>
          </a:p>
          <a:p>
            <a:pPr lvl="1" eaLnBrk="1" hangingPunct="1">
              <a:lnSpc>
                <a:spcPct val="110000"/>
              </a:lnSpc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smtClean="0"/>
              <a:t>2000TR (YKJ4) x 2# in parallel</a:t>
            </a:r>
          </a:p>
          <a:p>
            <a:pPr lvl="1" eaLnBrk="1" hangingPunct="1">
              <a:lnSpc>
                <a:spcPct val="110000"/>
              </a:lnSpc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smtClean="0"/>
              <a:t>Field erected Cooling towers</a:t>
            </a:r>
          </a:p>
          <a:p>
            <a:pPr lvl="1" eaLnBrk="1" hangingPunct="1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smtClean="0"/>
              <a:t>Primary-Secondary System </a:t>
            </a:r>
          </a:p>
          <a:p>
            <a:pPr lvl="1" eaLnBrk="1" hangingPunct="1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smtClean="0"/>
              <a:t>Secondary Pumping by others </a:t>
            </a:r>
          </a:p>
          <a:p>
            <a:pPr lvl="1" eaLnBrk="1" hangingPunct="1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smtClean="0"/>
              <a:t>Raw Water for cooling tower Make-up</a:t>
            </a:r>
          </a:p>
          <a:p>
            <a:pPr eaLnBrk="1" hangingPunct="1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800" smtClean="0"/>
              <a:t>Key Selling Factors</a:t>
            </a:r>
            <a:r>
              <a:rPr lang="en-US" sz="1600" smtClean="0"/>
              <a:t>:</a:t>
            </a:r>
          </a:p>
          <a:p>
            <a:pPr lvl="1" eaLnBrk="1" hangingPunct="1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smtClean="0">
                <a:solidFill>
                  <a:srgbClr val="003399"/>
                </a:solidFill>
              </a:rPr>
              <a:t>Ability to engineer &amp; customize in compliance with ARAMCO standards</a:t>
            </a:r>
          </a:p>
          <a:p>
            <a:pPr lvl="1" eaLnBrk="1" hangingPunct="1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smtClean="0"/>
              <a:t>Good existing references with ARAMCO</a:t>
            </a:r>
          </a:p>
          <a:p>
            <a:pPr lvl="1" eaLnBrk="1" hangingPunct="1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smtClean="0"/>
              <a:t>Middle East based engineering &amp; manufacturing set-up</a:t>
            </a:r>
          </a:p>
          <a:p>
            <a:pPr lvl="1" eaLnBrk="1" hangingPunct="1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smtClean="0"/>
              <a:t>Local Saudi organization for sales, project execution &amp; service</a:t>
            </a:r>
          </a:p>
          <a:p>
            <a:pPr eaLnBrk="1" hangingPunct="1">
              <a:lnSpc>
                <a:spcPct val="110000"/>
              </a:lnSpc>
              <a:buClr>
                <a:schemeClr val="bg2"/>
              </a:buClr>
              <a:buFont typeface="Wingdings" pitchFamily="2" charset="2"/>
              <a:buChar char="§"/>
            </a:pPr>
            <a:endParaRPr lang="en-US" sz="1600" smtClean="0"/>
          </a:p>
        </p:txBody>
      </p:sp>
      <p:sp>
        <p:nvSpPr>
          <p:cNvPr id="51204" name="Rectangle 2"/>
          <p:cNvSpPr>
            <a:spLocks noGrp="1" noChangeArrowheads="1"/>
          </p:cNvSpPr>
          <p:nvPr>
            <p:ph type="title"/>
          </p:nvPr>
        </p:nvSpPr>
        <p:spPr>
          <a:xfrm>
            <a:off x="2133600" y="152400"/>
            <a:ext cx="5867400" cy="914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1800" dirty="0" smtClean="0">
                <a:solidFill>
                  <a:srgbClr val="339966"/>
                </a:solidFill>
              </a:rPr>
              <a:t>Case Study : ARAMCO, Saudi Arabia</a:t>
            </a:r>
            <a:br>
              <a:rPr lang="en-US" sz="1800" dirty="0" smtClean="0">
                <a:solidFill>
                  <a:srgbClr val="339966"/>
                </a:solidFill>
              </a:rPr>
            </a:br>
            <a:r>
              <a:rPr lang="en-US" sz="1800" dirty="0" smtClean="0">
                <a:solidFill>
                  <a:srgbClr val="339966"/>
                </a:solidFill>
              </a:rPr>
              <a:t>- North Park Office Complex </a:t>
            </a:r>
          </a:p>
        </p:txBody>
      </p:sp>
      <p:sp>
        <p:nvSpPr>
          <p:cNvPr id="51205" name="Rectangle 4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8382000" y="6172200"/>
            <a:ext cx="304800" cy="381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120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3352800"/>
            <a:ext cx="3581400" cy="2667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51207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7800" y="1143000"/>
            <a:ext cx="3581400" cy="2286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1D64F2D3-B376-40CC-AFA3-DF8F4645105B}" type="slidenum">
              <a:rPr lang="en-US" smtClean="0"/>
              <a:pPr/>
              <a:t>5</a:t>
            </a:fld>
            <a:endParaRPr lang="en-US" smtClean="0"/>
          </a:p>
        </p:txBody>
      </p:sp>
      <p:sp>
        <p:nvSpPr>
          <p:cNvPr id="6147" name="Text Box 2"/>
          <p:cNvSpPr txBox="1">
            <a:spLocks noChangeArrowheads="1"/>
          </p:cNvSpPr>
          <p:nvPr/>
        </p:nvSpPr>
        <p:spPr bwMode="auto">
          <a:xfrm>
            <a:off x="533400" y="1219200"/>
            <a:ext cx="7810500" cy="339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25425" indent="-225425" algn="just" eaLnBrk="0" hangingPunct="0">
              <a:lnSpc>
                <a:spcPct val="100000"/>
              </a:lnSpc>
              <a:spcBef>
                <a:spcPct val="50000"/>
              </a:spcBef>
              <a:buClrTx/>
              <a:buFontTx/>
              <a:buChar char="•"/>
            </a:pPr>
            <a:r>
              <a:rPr lang="en-US" sz="1800" dirty="0">
                <a:ea typeface="ＭＳ Ｐゴシック" pitchFamily="1" charset="-128"/>
              </a:rPr>
              <a:t>Complete self-contained factory built Chiller Plant inclusive of all components necessary for reliable and efficient operation</a:t>
            </a:r>
          </a:p>
          <a:p>
            <a:pPr marL="225425" indent="-225425" algn="just" eaLnBrk="0" hangingPunct="0">
              <a:lnSpc>
                <a:spcPct val="100000"/>
              </a:lnSpc>
              <a:spcBef>
                <a:spcPct val="50000"/>
              </a:spcBef>
              <a:buClrTx/>
              <a:buFontTx/>
              <a:buChar char="•"/>
            </a:pPr>
            <a:r>
              <a:rPr lang="en-US" sz="1800" dirty="0">
                <a:solidFill>
                  <a:srgbClr val="003399"/>
                </a:solidFill>
                <a:ea typeface="ＭＳ Ｐゴシック" pitchFamily="1" charset="-128"/>
              </a:rPr>
              <a:t>Single point of responsibility </a:t>
            </a:r>
            <a:r>
              <a:rPr lang="en-US" sz="1800" dirty="0">
                <a:ea typeface="ＭＳ Ｐゴシック" pitchFamily="1" charset="-128"/>
              </a:rPr>
              <a:t>- design, assembly &amp; commissioning of packaged plant by </a:t>
            </a:r>
            <a:r>
              <a:rPr lang="en-US" sz="1800" dirty="0" smtClean="0">
                <a:ea typeface="ＭＳ Ｐゴシック" pitchFamily="1" charset="-128"/>
              </a:rPr>
              <a:t>Flo Fab. </a:t>
            </a:r>
            <a:r>
              <a:rPr lang="en-US" sz="1800" dirty="0">
                <a:ea typeface="ＭＳ Ｐゴシック" pitchFamily="1" charset="-128"/>
              </a:rPr>
              <a:t>Helps avoid coordination issues - improves project management</a:t>
            </a:r>
          </a:p>
          <a:p>
            <a:pPr marL="225425" indent="-225425" algn="just" eaLnBrk="0" hangingPunct="0">
              <a:lnSpc>
                <a:spcPct val="100000"/>
              </a:lnSpc>
              <a:spcBef>
                <a:spcPct val="50000"/>
              </a:spcBef>
              <a:buClrTx/>
              <a:buFontTx/>
              <a:buChar char="•"/>
            </a:pPr>
            <a:r>
              <a:rPr lang="en-US" sz="1800" dirty="0">
                <a:solidFill>
                  <a:srgbClr val="003399"/>
                </a:solidFill>
              </a:rPr>
              <a:t>High system energy efficiency </a:t>
            </a:r>
            <a:r>
              <a:rPr lang="en-US" sz="1800" dirty="0"/>
              <a:t>– smaller carbon footprint / "green" performance. </a:t>
            </a:r>
          </a:p>
          <a:p>
            <a:pPr marL="225425" indent="-225425" algn="just" eaLnBrk="0" hangingPunct="0">
              <a:lnSpc>
                <a:spcPct val="100000"/>
              </a:lnSpc>
              <a:spcBef>
                <a:spcPct val="50000"/>
              </a:spcBef>
              <a:buClrTx/>
              <a:buFontTx/>
              <a:buChar char="•"/>
            </a:pPr>
            <a:r>
              <a:rPr lang="en-US" sz="1800" dirty="0"/>
              <a:t>Standard high quality as plant is manufactured in controlled factory environment by a well trained team working to standard work procedures</a:t>
            </a:r>
            <a:endParaRPr lang="en-US" sz="1800" dirty="0">
              <a:ea typeface="ＭＳ Ｐゴシック" pitchFamily="1" charset="-128"/>
            </a:endParaRPr>
          </a:p>
          <a:p>
            <a:pPr marL="225425" indent="-225425" algn="just" eaLnBrk="0" hangingPunct="0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endParaRPr lang="en-US" sz="1800" dirty="0">
              <a:ea typeface="ＭＳ Ｐゴシック" pitchFamily="1" charset="-128"/>
            </a:endParaRPr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title"/>
          </p:nvPr>
        </p:nvSpPr>
        <p:spPr>
          <a:xfrm>
            <a:off x="2362200" y="152400"/>
            <a:ext cx="5486400" cy="677863"/>
          </a:xfrm>
          <a:noFill/>
        </p:spPr>
        <p:txBody>
          <a:bodyPr/>
          <a:lstStyle/>
          <a:p>
            <a:pPr eaLnBrk="1" hangingPunct="1"/>
            <a:r>
              <a:rPr lang="en-US" sz="1800" dirty="0" smtClean="0">
                <a:solidFill>
                  <a:srgbClr val="339966"/>
                </a:solidFill>
              </a:rPr>
              <a:t>Benefits to Customer</a:t>
            </a:r>
          </a:p>
        </p:txBody>
      </p:sp>
      <p:pic>
        <p:nvPicPr>
          <p:cNvPr id="5123" name="Picture 3" descr="C:\Users\Justine\Desktop\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199" y="4191000"/>
            <a:ext cx="2954519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5767B05E-AF70-473F-8AB5-02F43AC589A6}" type="slidenum">
              <a:rPr lang="en-US" smtClean="0"/>
              <a:pPr/>
              <a:t>50</a:t>
            </a:fld>
            <a:endParaRPr lang="en-US" smtClean="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2133600" y="211138"/>
            <a:ext cx="5867400" cy="9144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en-US" sz="1800" b="1" kern="0" dirty="0">
                <a:solidFill>
                  <a:srgbClr val="339966"/>
                </a:solidFill>
                <a:latin typeface="+mj-lt"/>
                <a:ea typeface="+mj-ea"/>
                <a:cs typeface="+mj-cs"/>
              </a:rPr>
              <a:t>Case Study : ARAMCO, Saudi Arabia</a:t>
            </a:r>
            <a:br>
              <a:rPr lang="en-US" sz="1800" b="1" kern="0" dirty="0">
                <a:solidFill>
                  <a:srgbClr val="339966"/>
                </a:solidFill>
                <a:latin typeface="+mj-lt"/>
                <a:ea typeface="+mj-ea"/>
                <a:cs typeface="+mj-cs"/>
              </a:rPr>
            </a:br>
            <a:r>
              <a:rPr lang="en-US" sz="1800" b="1" kern="0" dirty="0">
                <a:solidFill>
                  <a:srgbClr val="339966"/>
                </a:solidFill>
                <a:latin typeface="+mj-lt"/>
                <a:ea typeface="+mj-ea"/>
                <a:cs typeface="+mj-cs"/>
              </a:rPr>
              <a:t>- North Park Office Complex (off-loading &amp; site assembly)</a:t>
            </a:r>
          </a:p>
        </p:txBody>
      </p:sp>
      <p:pic>
        <p:nvPicPr>
          <p:cNvPr id="52228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143000"/>
            <a:ext cx="3200400" cy="2401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52229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1143000"/>
            <a:ext cx="3200400" cy="2401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52230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3657600"/>
            <a:ext cx="3224213" cy="2362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52231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" y="3657600"/>
            <a:ext cx="3200400" cy="23447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52232" name="Right Arrow 12"/>
          <p:cNvSpPr>
            <a:spLocks noChangeArrowheads="1"/>
          </p:cNvSpPr>
          <p:nvPr/>
        </p:nvSpPr>
        <p:spPr bwMode="auto">
          <a:xfrm>
            <a:off x="4114800" y="2133600"/>
            <a:ext cx="444500" cy="255588"/>
          </a:xfrm>
          <a:prstGeom prst="rightArrow">
            <a:avLst>
              <a:gd name="adj1" fmla="val 50000"/>
              <a:gd name="adj2" fmla="val 50032"/>
            </a:avLst>
          </a:prstGeom>
          <a:solidFill>
            <a:srgbClr val="FFC000">
              <a:alpha val="47842"/>
            </a:srgbClr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marL="342900" indent="-342900"/>
            <a:endParaRPr lang="en-US"/>
          </a:p>
        </p:txBody>
      </p:sp>
      <p:sp>
        <p:nvSpPr>
          <p:cNvPr id="52233" name="Right Arrow 13"/>
          <p:cNvSpPr>
            <a:spLocks noChangeArrowheads="1"/>
          </p:cNvSpPr>
          <p:nvPr/>
        </p:nvSpPr>
        <p:spPr bwMode="auto">
          <a:xfrm rot="10800000">
            <a:off x="4114800" y="4572000"/>
            <a:ext cx="444500" cy="255588"/>
          </a:xfrm>
          <a:prstGeom prst="rightArrow">
            <a:avLst>
              <a:gd name="adj1" fmla="val 50000"/>
              <a:gd name="adj2" fmla="val 50032"/>
            </a:avLst>
          </a:prstGeom>
          <a:solidFill>
            <a:srgbClr val="FFC000">
              <a:alpha val="47842"/>
            </a:srgbClr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marL="342900" indent="-342900"/>
            <a:endParaRPr lang="en-US"/>
          </a:p>
        </p:txBody>
      </p:sp>
      <p:sp>
        <p:nvSpPr>
          <p:cNvPr id="52234" name="Curved Down Arrow 14"/>
          <p:cNvSpPr>
            <a:spLocks noChangeArrowheads="1"/>
          </p:cNvSpPr>
          <p:nvPr/>
        </p:nvSpPr>
        <p:spPr bwMode="auto">
          <a:xfrm rot="5400000">
            <a:off x="8131969" y="3404394"/>
            <a:ext cx="530225" cy="427037"/>
          </a:xfrm>
          <a:prstGeom prst="curvedDownArrow">
            <a:avLst>
              <a:gd name="adj1" fmla="val 24971"/>
              <a:gd name="adj2" fmla="val 49953"/>
              <a:gd name="adj3" fmla="val 25000"/>
            </a:avLst>
          </a:prstGeom>
          <a:solidFill>
            <a:srgbClr val="FFC000">
              <a:alpha val="52940"/>
            </a:srgbClr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marL="342900" indent="-342900"/>
            <a:endParaRPr lang="en-US"/>
          </a:p>
        </p:txBody>
      </p:sp>
      <p:sp>
        <p:nvSpPr>
          <p:cNvPr id="52235" name="Curved Right Arrow 16"/>
          <p:cNvSpPr>
            <a:spLocks noChangeArrowheads="1"/>
          </p:cNvSpPr>
          <p:nvPr/>
        </p:nvSpPr>
        <p:spPr bwMode="auto">
          <a:xfrm>
            <a:off x="228600" y="5791200"/>
            <a:ext cx="381000" cy="609600"/>
          </a:xfrm>
          <a:prstGeom prst="curvedRightArrow">
            <a:avLst>
              <a:gd name="adj1" fmla="val 25007"/>
              <a:gd name="adj2" fmla="val 50000"/>
              <a:gd name="adj3" fmla="val 25000"/>
            </a:avLst>
          </a:prstGeom>
          <a:solidFill>
            <a:srgbClr val="FFC000">
              <a:alpha val="50980"/>
            </a:srgbClr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marL="342900" indent="-342900"/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5F61B805-457E-45A4-97E5-BA4A1AFDB8EE}" type="slidenum">
              <a:rPr lang="en-US" smtClean="0"/>
              <a:pPr/>
              <a:t>51</a:t>
            </a:fld>
            <a:endParaRPr lang="en-US" smtClean="0"/>
          </a:p>
        </p:txBody>
      </p:sp>
      <p:sp>
        <p:nvSpPr>
          <p:cNvPr id="5325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133599" y="228600"/>
            <a:ext cx="6653213" cy="647700"/>
          </a:xfrm>
        </p:spPr>
        <p:txBody>
          <a:bodyPr lIns="0" tIns="0" rIns="0" bIns="0" anchor="t"/>
          <a:lstStyle/>
          <a:p>
            <a:pPr eaLnBrk="1" hangingPunct="1">
              <a:lnSpc>
                <a:spcPct val="90000"/>
              </a:lnSpc>
            </a:pPr>
            <a:r>
              <a:rPr lang="en-US" sz="1800" dirty="0" smtClean="0">
                <a:solidFill>
                  <a:srgbClr val="339966"/>
                </a:solidFill>
              </a:rPr>
              <a:t>Case Study : ARAMCO, Saudi Arabia</a:t>
            </a:r>
            <a:br>
              <a:rPr lang="en-US" sz="1800" dirty="0" smtClean="0">
                <a:solidFill>
                  <a:srgbClr val="339966"/>
                </a:solidFill>
              </a:rPr>
            </a:br>
            <a:r>
              <a:rPr lang="en-US" sz="1800" dirty="0" smtClean="0">
                <a:solidFill>
                  <a:srgbClr val="339966"/>
                </a:solidFill>
              </a:rPr>
              <a:t>- North Park Office Complex (off-loading &amp; site assembly)</a:t>
            </a:r>
          </a:p>
        </p:txBody>
      </p:sp>
      <p:pic>
        <p:nvPicPr>
          <p:cNvPr id="5325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066800"/>
            <a:ext cx="3248025" cy="2438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5325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5988" y="1066800"/>
            <a:ext cx="3249612" cy="2438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5325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3617913"/>
            <a:ext cx="3276600" cy="2401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5325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" y="3638550"/>
            <a:ext cx="3200400" cy="23812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53256" name="Right Arrow 13"/>
          <p:cNvSpPr>
            <a:spLocks noChangeArrowheads="1"/>
          </p:cNvSpPr>
          <p:nvPr/>
        </p:nvSpPr>
        <p:spPr bwMode="auto">
          <a:xfrm>
            <a:off x="4114800" y="2133600"/>
            <a:ext cx="444500" cy="255588"/>
          </a:xfrm>
          <a:prstGeom prst="rightArrow">
            <a:avLst>
              <a:gd name="adj1" fmla="val 50000"/>
              <a:gd name="adj2" fmla="val 50032"/>
            </a:avLst>
          </a:prstGeom>
          <a:solidFill>
            <a:srgbClr val="FFC000">
              <a:alpha val="47842"/>
            </a:srgbClr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marL="342900" indent="-342900"/>
            <a:endParaRPr lang="en-US"/>
          </a:p>
        </p:txBody>
      </p:sp>
      <p:sp>
        <p:nvSpPr>
          <p:cNvPr id="53257" name="Right Arrow 14"/>
          <p:cNvSpPr>
            <a:spLocks noChangeArrowheads="1"/>
          </p:cNvSpPr>
          <p:nvPr/>
        </p:nvSpPr>
        <p:spPr bwMode="auto">
          <a:xfrm rot="10800000">
            <a:off x="4114800" y="4572000"/>
            <a:ext cx="444500" cy="255588"/>
          </a:xfrm>
          <a:prstGeom prst="rightArrow">
            <a:avLst>
              <a:gd name="adj1" fmla="val 50000"/>
              <a:gd name="adj2" fmla="val 50032"/>
            </a:avLst>
          </a:prstGeom>
          <a:solidFill>
            <a:srgbClr val="FFC000">
              <a:alpha val="47842"/>
            </a:srgbClr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marL="342900" indent="-342900"/>
            <a:endParaRPr lang="en-US"/>
          </a:p>
        </p:txBody>
      </p:sp>
      <p:sp>
        <p:nvSpPr>
          <p:cNvPr id="53258" name="Curved Down Arrow 15"/>
          <p:cNvSpPr>
            <a:spLocks noChangeArrowheads="1"/>
          </p:cNvSpPr>
          <p:nvPr/>
        </p:nvSpPr>
        <p:spPr bwMode="auto">
          <a:xfrm rot="5400000">
            <a:off x="8131969" y="3404394"/>
            <a:ext cx="530225" cy="427037"/>
          </a:xfrm>
          <a:prstGeom prst="curvedDownArrow">
            <a:avLst>
              <a:gd name="adj1" fmla="val 24971"/>
              <a:gd name="adj2" fmla="val 49953"/>
              <a:gd name="adj3" fmla="val 25000"/>
            </a:avLst>
          </a:prstGeom>
          <a:solidFill>
            <a:srgbClr val="FFC000">
              <a:alpha val="52940"/>
            </a:srgbClr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marL="342900" indent="-342900"/>
            <a:endParaRPr lang="en-US"/>
          </a:p>
        </p:txBody>
      </p:sp>
      <p:sp>
        <p:nvSpPr>
          <p:cNvPr id="53259" name="Curved Right Arrow 16"/>
          <p:cNvSpPr>
            <a:spLocks noChangeArrowheads="1"/>
          </p:cNvSpPr>
          <p:nvPr/>
        </p:nvSpPr>
        <p:spPr bwMode="auto">
          <a:xfrm>
            <a:off x="228600" y="838200"/>
            <a:ext cx="381000" cy="609600"/>
          </a:xfrm>
          <a:prstGeom prst="curvedRightArrow">
            <a:avLst>
              <a:gd name="adj1" fmla="val 25007"/>
              <a:gd name="adj2" fmla="val 50000"/>
              <a:gd name="adj3" fmla="val 25000"/>
            </a:avLst>
          </a:prstGeom>
          <a:solidFill>
            <a:srgbClr val="FFC000">
              <a:alpha val="50980"/>
            </a:srgbClr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marL="342900" indent="-342900"/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6200" y="1143000"/>
            <a:ext cx="4995863" cy="4689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54275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5A2A98BB-69DB-403E-91F2-8CAB0DFF56E4}" type="slidenum">
              <a:rPr lang="en-US" smtClean="0"/>
              <a:pPr/>
              <a:t>52</a:t>
            </a:fld>
            <a:endParaRPr lang="en-US" smtClean="0"/>
          </a:p>
        </p:txBody>
      </p:sp>
      <p:sp>
        <p:nvSpPr>
          <p:cNvPr id="54276" name="Rectangle 8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066800"/>
            <a:ext cx="4800600" cy="5084763"/>
          </a:xfrm>
          <a:noFill/>
        </p:spPr>
        <p:txBody>
          <a:bodyPr>
            <a:spAutoFit/>
          </a:bodyPr>
          <a:lstStyle/>
          <a:p>
            <a:pPr eaLnBrk="1" hangingPunct="1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800" smtClean="0"/>
              <a:t>Type of Plant</a:t>
            </a:r>
            <a:r>
              <a:rPr lang="en-US" sz="1600" smtClean="0"/>
              <a:t> : Permanent Plant</a:t>
            </a:r>
          </a:p>
          <a:p>
            <a:pPr eaLnBrk="1" hangingPunct="1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800" smtClean="0"/>
              <a:t>Capacity</a:t>
            </a:r>
            <a:r>
              <a:rPr lang="en-US" sz="1600" smtClean="0"/>
              <a:t> : 2 # x 5000TR (different sites)</a:t>
            </a:r>
          </a:p>
          <a:p>
            <a:pPr eaLnBrk="1" hangingPunct="1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800" smtClean="0"/>
              <a:t>Description</a:t>
            </a:r>
            <a:r>
              <a:rPr lang="en-US" sz="1600" smtClean="0"/>
              <a:t> :</a:t>
            </a:r>
          </a:p>
          <a:p>
            <a:pPr lvl="1" eaLnBrk="1" hangingPunct="1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smtClean="0"/>
              <a:t>2# x 5000TR Chiller Modules</a:t>
            </a:r>
          </a:p>
          <a:p>
            <a:pPr lvl="1" eaLnBrk="1" hangingPunct="1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smtClean="0"/>
              <a:t>Cooling tower skids</a:t>
            </a:r>
          </a:p>
          <a:p>
            <a:pPr lvl="1" eaLnBrk="1" hangingPunct="1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smtClean="0"/>
              <a:t>Variable Primary Flow (VPF) System </a:t>
            </a:r>
          </a:p>
          <a:p>
            <a:pPr lvl="1" eaLnBrk="1" hangingPunct="1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smtClean="0"/>
              <a:t>Turn-key order with Project management, 11kV/3.3kV Power Module, Make-up water Tank / Pump &amp; Expansion Tank by JCI</a:t>
            </a:r>
          </a:p>
          <a:p>
            <a:pPr eaLnBrk="1" hangingPunct="1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800" smtClean="0"/>
              <a:t>Key Selling Factors</a:t>
            </a:r>
            <a:r>
              <a:rPr lang="en-US" sz="1600" smtClean="0"/>
              <a:t>:</a:t>
            </a:r>
          </a:p>
          <a:p>
            <a:pPr lvl="1" eaLnBrk="1" hangingPunct="1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smtClean="0"/>
              <a:t>Very short completion time</a:t>
            </a:r>
          </a:p>
          <a:p>
            <a:pPr lvl="1" eaLnBrk="1" hangingPunct="1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smtClean="0"/>
              <a:t>Local engineering &amp; manufacturing set-up</a:t>
            </a:r>
          </a:p>
          <a:p>
            <a:pPr lvl="1" eaLnBrk="1" hangingPunct="1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smtClean="0"/>
              <a:t>Excellent track record with past Tabreed orders</a:t>
            </a:r>
          </a:p>
          <a:p>
            <a:pPr lvl="1" eaLnBrk="1" hangingPunct="1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smtClean="0">
                <a:solidFill>
                  <a:srgbClr val="003399"/>
                </a:solidFill>
              </a:rPr>
              <a:t>In-house project management capability</a:t>
            </a:r>
          </a:p>
          <a:p>
            <a:pPr lvl="1" eaLnBrk="1" hangingPunct="1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smtClean="0">
                <a:solidFill>
                  <a:srgbClr val="003399"/>
                </a:solidFill>
              </a:rPr>
              <a:t>Fantastic teamwork</a:t>
            </a:r>
          </a:p>
          <a:p>
            <a:pPr eaLnBrk="1" hangingPunct="1">
              <a:lnSpc>
                <a:spcPct val="110000"/>
              </a:lnSpc>
              <a:buClr>
                <a:schemeClr val="bg2"/>
              </a:buClr>
              <a:buFont typeface="Wingdings" pitchFamily="2" charset="2"/>
              <a:buChar char="§"/>
            </a:pPr>
            <a:endParaRPr lang="en-US" sz="1600" smtClean="0"/>
          </a:p>
        </p:txBody>
      </p:sp>
      <p:sp>
        <p:nvSpPr>
          <p:cNvPr id="54277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76200"/>
            <a:ext cx="5943600" cy="914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1800" dirty="0" smtClean="0">
                <a:solidFill>
                  <a:srgbClr val="339966"/>
                </a:solidFill>
              </a:rPr>
              <a:t>Case Study : </a:t>
            </a:r>
            <a:r>
              <a:rPr lang="en-US" sz="1800" dirty="0" err="1" smtClean="0">
                <a:solidFill>
                  <a:srgbClr val="339966"/>
                </a:solidFill>
              </a:rPr>
              <a:t>Tabreed</a:t>
            </a:r>
            <a:r>
              <a:rPr lang="en-US" sz="1800" dirty="0" smtClean="0">
                <a:solidFill>
                  <a:srgbClr val="339966"/>
                </a:solidFill>
              </a:rPr>
              <a:t/>
            </a:r>
            <a:br>
              <a:rPr lang="en-US" sz="1800" dirty="0" smtClean="0">
                <a:solidFill>
                  <a:srgbClr val="339966"/>
                </a:solidFill>
              </a:rPr>
            </a:br>
            <a:r>
              <a:rPr lang="en-US" sz="1800" dirty="0" smtClean="0">
                <a:solidFill>
                  <a:srgbClr val="339966"/>
                </a:solidFill>
              </a:rPr>
              <a:t>- UAE Armed Forces Camp at </a:t>
            </a:r>
            <a:r>
              <a:rPr lang="en-US" sz="1800" dirty="0" err="1" smtClean="0">
                <a:solidFill>
                  <a:srgbClr val="339966"/>
                </a:solidFill>
              </a:rPr>
              <a:t>Malaiha</a:t>
            </a:r>
            <a:r>
              <a:rPr lang="en-US" sz="1800" dirty="0" smtClean="0">
                <a:solidFill>
                  <a:srgbClr val="339966"/>
                </a:solidFill>
              </a:rPr>
              <a:t>, Sharjah</a:t>
            </a:r>
          </a:p>
        </p:txBody>
      </p:sp>
      <p:sp>
        <p:nvSpPr>
          <p:cNvPr id="54278" name="Rectangle 4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382000" y="6172200"/>
            <a:ext cx="304800" cy="381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D4F7A539-6ABD-44DD-AD58-EB8DF36E9A93}" type="slidenum">
              <a:rPr lang="en-US" smtClean="0"/>
              <a:pPr/>
              <a:t>53</a:t>
            </a:fld>
            <a:endParaRPr lang="en-US" smtClean="0"/>
          </a:p>
        </p:txBody>
      </p:sp>
      <p:sp>
        <p:nvSpPr>
          <p:cNvPr id="55299" name="Rectangle 2"/>
          <p:cNvSpPr>
            <a:spLocks noGrp="1" noChangeArrowheads="1"/>
          </p:cNvSpPr>
          <p:nvPr>
            <p:ph type="title"/>
          </p:nvPr>
        </p:nvSpPr>
        <p:spPr>
          <a:xfrm>
            <a:off x="2514600" y="76200"/>
            <a:ext cx="5486400" cy="914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1800" dirty="0" smtClean="0">
                <a:solidFill>
                  <a:srgbClr val="339966"/>
                </a:solidFill>
              </a:rPr>
              <a:t>Modular packaged Chilling Systems </a:t>
            </a:r>
            <a:br>
              <a:rPr lang="en-US" sz="1800" dirty="0" smtClean="0">
                <a:solidFill>
                  <a:srgbClr val="339966"/>
                </a:solidFill>
              </a:rPr>
            </a:br>
            <a:r>
              <a:rPr lang="en-US" sz="1800" dirty="0" smtClean="0">
                <a:solidFill>
                  <a:srgbClr val="339966"/>
                </a:solidFill>
              </a:rPr>
              <a:t>- Solutions to Suit Every Application</a:t>
            </a:r>
          </a:p>
        </p:txBody>
      </p:sp>
      <p:sp>
        <p:nvSpPr>
          <p:cNvPr id="55300" name="Rectangle 4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8382000" y="6172200"/>
            <a:ext cx="304800" cy="381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5301" name="Group 6"/>
          <p:cNvGrpSpPr>
            <a:grpSpLocks/>
          </p:cNvGrpSpPr>
          <p:nvPr/>
        </p:nvGrpSpPr>
        <p:grpSpPr bwMode="auto">
          <a:xfrm>
            <a:off x="293688" y="1027113"/>
            <a:ext cx="8626475" cy="5068887"/>
            <a:chOff x="175" y="616"/>
            <a:chExt cx="5434" cy="3348"/>
          </a:xfrm>
        </p:grpSpPr>
        <p:sp>
          <p:nvSpPr>
            <p:cNvPr id="55302" name="Rectangle 2"/>
            <p:cNvSpPr>
              <a:spLocks noChangeArrowheads="1"/>
            </p:cNvSpPr>
            <p:nvPr/>
          </p:nvSpPr>
          <p:spPr bwMode="auto">
            <a:xfrm>
              <a:off x="220" y="1437"/>
              <a:ext cx="768" cy="192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lIns="0" tIns="31829" rIns="0" bIns="31829" anchor="ctr"/>
            <a:lstStyle/>
            <a:p>
              <a:pPr marL="168275" indent="-168275" algn="ctr" rtl="1">
                <a:lnSpc>
                  <a:spcPts val="2500"/>
                </a:lnSpc>
                <a:spcAft>
                  <a:spcPts val="1000"/>
                </a:spcAft>
                <a:buClrTx/>
                <a:buFontTx/>
                <a:buNone/>
              </a:pPr>
              <a:r>
                <a:rPr lang="en-US" sz="1000">
                  <a:ea typeface="ＭＳ Ｐゴシック" pitchFamily="1" charset="-128"/>
                </a:rPr>
                <a:t>Apartment units</a:t>
              </a:r>
            </a:p>
          </p:txBody>
        </p:sp>
        <p:sp>
          <p:nvSpPr>
            <p:cNvPr id="55303" name="Rectangle 3"/>
            <p:cNvSpPr>
              <a:spLocks noChangeArrowheads="1"/>
            </p:cNvSpPr>
            <p:nvPr/>
          </p:nvSpPr>
          <p:spPr bwMode="auto">
            <a:xfrm>
              <a:off x="220" y="2426"/>
              <a:ext cx="768" cy="192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lIns="0" tIns="31829" rIns="0" bIns="31829" anchor="ctr"/>
            <a:lstStyle/>
            <a:p>
              <a:pPr marL="1588" algn="ctr" defTabSz="1306513" rtl="1">
                <a:lnSpc>
                  <a:spcPts val="2500"/>
                </a:lnSpc>
                <a:spcAft>
                  <a:spcPts val="1000"/>
                </a:spcAft>
                <a:buClrTx/>
                <a:buFontTx/>
                <a:buNone/>
              </a:pPr>
              <a:r>
                <a:rPr lang="en-US" sz="1000">
                  <a:ea typeface="ＭＳ Ｐゴシック" pitchFamily="1" charset="-128"/>
                </a:rPr>
                <a:t>Homes</a:t>
              </a:r>
            </a:p>
          </p:txBody>
        </p:sp>
        <p:sp>
          <p:nvSpPr>
            <p:cNvPr id="55304" name="Rectangle 4"/>
            <p:cNvSpPr>
              <a:spLocks noChangeArrowheads="1"/>
            </p:cNvSpPr>
            <p:nvPr/>
          </p:nvSpPr>
          <p:spPr bwMode="auto">
            <a:xfrm>
              <a:off x="196" y="3478"/>
              <a:ext cx="816" cy="192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lIns="0" tIns="31829" rIns="0" bIns="31829" anchor="ctr"/>
            <a:lstStyle/>
            <a:p>
              <a:pPr marL="1588" algn="ctr" defTabSz="1306513" rtl="1">
                <a:lnSpc>
                  <a:spcPts val="2500"/>
                </a:lnSpc>
                <a:spcAft>
                  <a:spcPts val="1000"/>
                </a:spcAft>
                <a:buClrTx/>
                <a:buFontTx/>
                <a:buNone/>
              </a:pPr>
              <a:r>
                <a:rPr lang="en-US" sz="1000">
                  <a:ea typeface="ＭＳ Ｐゴシック" pitchFamily="1" charset="-128"/>
                </a:rPr>
                <a:t>High-rise  Apartments</a:t>
              </a:r>
            </a:p>
          </p:txBody>
        </p:sp>
        <p:sp>
          <p:nvSpPr>
            <p:cNvPr id="55305" name="Rectangle 5"/>
            <p:cNvSpPr>
              <a:spLocks noChangeArrowheads="1"/>
            </p:cNvSpPr>
            <p:nvPr/>
          </p:nvSpPr>
          <p:spPr bwMode="auto">
            <a:xfrm>
              <a:off x="1145" y="1437"/>
              <a:ext cx="768" cy="192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lIns="0" tIns="31829" rIns="0" bIns="31829" anchor="ctr"/>
            <a:lstStyle/>
            <a:p>
              <a:pPr marL="168275" indent="-168275" algn="ctr">
                <a:lnSpc>
                  <a:spcPts val="2500"/>
                </a:lnSpc>
                <a:spcAft>
                  <a:spcPts val="1000"/>
                </a:spcAft>
                <a:buClrTx/>
                <a:buFontTx/>
                <a:buNone/>
              </a:pPr>
              <a:r>
                <a:rPr lang="en-US" sz="1000">
                  <a:ea typeface="ＭＳ Ｐゴシック" pitchFamily="1" charset="-128"/>
                </a:rPr>
                <a:t>Lodging </a:t>
              </a:r>
            </a:p>
          </p:txBody>
        </p:sp>
        <p:sp>
          <p:nvSpPr>
            <p:cNvPr id="55306" name="Rectangle 6"/>
            <p:cNvSpPr>
              <a:spLocks noChangeArrowheads="1"/>
            </p:cNvSpPr>
            <p:nvPr/>
          </p:nvSpPr>
          <p:spPr bwMode="auto">
            <a:xfrm>
              <a:off x="1145" y="2426"/>
              <a:ext cx="768" cy="192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lIns="0" tIns="31829" rIns="0" bIns="31829" anchor="ctr"/>
            <a:lstStyle/>
            <a:p>
              <a:pPr marL="1588" algn="ctr" defTabSz="1306513">
                <a:lnSpc>
                  <a:spcPts val="2500"/>
                </a:lnSpc>
                <a:spcAft>
                  <a:spcPts val="1000"/>
                </a:spcAft>
                <a:buClrTx/>
                <a:buFontTx/>
                <a:buNone/>
              </a:pPr>
              <a:r>
                <a:rPr lang="en-US" sz="1000">
                  <a:ea typeface="ＭＳ Ｐゴシック" pitchFamily="1" charset="-128"/>
                </a:rPr>
                <a:t>Retail</a:t>
              </a:r>
            </a:p>
          </p:txBody>
        </p:sp>
        <p:sp>
          <p:nvSpPr>
            <p:cNvPr id="55307" name="Rectangle 7"/>
            <p:cNvSpPr>
              <a:spLocks noChangeArrowheads="1"/>
            </p:cNvSpPr>
            <p:nvPr/>
          </p:nvSpPr>
          <p:spPr bwMode="auto">
            <a:xfrm>
              <a:off x="1122" y="3478"/>
              <a:ext cx="816" cy="192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lIns="0" tIns="31829" rIns="0" bIns="31829" anchor="ctr"/>
            <a:lstStyle/>
            <a:p>
              <a:pPr marL="1588" algn="ctr" defTabSz="1306513">
                <a:lnSpc>
                  <a:spcPts val="2500"/>
                </a:lnSpc>
                <a:spcAft>
                  <a:spcPts val="1000"/>
                </a:spcAft>
                <a:buClrTx/>
                <a:buFontTx/>
                <a:buNone/>
              </a:pPr>
              <a:r>
                <a:rPr lang="en-US" sz="1000">
                  <a:ea typeface="ＭＳ Ｐゴシック" pitchFamily="1" charset="-128"/>
                </a:rPr>
                <a:t>Medical Clinics</a:t>
              </a:r>
            </a:p>
          </p:txBody>
        </p:sp>
        <p:sp>
          <p:nvSpPr>
            <p:cNvPr id="55308" name="Rectangle 8"/>
            <p:cNvSpPr>
              <a:spLocks noChangeArrowheads="1"/>
            </p:cNvSpPr>
            <p:nvPr/>
          </p:nvSpPr>
          <p:spPr bwMode="auto">
            <a:xfrm>
              <a:off x="2058" y="1437"/>
              <a:ext cx="768" cy="192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lIns="0" tIns="31829" rIns="0" bIns="31829" anchor="ctr"/>
            <a:lstStyle/>
            <a:p>
              <a:pPr marL="168275" indent="-168275" algn="ctr">
                <a:lnSpc>
                  <a:spcPts val="2500"/>
                </a:lnSpc>
                <a:spcAft>
                  <a:spcPts val="1000"/>
                </a:spcAft>
                <a:buClrTx/>
                <a:buFontTx/>
                <a:buNone/>
              </a:pPr>
              <a:r>
                <a:rPr lang="en-US" sz="1000">
                  <a:ea typeface="ＭＳ Ｐゴシック" pitchFamily="1" charset="-128"/>
                </a:rPr>
                <a:t>Schools</a:t>
              </a:r>
            </a:p>
          </p:txBody>
        </p:sp>
        <p:sp>
          <p:nvSpPr>
            <p:cNvPr id="55309" name="Rectangle 9"/>
            <p:cNvSpPr>
              <a:spLocks noChangeArrowheads="1"/>
            </p:cNvSpPr>
            <p:nvPr/>
          </p:nvSpPr>
          <p:spPr bwMode="auto">
            <a:xfrm>
              <a:off x="2058" y="2426"/>
              <a:ext cx="768" cy="192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lIns="0" tIns="31829" rIns="0" bIns="31829" anchor="ctr"/>
            <a:lstStyle/>
            <a:p>
              <a:pPr marL="1588" algn="ctr" defTabSz="1306513">
                <a:lnSpc>
                  <a:spcPts val="2500"/>
                </a:lnSpc>
                <a:spcAft>
                  <a:spcPts val="1000"/>
                </a:spcAft>
                <a:buClrTx/>
                <a:buFontTx/>
                <a:buNone/>
              </a:pPr>
              <a:r>
                <a:rPr lang="en-US" sz="1000">
                  <a:ea typeface="ＭＳ Ｐゴシック" pitchFamily="1" charset="-128"/>
                </a:rPr>
                <a:t>Shopping Malls</a:t>
              </a:r>
            </a:p>
          </p:txBody>
        </p:sp>
        <p:sp>
          <p:nvSpPr>
            <p:cNvPr id="55310" name="Rectangle 10"/>
            <p:cNvSpPr>
              <a:spLocks noChangeArrowheads="1"/>
            </p:cNvSpPr>
            <p:nvPr/>
          </p:nvSpPr>
          <p:spPr bwMode="auto">
            <a:xfrm>
              <a:off x="2058" y="3478"/>
              <a:ext cx="768" cy="192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lIns="0" tIns="31829" rIns="0" bIns="31829" anchor="ctr"/>
            <a:lstStyle/>
            <a:p>
              <a:pPr marL="1588" algn="ctr" defTabSz="1306513">
                <a:lnSpc>
                  <a:spcPts val="2500"/>
                </a:lnSpc>
                <a:spcAft>
                  <a:spcPts val="1000"/>
                </a:spcAft>
                <a:buClrTx/>
                <a:buFontTx/>
                <a:buNone/>
              </a:pPr>
              <a:r>
                <a:rPr lang="en-US" sz="1000">
                  <a:ea typeface="ＭＳ Ｐゴシック" pitchFamily="1" charset="-128"/>
                </a:rPr>
                <a:t>Small Commercial</a:t>
              </a:r>
            </a:p>
          </p:txBody>
        </p:sp>
        <p:sp>
          <p:nvSpPr>
            <p:cNvPr id="55311" name="Rectangle 11"/>
            <p:cNvSpPr>
              <a:spLocks noChangeArrowheads="1"/>
            </p:cNvSpPr>
            <p:nvPr/>
          </p:nvSpPr>
          <p:spPr bwMode="auto">
            <a:xfrm>
              <a:off x="2928" y="1437"/>
              <a:ext cx="864" cy="192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lIns="0" tIns="31829" rIns="0" bIns="31829" anchor="ctr"/>
            <a:lstStyle/>
            <a:p>
              <a:pPr marL="168275" indent="-168275" algn="ctr">
                <a:lnSpc>
                  <a:spcPts val="2500"/>
                </a:lnSpc>
                <a:spcAft>
                  <a:spcPts val="1000"/>
                </a:spcAft>
                <a:buClrTx/>
                <a:buFontTx/>
                <a:buNone/>
              </a:pPr>
              <a:r>
                <a:rPr lang="en-US" sz="1000">
                  <a:ea typeface="ＭＳ Ｐゴシック" pitchFamily="1" charset="-128"/>
                </a:rPr>
                <a:t>Colleges &amp; Universities</a:t>
              </a:r>
            </a:p>
          </p:txBody>
        </p:sp>
        <p:sp>
          <p:nvSpPr>
            <p:cNvPr id="55312" name="Rectangle 12"/>
            <p:cNvSpPr>
              <a:spLocks noChangeArrowheads="1"/>
            </p:cNvSpPr>
            <p:nvPr/>
          </p:nvSpPr>
          <p:spPr bwMode="auto">
            <a:xfrm>
              <a:off x="2976" y="2426"/>
              <a:ext cx="768" cy="192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lIns="0" tIns="31829" rIns="0" bIns="31829" anchor="ctr"/>
            <a:lstStyle/>
            <a:p>
              <a:pPr marL="1588" algn="ctr" defTabSz="1306513">
                <a:lnSpc>
                  <a:spcPts val="2500"/>
                </a:lnSpc>
                <a:spcAft>
                  <a:spcPts val="1000"/>
                </a:spcAft>
                <a:buClrTx/>
                <a:buFontTx/>
                <a:buNone/>
              </a:pPr>
              <a:r>
                <a:rPr lang="en-US" sz="1000">
                  <a:ea typeface="ＭＳ Ｐゴシック" pitchFamily="1" charset="-128"/>
                </a:rPr>
                <a:t>Government</a:t>
              </a:r>
            </a:p>
          </p:txBody>
        </p:sp>
        <p:sp>
          <p:nvSpPr>
            <p:cNvPr id="55313" name="Rectangle 13"/>
            <p:cNvSpPr>
              <a:spLocks noChangeArrowheads="1"/>
            </p:cNvSpPr>
            <p:nvPr/>
          </p:nvSpPr>
          <p:spPr bwMode="auto">
            <a:xfrm>
              <a:off x="2976" y="3478"/>
              <a:ext cx="768" cy="192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lIns="0" tIns="31829" rIns="0" bIns="31829" anchor="ctr"/>
            <a:lstStyle/>
            <a:p>
              <a:pPr marL="1588" algn="ctr" defTabSz="1306513">
                <a:lnSpc>
                  <a:spcPts val="2500"/>
                </a:lnSpc>
                <a:spcAft>
                  <a:spcPts val="1000"/>
                </a:spcAft>
                <a:buClrTx/>
                <a:buFontTx/>
                <a:buNone/>
              </a:pPr>
              <a:r>
                <a:rPr lang="en-US" sz="1000">
                  <a:ea typeface="ＭＳ Ｐゴシック" pitchFamily="1" charset="-128"/>
                </a:rPr>
                <a:t>Large Commercial</a:t>
              </a:r>
            </a:p>
          </p:txBody>
        </p:sp>
        <p:sp>
          <p:nvSpPr>
            <p:cNvPr id="55314" name="Rectangle 14"/>
            <p:cNvSpPr>
              <a:spLocks noChangeArrowheads="1"/>
            </p:cNvSpPr>
            <p:nvPr/>
          </p:nvSpPr>
          <p:spPr bwMode="auto">
            <a:xfrm>
              <a:off x="4800" y="1437"/>
              <a:ext cx="768" cy="192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lIns="0" tIns="31829" rIns="0" bIns="31829" anchor="ctr"/>
            <a:lstStyle/>
            <a:p>
              <a:pPr marL="168275" indent="-168275" algn="ctr">
                <a:lnSpc>
                  <a:spcPts val="2500"/>
                </a:lnSpc>
                <a:spcAft>
                  <a:spcPts val="1000"/>
                </a:spcAft>
                <a:buClrTx/>
                <a:buFontTx/>
                <a:buNone/>
              </a:pPr>
              <a:r>
                <a:rPr lang="en-US" sz="1000">
                  <a:ea typeface="ＭＳ Ｐゴシック" pitchFamily="1" charset="-128"/>
                </a:rPr>
                <a:t>High Technology</a:t>
              </a:r>
            </a:p>
          </p:txBody>
        </p:sp>
        <p:sp>
          <p:nvSpPr>
            <p:cNvPr id="55315" name="Rectangle 15"/>
            <p:cNvSpPr>
              <a:spLocks noChangeArrowheads="1"/>
            </p:cNvSpPr>
            <p:nvPr/>
          </p:nvSpPr>
          <p:spPr bwMode="auto">
            <a:xfrm>
              <a:off x="4800" y="2426"/>
              <a:ext cx="768" cy="192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lIns="0" tIns="31829" rIns="0" bIns="31829" anchor="ctr"/>
            <a:lstStyle/>
            <a:p>
              <a:pPr marL="1588" algn="ctr" defTabSz="1306513">
                <a:lnSpc>
                  <a:spcPts val="2500"/>
                </a:lnSpc>
                <a:spcAft>
                  <a:spcPts val="1000"/>
                </a:spcAft>
                <a:buClrTx/>
                <a:buFontTx/>
                <a:buNone/>
              </a:pPr>
              <a:r>
                <a:rPr lang="en-US" sz="1000">
                  <a:ea typeface="ＭＳ Ｐゴシック" pitchFamily="1" charset="-128"/>
                </a:rPr>
                <a:t>Airports</a:t>
              </a:r>
            </a:p>
          </p:txBody>
        </p:sp>
        <p:sp>
          <p:nvSpPr>
            <p:cNvPr id="55316" name="Rectangle 17"/>
            <p:cNvSpPr>
              <a:spLocks noChangeArrowheads="1"/>
            </p:cNvSpPr>
            <p:nvPr/>
          </p:nvSpPr>
          <p:spPr bwMode="auto">
            <a:xfrm>
              <a:off x="3912" y="1437"/>
              <a:ext cx="768" cy="192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lIns="0" tIns="31829" rIns="0" bIns="31829" anchor="ctr"/>
            <a:lstStyle/>
            <a:p>
              <a:pPr marL="168275" indent="-168275" algn="ctr">
                <a:lnSpc>
                  <a:spcPts val="2500"/>
                </a:lnSpc>
                <a:spcAft>
                  <a:spcPts val="1000"/>
                </a:spcAft>
                <a:buClrTx/>
                <a:buFontTx/>
                <a:buNone/>
              </a:pPr>
              <a:r>
                <a:rPr lang="en-US" sz="1000">
                  <a:ea typeface="ＭＳ Ｐゴシック" pitchFamily="1" charset="-128"/>
                </a:rPr>
                <a:t>Hospitals</a:t>
              </a:r>
            </a:p>
          </p:txBody>
        </p:sp>
        <p:sp>
          <p:nvSpPr>
            <p:cNvPr id="55317" name="Rectangle 18"/>
            <p:cNvSpPr>
              <a:spLocks noChangeArrowheads="1"/>
            </p:cNvSpPr>
            <p:nvPr/>
          </p:nvSpPr>
          <p:spPr bwMode="auto">
            <a:xfrm>
              <a:off x="3912" y="2426"/>
              <a:ext cx="768" cy="192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lIns="0" tIns="31829" rIns="0" bIns="31829" anchor="ctr"/>
            <a:lstStyle/>
            <a:p>
              <a:pPr marL="1588" algn="ctr" defTabSz="1306513">
                <a:lnSpc>
                  <a:spcPts val="2500"/>
                </a:lnSpc>
                <a:spcAft>
                  <a:spcPts val="1000"/>
                </a:spcAft>
                <a:buClrTx/>
                <a:buFontTx/>
                <a:buNone/>
              </a:pPr>
              <a:r>
                <a:rPr lang="en-US" sz="1000">
                  <a:ea typeface="ＭＳ Ｐゴシック" pitchFamily="1" charset="-128"/>
                </a:rPr>
                <a:t>Life Sciences</a:t>
              </a:r>
            </a:p>
          </p:txBody>
        </p:sp>
        <p:sp>
          <p:nvSpPr>
            <p:cNvPr id="55318" name="Rectangle 19"/>
            <p:cNvSpPr>
              <a:spLocks noChangeArrowheads="1"/>
            </p:cNvSpPr>
            <p:nvPr/>
          </p:nvSpPr>
          <p:spPr bwMode="auto">
            <a:xfrm>
              <a:off x="3744" y="3478"/>
              <a:ext cx="1104" cy="192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lIns="0" tIns="31829" rIns="0" bIns="31829" anchor="ctr"/>
            <a:lstStyle/>
            <a:p>
              <a:pPr marL="1588" algn="ctr" defTabSz="1306513">
                <a:lnSpc>
                  <a:spcPts val="2500"/>
                </a:lnSpc>
                <a:spcAft>
                  <a:spcPts val="1000"/>
                </a:spcAft>
                <a:buClrTx/>
                <a:buFontTx/>
                <a:buNone/>
              </a:pPr>
              <a:r>
                <a:rPr lang="en-US" sz="1000">
                  <a:ea typeface="ＭＳ Ｐゴシック" pitchFamily="1" charset="-128"/>
                </a:rPr>
                <a:t>Arenas/Convention Centers</a:t>
              </a:r>
            </a:p>
          </p:txBody>
        </p:sp>
        <p:sp>
          <p:nvSpPr>
            <p:cNvPr id="55319" name="AutoShape 20"/>
            <p:cNvSpPr>
              <a:spLocks noChangeArrowheads="1"/>
            </p:cNvSpPr>
            <p:nvPr/>
          </p:nvSpPr>
          <p:spPr bwMode="auto">
            <a:xfrm>
              <a:off x="175" y="3684"/>
              <a:ext cx="5434" cy="280"/>
            </a:xfrm>
            <a:prstGeom prst="leftRightArrow">
              <a:avLst>
                <a:gd name="adj1" fmla="val 60713"/>
                <a:gd name="adj2" fmla="val 124260"/>
              </a:avLst>
            </a:prstGeom>
            <a:gradFill rotWithShape="1">
              <a:gsLst>
                <a:gs pos="0">
                  <a:srgbClr val="CED6E9"/>
                </a:gs>
                <a:gs pos="100000">
                  <a:srgbClr val="08338F"/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sz="1400" b="1">
                  <a:ea typeface="ＭＳ Ｐゴシック" pitchFamily="1" charset="-128"/>
                </a:rPr>
                <a:t>Residential		Mid Market		</a:t>
              </a:r>
              <a:r>
                <a:rPr lang="en-US" sz="1400" b="1">
                  <a:solidFill>
                    <a:schemeClr val="bg1"/>
                  </a:solidFill>
                  <a:ea typeface="ＭＳ Ｐゴシック" pitchFamily="1" charset="-128"/>
                </a:rPr>
                <a:t>Complex</a:t>
              </a:r>
            </a:p>
          </p:txBody>
        </p:sp>
        <p:sp>
          <p:nvSpPr>
            <p:cNvPr id="55320" name="AutoShape 22"/>
            <p:cNvSpPr>
              <a:spLocks noChangeAspect="1" noChangeArrowheads="1" noTextEdit="1"/>
            </p:cNvSpPr>
            <p:nvPr/>
          </p:nvSpPr>
          <p:spPr bwMode="auto">
            <a:xfrm>
              <a:off x="186" y="616"/>
              <a:ext cx="5388" cy="29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55321" name="Picture 23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71" y="2661"/>
              <a:ext cx="749" cy="86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pic>
          <p:nvPicPr>
            <p:cNvPr id="55322" name="Picture 24"/>
            <p:cNvPicPr>
              <a:picLocks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862" y="2660"/>
              <a:ext cx="749" cy="86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pic>
          <p:nvPicPr>
            <p:cNvPr id="55323" name="Picture 25"/>
            <p:cNvPicPr>
              <a:picLocks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86" y="2662"/>
              <a:ext cx="749" cy="86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pic>
          <p:nvPicPr>
            <p:cNvPr id="55324" name="Picture 26"/>
            <p:cNvPicPr>
              <a:picLocks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120" y="2662"/>
              <a:ext cx="749" cy="86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pic>
          <p:nvPicPr>
            <p:cNvPr id="55325" name="Picture 27"/>
            <p:cNvPicPr>
              <a:picLocks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944" y="1641"/>
              <a:ext cx="749" cy="86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pic>
          <p:nvPicPr>
            <p:cNvPr id="55326" name="Picture 28"/>
            <p:cNvPicPr>
              <a:picLocks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867" y="1641"/>
              <a:ext cx="749" cy="86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pic>
          <p:nvPicPr>
            <p:cNvPr id="55327" name="Picture 29"/>
            <p:cNvPicPr>
              <a:picLocks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014" y="1641"/>
              <a:ext cx="749" cy="86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pic>
          <p:nvPicPr>
            <p:cNvPr id="55328" name="Picture 30"/>
            <p:cNvPicPr>
              <a:picLocks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006" y="2660"/>
              <a:ext cx="749" cy="86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pic>
          <p:nvPicPr>
            <p:cNvPr id="55329" name="Picture 31"/>
            <p:cNvPicPr>
              <a:picLocks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4748" y="633"/>
              <a:ext cx="749" cy="86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pic>
          <p:nvPicPr>
            <p:cNvPr id="55330" name="Picture 32"/>
            <p:cNvPicPr>
              <a:picLocks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120" y="633"/>
              <a:ext cx="749" cy="86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pic>
          <p:nvPicPr>
            <p:cNvPr id="55331" name="Picture 33"/>
            <p:cNvPicPr>
              <a:picLocks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011" y="632"/>
              <a:ext cx="749" cy="86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pic>
          <p:nvPicPr>
            <p:cNvPr id="55332" name="Picture 34"/>
            <p:cNvPicPr>
              <a:picLocks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952" y="633"/>
              <a:ext cx="749" cy="86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pic>
          <p:nvPicPr>
            <p:cNvPr id="55333" name="Picture 35"/>
            <p:cNvPicPr>
              <a:picLocks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3842" y="633"/>
              <a:ext cx="749" cy="86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pic>
          <p:nvPicPr>
            <p:cNvPr id="55334" name="Picture 36"/>
            <p:cNvPicPr>
              <a:picLocks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186" y="633"/>
              <a:ext cx="749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5335" name="Picture 37"/>
            <p:cNvPicPr>
              <a:picLocks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4772" y="2660"/>
              <a:ext cx="749" cy="86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pic>
          <p:nvPicPr>
            <p:cNvPr id="55336" name="Picture 38"/>
            <p:cNvPicPr>
              <a:picLocks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1087" y="1641"/>
              <a:ext cx="749" cy="86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pic>
          <p:nvPicPr>
            <p:cNvPr id="55337" name="Picture 39"/>
            <p:cNvPicPr>
              <a:picLocks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4746" y="1641"/>
              <a:ext cx="749" cy="86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pic>
          <p:nvPicPr>
            <p:cNvPr id="55338" name="Picture 40" descr="dealestate_canary"/>
            <p:cNvPicPr>
              <a:picLocks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176" y="1641"/>
              <a:ext cx="749" cy="86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F9630E49-E489-492E-A60B-74119B3004FB}" type="slidenum">
              <a:rPr lang="en-US" smtClean="0"/>
              <a:pPr/>
              <a:t>54</a:t>
            </a:fld>
            <a:endParaRPr lang="en-US" smtClean="0"/>
          </a:p>
        </p:txBody>
      </p:sp>
      <p:sp>
        <p:nvSpPr>
          <p:cNvPr id="39939" name="Line 8"/>
          <p:cNvSpPr>
            <a:spLocks noChangeShapeType="1"/>
          </p:cNvSpPr>
          <p:nvPr/>
        </p:nvSpPr>
        <p:spPr bwMode="auto">
          <a:xfrm>
            <a:off x="665163" y="5851525"/>
            <a:ext cx="4826000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940" name="Line 9"/>
          <p:cNvSpPr>
            <a:spLocks noChangeShapeType="1"/>
          </p:cNvSpPr>
          <p:nvPr/>
        </p:nvSpPr>
        <p:spPr bwMode="auto">
          <a:xfrm>
            <a:off x="665163" y="5492750"/>
            <a:ext cx="0" cy="358775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941" name="Line 10"/>
          <p:cNvSpPr>
            <a:spLocks noChangeShapeType="1"/>
          </p:cNvSpPr>
          <p:nvPr/>
        </p:nvSpPr>
        <p:spPr bwMode="auto">
          <a:xfrm>
            <a:off x="8326438" y="5492750"/>
            <a:ext cx="0" cy="358775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942" name="Line 11"/>
          <p:cNvSpPr>
            <a:spLocks noChangeShapeType="1"/>
          </p:cNvSpPr>
          <p:nvPr/>
        </p:nvSpPr>
        <p:spPr bwMode="auto">
          <a:xfrm>
            <a:off x="7437438" y="5851525"/>
            <a:ext cx="889000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943" name="Rectangle 132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381000" y="2209800"/>
            <a:ext cx="304800" cy="152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44" name="Rectangle 1332"/>
          <p:cNvSpPr>
            <a:spLocks noGrp="1" noChangeArrowheads="1"/>
          </p:cNvSpPr>
          <p:nvPr>
            <p:ph type="title" idx="4294967295"/>
          </p:nvPr>
        </p:nvSpPr>
        <p:spPr>
          <a:xfrm>
            <a:off x="2590800" y="152400"/>
            <a:ext cx="4165600" cy="914400"/>
          </a:xfrm>
        </p:spPr>
        <p:txBody>
          <a:bodyPr/>
          <a:lstStyle/>
          <a:p>
            <a:pPr eaLnBrk="1" hangingPunct="1"/>
            <a:r>
              <a:rPr lang="en-US" sz="1800" dirty="0" smtClean="0">
                <a:solidFill>
                  <a:srgbClr val="FF0000"/>
                </a:solidFill>
              </a:rPr>
              <a:t>OTHERS !!!!!!</a:t>
            </a:r>
            <a:r>
              <a:rPr lang="en-US" sz="1800" dirty="0" smtClean="0">
                <a:solidFill>
                  <a:srgbClr val="339966"/>
                </a:solidFill>
              </a:rPr>
              <a:t> Middle East Project List</a:t>
            </a:r>
            <a:br>
              <a:rPr lang="en-US" sz="1800" dirty="0" smtClean="0">
                <a:solidFill>
                  <a:srgbClr val="339966"/>
                </a:solidFill>
              </a:rPr>
            </a:br>
            <a:r>
              <a:rPr lang="en-US" sz="1400" dirty="0" smtClean="0">
                <a:solidFill>
                  <a:srgbClr val="339966"/>
                </a:solidFill>
              </a:rPr>
              <a:t>(Sep 2012)</a:t>
            </a: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9822677"/>
              </p:ext>
            </p:extLst>
          </p:nvPr>
        </p:nvGraphicFramePr>
        <p:xfrm>
          <a:off x="457200" y="1066801"/>
          <a:ext cx="8229599" cy="3489960"/>
        </p:xfrm>
        <a:graphic>
          <a:graphicData uri="http://schemas.openxmlformats.org/drawingml/2006/table">
            <a:tbl>
              <a:tblPr/>
              <a:tblGrid>
                <a:gridCol w="3048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7997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1318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9117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84982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30621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336331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826814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896883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</a:tblGrid>
              <a:tr h="958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#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latin typeface="Arial"/>
                        </a:rPr>
                        <a:t>Year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latin typeface="Arial"/>
                        </a:rPr>
                        <a:t>Project / Client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latin typeface="Arial"/>
                        </a:rPr>
                        <a:t>Application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latin typeface="Arial"/>
                        </a:rPr>
                        <a:t>Type of Plant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latin typeface="Arial"/>
                        </a:rPr>
                        <a:t>Country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latin typeface="Arial"/>
                        </a:rPr>
                        <a:t>Qty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latin typeface="Arial"/>
                        </a:rPr>
                        <a:t> Total Tons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latin typeface="Arial"/>
                        </a:rPr>
                        <a:t> Voltage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979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2005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Empower-1</a:t>
                      </a:r>
                    </a:p>
                  </a:txBody>
                  <a:tcPr marL="93465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District Cooling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Mobile Temporary Plant</a:t>
                      </a:r>
                    </a:p>
                  </a:txBody>
                  <a:tcPr marL="93465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UAE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            12,300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3300 / 400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1979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2005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Tabreed</a:t>
                      </a:r>
                    </a:p>
                  </a:txBody>
                  <a:tcPr marL="93465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District Cooling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Mobile Temporary Plant</a:t>
                      </a:r>
                    </a:p>
                  </a:txBody>
                  <a:tcPr marL="93465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Bahrain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              2,400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FF"/>
                          </a:solidFill>
                          <a:latin typeface="Times New Roman"/>
                        </a:rPr>
                        <a:t>400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1979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2005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Dubai Festival City</a:t>
                      </a:r>
                    </a:p>
                  </a:txBody>
                  <a:tcPr marL="93465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District Cooling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Permanent Plant</a:t>
                      </a:r>
                    </a:p>
                  </a:txBody>
                  <a:tcPr marL="93465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UAE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10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            50,000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11000 / 400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1979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2006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Dubai Investment Park</a:t>
                      </a:r>
                    </a:p>
                  </a:txBody>
                  <a:tcPr marL="93465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District Cooling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Permanent Plant + ETS</a:t>
                      </a:r>
                    </a:p>
                  </a:txBody>
                  <a:tcPr marL="93465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UAE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            12,000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11000 / 400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1979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2006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Deira City Centre</a:t>
                      </a:r>
                    </a:p>
                  </a:txBody>
                  <a:tcPr marL="93465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Shopping Mall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Replacement Permanent Plant</a:t>
                      </a:r>
                    </a:p>
                  </a:txBody>
                  <a:tcPr marL="93465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UAE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              2,600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11000 / 400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1979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2007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Dubai World Trade Centre</a:t>
                      </a:r>
                    </a:p>
                  </a:txBody>
                  <a:tcPr marL="93465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Residential Bldgs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Mobile Temporary Plant</a:t>
                      </a:r>
                    </a:p>
                  </a:txBody>
                  <a:tcPr marL="93465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UAE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              2,400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11000 / 400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1979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2007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Empower-2</a:t>
                      </a:r>
                    </a:p>
                  </a:txBody>
                  <a:tcPr marL="93465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District Cooling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Mobile Temporary Plant</a:t>
                      </a:r>
                    </a:p>
                  </a:txBody>
                  <a:tcPr marL="93465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UAE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            20,000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11000 / 400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1979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latin typeface="Times New Roman"/>
                        </a:rPr>
                        <a:t>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2007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Emicool</a:t>
                      </a:r>
                    </a:p>
                  </a:txBody>
                  <a:tcPr marL="93465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District Cooling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Mobile Temporary Plant</a:t>
                      </a:r>
                    </a:p>
                  </a:txBody>
                  <a:tcPr marL="93465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UAE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              4,800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11000 / 400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1979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latin typeface="Times New Roman"/>
                        </a:rPr>
                        <a:t>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2008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FF"/>
                          </a:solidFill>
                          <a:latin typeface="Times New Roman"/>
                        </a:rPr>
                        <a:t>Al </a:t>
                      </a:r>
                      <a:r>
                        <a:rPr lang="en-US" sz="1000" b="1" i="0" u="none" strike="noStrike" dirty="0" err="1">
                          <a:solidFill>
                            <a:srgbClr val="0000FF"/>
                          </a:solidFill>
                          <a:latin typeface="Times New Roman"/>
                        </a:rPr>
                        <a:t>Naboodah</a:t>
                      </a:r>
                      <a:endParaRPr lang="en-US" sz="1000" b="1" i="0" u="none" strike="noStrike" dirty="0">
                        <a:solidFill>
                          <a:srgbClr val="0000FF"/>
                        </a:solidFill>
                        <a:latin typeface="Times New Roman"/>
                      </a:endParaRPr>
                    </a:p>
                  </a:txBody>
                  <a:tcPr marL="93465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Villa Complex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Permanent Plant (Screw Chlrs)</a:t>
                      </a:r>
                    </a:p>
                  </a:txBody>
                  <a:tcPr marL="93465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UAE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              1,200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FF"/>
                          </a:solidFill>
                          <a:latin typeface="Times New Roman"/>
                        </a:rPr>
                        <a:t>400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1979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 smtClean="0">
                          <a:latin typeface="Times New Roman"/>
                        </a:rPr>
                        <a:t>10</a:t>
                      </a:r>
                      <a:endParaRPr lang="en-US" sz="1000" b="1" i="0" u="none" strike="noStrike" dirty="0">
                        <a:latin typeface="Times New Roman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FF"/>
                          </a:solidFill>
                          <a:latin typeface="Times New Roman"/>
                        </a:rPr>
                        <a:t>2008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FF"/>
                          </a:solidFill>
                          <a:latin typeface="Times New Roman"/>
                        </a:rPr>
                        <a:t>Empower-3</a:t>
                      </a:r>
                    </a:p>
                  </a:txBody>
                  <a:tcPr marL="93465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District Cooling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Mobile Temporary Plant</a:t>
                      </a:r>
                    </a:p>
                  </a:txBody>
                  <a:tcPr marL="93465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UAE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FF"/>
                          </a:solidFill>
                          <a:latin typeface="Times New Roman"/>
                        </a:rPr>
                        <a:t>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FF"/>
                          </a:solidFill>
                          <a:latin typeface="Times New Roman"/>
                        </a:rPr>
                        <a:t>            </a:t>
                      </a:r>
                      <a:r>
                        <a:rPr lang="en-US" sz="1000" b="1" i="0" u="none" strike="noStrike" dirty="0" smtClean="0">
                          <a:solidFill>
                            <a:srgbClr val="0000FF"/>
                          </a:solidFill>
                          <a:latin typeface="Times New Roman"/>
                        </a:rPr>
                        <a:t>22,000 </a:t>
                      </a:r>
                      <a:endParaRPr lang="en-US" sz="1000" b="1" i="0" u="none" strike="noStrike" dirty="0">
                        <a:solidFill>
                          <a:srgbClr val="0000FF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3300 / 400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1979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latin typeface="Times New Roman"/>
                        </a:rPr>
                        <a:t>11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2008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 smtClean="0">
                          <a:solidFill>
                            <a:srgbClr val="0000FF"/>
                          </a:solidFill>
                          <a:latin typeface="Times New Roman"/>
                        </a:rPr>
                        <a:t>Empower-4</a:t>
                      </a:r>
                      <a:endParaRPr lang="en-US" sz="1000" b="1" i="0" u="none" strike="noStrike" dirty="0">
                        <a:solidFill>
                          <a:srgbClr val="0000FF"/>
                        </a:solidFill>
                        <a:latin typeface="Times New Roman"/>
                      </a:endParaRPr>
                    </a:p>
                  </a:txBody>
                  <a:tcPr marL="93465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FF"/>
                          </a:solidFill>
                          <a:latin typeface="Times New Roman"/>
                        </a:rPr>
                        <a:t>District Cooling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Mobile Temporary Plant</a:t>
                      </a:r>
                    </a:p>
                  </a:txBody>
                  <a:tcPr marL="93465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UAE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              2,000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FF"/>
                          </a:solidFill>
                          <a:latin typeface="Times New Roman"/>
                        </a:rPr>
                        <a:t>3300 / 400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1979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latin typeface="Times New Roman"/>
                        </a:rPr>
                        <a:t>12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2008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Al Naboodah Extension</a:t>
                      </a:r>
                    </a:p>
                  </a:txBody>
                  <a:tcPr marL="93465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Office Bldg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Permanent Plant (Screw Chlr)</a:t>
                      </a:r>
                    </a:p>
                  </a:txBody>
                  <a:tcPr marL="93465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UAE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                 400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400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11979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latin typeface="Times New Roman"/>
                        </a:rPr>
                        <a:t>13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2009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Dubai World Trade Centre</a:t>
                      </a:r>
                    </a:p>
                  </a:txBody>
                  <a:tcPr marL="93465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Exhibition Hall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Long Term Temporary Plant</a:t>
                      </a:r>
                    </a:p>
                  </a:txBody>
                  <a:tcPr marL="93465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UAE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              4,000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11000 / 400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11979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latin typeface="Times New Roman"/>
                        </a:rPr>
                        <a:t>14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2009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FF"/>
                          </a:solidFill>
                          <a:latin typeface="Times New Roman"/>
                        </a:rPr>
                        <a:t>Saudi ARAMCO</a:t>
                      </a:r>
                    </a:p>
                  </a:txBody>
                  <a:tcPr marL="93465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Office Bldg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FF"/>
                          </a:solidFill>
                          <a:latin typeface="Times New Roman"/>
                        </a:rPr>
                        <a:t>Permanent Plant</a:t>
                      </a:r>
                    </a:p>
                  </a:txBody>
                  <a:tcPr marL="93465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Saudi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              4,000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4160 / 460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11979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latin typeface="Times New Roman"/>
                        </a:rPr>
                        <a:t>15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2010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Al Rayyana / Sorouh</a:t>
                      </a:r>
                    </a:p>
                  </a:txBody>
                  <a:tcPr marL="93465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Residential Bldgs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Permanent Plant</a:t>
                      </a:r>
                    </a:p>
                  </a:txBody>
                  <a:tcPr marL="93465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UAE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              7,200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11000 / 400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11979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latin typeface="Times New Roman"/>
                        </a:rPr>
                        <a:t>16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2011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Malaiha Camp / Tabreed</a:t>
                      </a:r>
                    </a:p>
                  </a:txBody>
                  <a:tcPr marL="93465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Military Camp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Permanent Plant</a:t>
                      </a:r>
                    </a:p>
                  </a:txBody>
                  <a:tcPr marL="93465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UAE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            10,000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11/3.3kV/400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11979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latin typeface="Times New Roman"/>
                        </a:rPr>
                        <a:t>17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2011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Capitala Rihan Heights</a:t>
                      </a:r>
                    </a:p>
                  </a:txBody>
                  <a:tcPr marL="93465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Residential Bldgs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Permanent Plant</a:t>
                      </a:r>
                    </a:p>
                  </a:txBody>
                  <a:tcPr marL="93465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UAE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              4,000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FF"/>
                          </a:solidFill>
                          <a:latin typeface="Times New Roman"/>
                        </a:rPr>
                        <a:t>11000 / 400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11979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latin typeface="Times New Roman"/>
                        </a:rPr>
                        <a:t>18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2011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Sh. Zayed University</a:t>
                      </a:r>
                    </a:p>
                  </a:txBody>
                  <a:tcPr marL="93465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University Campus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Permanent Plant</a:t>
                      </a:r>
                    </a:p>
                  </a:txBody>
                  <a:tcPr marL="93465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UAE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              9,450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11000 / 400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11979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latin typeface="Times New Roman"/>
                        </a:rPr>
                        <a:t>19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FF"/>
                          </a:solidFill>
                          <a:latin typeface="Times New Roman"/>
                        </a:rPr>
                        <a:t>2011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GASCO (OilCo)</a:t>
                      </a:r>
                    </a:p>
                  </a:txBody>
                  <a:tcPr marL="93465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Indl. Refrigeration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Replacement Permanent Plant</a:t>
                      </a:r>
                    </a:p>
                  </a:txBody>
                  <a:tcPr marL="93465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UAE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              1,300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3300 / 400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  <a:tr h="11979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latin typeface="Times New Roman"/>
                        </a:rPr>
                        <a:t>20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2012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 smtClean="0">
                          <a:solidFill>
                            <a:srgbClr val="0000FF"/>
                          </a:solidFill>
                          <a:latin typeface="Times New Roman"/>
                        </a:rPr>
                        <a:t>Empower-5</a:t>
                      </a:r>
                      <a:endParaRPr lang="en-US" sz="1000" b="1" i="0" u="none" strike="noStrike" dirty="0">
                        <a:solidFill>
                          <a:srgbClr val="0000FF"/>
                        </a:solidFill>
                        <a:latin typeface="Times New Roman"/>
                      </a:endParaRPr>
                    </a:p>
                  </a:txBody>
                  <a:tcPr marL="93465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FF"/>
                          </a:solidFill>
                          <a:latin typeface="Times New Roman"/>
                        </a:rPr>
                        <a:t>District Cooling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FF"/>
                          </a:solidFill>
                          <a:latin typeface="Times New Roman"/>
                        </a:rPr>
                        <a:t>Mobile Temporary Plant</a:t>
                      </a:r>
                    </a:p>
                  </a:txBody>
                  <a:tcPr marL="93465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FF"/>
                          </a:solidFill>
                          <a:latin typeface="Times New Roman"/>
                        </a:rPr>
                        <a:t>UAE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FF"/>
                          </a:solidFill>
                          <a:latin typeface="Times New Roman"/>
                        </a:rPr>
                        <a:t>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FF"/>
                          </a:solidFill>
                          <a:latin typeface="Times New Roman"/>
                        </a:rPr>
                        <a:t>            20,000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FF"/>
                          </a:solidFill>
                          <a:latin typeface="Times New Roman"/>
                        </a:rPr>
                        <a:t>11000 / 400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20"/>
                  </a:ext>
                </a:extLst>
              </a:tr>
              <a:tr h="11979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latin typeface="Times New Roman"/>
                        </a:rPr>
                        <a:t>21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FF"/>
                          </a:solidFill>
                          <a:latin typeface="Times New Roman"/>
                        </a:rPr>
                        <a:t>2012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 smtClean="0">
                          <a:solidFill>
                            <a:srgbClr val="0000FF"/>
                          </a:solidFill>
                          <a:latin typeface="Times New Roman"/>
                        </a:rPr>
                        <a:t>Emirates Hangars</a:t>
                      </a:r>
                      <a:endParaRPr lang="en-US" sz="1000" b="1" i="0" u="none" strike="noStrike" dirty="0">
                        <a:solidFill>
                          <a:srgbClr val="0000FF"/>
                        </a:solidFill>
                        <a:latin typeface="Times New Roman"/>
                      </a:endParaRPr>
                    </a:p>
                  </a:txBody>
                  <a:tcPr marL="93465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 smtClean="0">
                          <a:solidFill>
                            <a:srgbClr val="0000FF"/>
                          </a:solidFill>
                          <a:latin typeface="Times New Roman"/>
                        </a:rPr>
                        <a:t>Hangar</a:t>
                      </a:r>
                      <a:r>
                        <a:rPr lang="en-US" sz="1000" b="1" i="0" u="none" strike="noStrike" baseline="0" dirty="0" smtClean="0">
                          <a:solidFill>
                            <a:srgbClr val="0000FF"/>
                          </a:solidFill>
                          <a:latin typeface="Times New Roman"/>
                        </a:rPr>
                        <a:t> Cooling</a:t>
                      </a:r>
                      <a:endParaRPr lang="en-US" sz="1000" b="1" i="0" u="none" strike="noStrike" dirty="0">
                        <a:solidFill>
                          <a:srgbClr val="0000FF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 smtClean="0">
                          <a:solidFill>
                            <a:srgbClr val="0000FF"/>
                          </a:solidFill>
                          <a:latin typeface="Times New Roman"/>
                        </a:rPr>
                        <a:t>Permanent </a:t>
                      </a:r>
                      <a:r>
                        <a:rPr lang="en-US" sz="1000" b="1" i="0" u="none" strike="noStrike" dirty="0">
                          <a:solidFill>
                            <a:srgbClr val="0000FF"/>
                          </a:solidFill>
                          <a:latin typeface="Times New Roman"/>
                        </a:rPr>
                        <a:t>Plant</a:t>
                      </a:r>
                    </a:p>
                  </a:txBody>
                  <a:tcPr marL="93465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FF"/>
                          </a:solidFill>
                          <a:latin typeface="Times New Roman"/>
                        </a:rPr>
                        <a:t>UAE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FF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FF"/>
                          </a:solidFill>
                          <a:latin typeface="Times New Roman"/>
                        </a:rPr>
                        <a:t>           </a:t>
                      </a:r>
                      <a:r>
                        <a:rPr lang="en-US" sz="1000" b="1" i="0" u="none" strike="noStrike" dirty="0" smtClean="0">
                          <a:solidFill>
                            <a:srgbClr val="0000FF"/>
                          </a:solidFill>
                          <a:latin typeface="Times New Roman"/>
                        </a:rPr>
                        <a:t>3,080 </a:t>
                      </a:r>
                      <a:endParaRPr lang="en-US" sz="1000" b="1" i="0" u="none" strike="noStrike" dirty="0">
                        <a:solidFill>
                          <a:srgbClr val="0000FF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 smtClean="0">
                          <a:solidFill>
                            <a:srgbClr val="0000FF"/>
                          </a:solidFill>
                          <a:latin typeface="Times New Roman"/>
                        </a:rPr>
                        <a:t>400</a:t>
                      </a:r>
                      <a:endParaRPr lang="en-US" sz="1000" b="1" i="0" u="none" strike="noStrike" dirty="0">
                        <a:solidFill>
                          <a:srgbClr val="0000FF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21"/>
                  </a:ext>
                </a:extLst>
              </a:tr>
              <a:tr h="131769">
                <a:tc>
                  <a:txBody>
                    <a:bodyPr/>
                    <a:lstStyle/>
                    <a:p>
                      <a:pPr algn="l" fontAlgn="b"/>
                      <a:endParaRPr lang="en-US" sz="700" b="0" i="1" u="none" strike="noStrike">
                        <a:solidFill>
                          <a:srgbClr val="0000FF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FF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FF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FF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FF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latin typeface="Tahoma"/>
                        </a:rPr>
                        <a:t>Total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latin typeface="Tahoma"/>
                        </a:rPr>
                        <a:t> </a:t>
                      </a:r>
                      <a:r>
                        <a:rPr lang="en-US" sz="1100" b="1" i="0" u="none" strike="noStrike" dirty="0" smtClean="0">
                          <a:latin typeface="Tahoma"/>
                        </a:rPr>
                        <a:t>69 </a:t>
                      </a:r>
                      <a:endParaRPr lang="en-US" sz="1100" b="1" i="0" u="none" strike="noStrike" dirty="0">
                        <a:latin typeface="Tahoma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latin typeface="Tahoma"/>
                        </a:rPr>
                        <a:t>    </a:t>
                      </a:r>
                      <a:r>
                        <a:rPr lang="en-US" sz="1100" b="1" i="0" u="none" strike="noStrike" dirty="0" smtClean="0">
                          <a:latin typeface="Tahoma"/>
                        </a:rPr>
                        <a:t>195,130 </a:t>
                      </a:r>
                      <a:endParaRPr lang="en-US" sz="1100" b="1" i="0" u="none" strike="noStrike" dirty="0">
                        <a:latin typeface="Tahoma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22"/>
                  </a:ext>
                </a:extLst>
              </a:tr>
            </a:tbl>
          </a:graphicData>
        </a:graphic>
      </p:graphicFrame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18833"/>
            <a:ext cx="1635612" cy="1187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4518833"/>
            <a:ext cx="1623764" cy="1187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373492" y="5665113"/>
            <a:ext cx="129637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CA" sz="1000" b="1" dirty="0" smtClean="0"/>
              <a:t>The </a:t>
            </a:r>
            <a:r>
              <a:rPr lang="en-CA" sz="1000" b="1" dirty="0"/>
              <a:t>Gazette </a:t>
            </a:r>
            <a:endParaRPr lang="en-CA" sz="1000" dirty="0"/>
          </a:p>
          <a:p>
            <a:pPr algn="ctr">
              <a:lnSpc>
                <a:spcPct val="100000"/>
              </a:lnSpc>
              <a:buNone/>
            </a:pPr>
            <a:r>
              <a:rPr lang="en-CA" sz="1000" dirty="0" smtClean="0"/>
              <a:t>Montréal</a:t>
            </a:r>
            <a:r>
              <a:rPr lang="en-CA" sz="1000" dirty="0"/>
              <a:t>, </a:t>
            </a:r>
            <a:r>
              <a:rPr lang="en-CA" sz="1000" dirty="0" smtClean="0"/>
              <a:t>QC, </a:t>
            </a:r>
            <a:r>
              <a:rPr lang="en-CA" sz="1000" dirty="0"/>
              <a:t>CA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57200" y="5706416"/>
            <a:ext cx="1752600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CA" sz="900" b="1" dirty="0" smtClean="0"/>
              <a:t>Regional Medical Center</a:t>
            </a:r>
          </a:p>
          <a:p>
            <a:pPr algn="ctr">
              <a:lnSpc>
                <a:spcPct val="100000"/>
              </a:lnSpc>
              <a:buNone/>
            </a:pPr>
            <a:r>
              <a:rPr lang="en-CA" sz="900" dirty="0"/>
              <a:t>Muskogee, OK, USA</a:t>
            </a:r>
          </a:p>
          <a:p>
            <a:pPr algn="ctr">
              <a:lnSpc>
                <a:spcPct val="100000"/>
              </a:lnSpc>
              <a:buNone/>
            </a:pPr>
            <a:r>
              <a:rPr lang="en-CA" sz="900" b="1" dirty="0" smtClean="0"/>
              <a:t> </a:t>
            </a:r>
          </a:p>
          <a:p>
            <a:pPr algn="ctr">
              <a:lnSpc>
                <a:spcPct val="100000"/>
              </a:lnSpc>
              <a:buNone/>
            </a:pPr>
            <a:endParaRPr lang="en-CA" sz="900" b="1" dirty="0"/>
          </a:p>
        </p:txBody>
      </p:sp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8266" y="4518833"/>
            <a:ext cx="1604334" cy="1187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3805866" y="5673497"/>
            <a:ext cx="19091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CA" sz="1000" b="1" dirty="0"/>
              <a:t>Research and </a:t>
            </a:r>
            <a:r>
              <a:rPr lang="en-CA" sz="1000" b="1" dirty="0" smtClean="0"/>
              <a:t>Medical Clinic </a:t>
            </a:r>
            <a:endParaRPr lang="en-CA" sz="1000" dirty="0"/>
          </a:p>
          <a:p>
            <a:pPr algn="ctr">
              <a:buNone/>
            </a:pPr>
            <a:r>
              <a:rPr lang="en-CA" sz="1000" dirty="0"/>
              <a:t>Tulsa, OK, USA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116632"/>
            <a:ext cx="2724532" cy="1416943"/>
          </a:xfrm>
          <a:prstGeom prst="rect">
            <a:avLst/>
          </a:prstGeom>
        </p:spPr>
      </p:pic>
      <p:pic>
        <p:nvPicPr>
          <p:cNvPr id="7170" name="Picture 2" descr="C:\Users\Justine\Desktop\Catalog Complete - 2016_HQ-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5791200" cy="6890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9752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94244C1A-5942-404C-8513-DD4D3314F246}" type="slidenum">
              <a:rPr lang="en-US" smtClean="0"/>
              <a:pPr/>
              <a:t>56</a:t>
            </a:fld>
            <a:endParaRPr lang="en-US" smtClean="0"/>
          </a:p>
        </p:txBody>
      </p:sp>
      <p:pic>
        <p:nvPicPr>
          <p:cNvPr id="56323" name="Picture 5" descr="photo3"/>
          <p:cNvPicPr>
            <a:picLocks noChangeAspect="1" noChangeArrowheads="1"/>
          </p:cNvPicPr>
          <p:nvPr/>
        </p:nvPicPr>
        <p:blipFill>
          <a:blip r:embed="rId3" cstate="print"/>
          <a:srcRect l="1389" t="5486" r="2222" b="3703"/>
          <a:stretch>
            <a:fillRect/>
          </a:stretch>
        </p:blipFill>
        <p:spPr bwMode="auto">
          <a:xfrm>
            <a:off x="838200" y="228600"/>
            <a:ext cx="7772400" cy="512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4" name="Picture 3" descr="JCI 011-Maske03b50oben-300dp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5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81000" y="130175"/>
            <a:ext cx="7772400" cy="1317625"/>
          </a:xfrm>
        </p:spPr>
        <p:txBody>
          <a:bodyPr/>
          <a:lstStyle/>
          <a:p>
            <a:pPr eaLnBrk="1" hangingPunct="1"/>
            <a:r>
              <a:rPr lang="de-DE" smtClean="0">
                <a:solidFill>
                  <a:srgbClr val="339966"/>
                </a:solidFill>
              </a:rPr>
              <a:t>Questions &amp; Discussions</a:t>
            </a:r>
            <a:r>
              <a:rPr lang="en-US" smtClean="0">
                <a:solidFill>
                  <a:srgbClr val="339966"/>
                </a:solidFill>
              </a:rPr>
              <a:t> </a:t>
            </a:r>
            <a:endParaRPr lang="de-DE" smtClean="0">
              <a:solidFill>
                <a:srgbClr val="339966"/>
              </a:solidFill>
            </a:endParaRPr>
          </a:p>
        </p:txBody>
      </p:sp>
      <p:sp>
        <p:nvSpPr>
          <p:cNvPr id="6" name="Curved Up Arrow 5">
            <a:hlinkClick r:id="rId5" action="ppaction://hlinksldjump"/>
          </p:cNvPr>
          <p:cNvSpPr/>
          <p:nvPr/>
        </p:nvSpPr>
        <p:spPr bwMode="auto">
          <a:xfrm rot="15921783">
            <a:off x="8334375" y="671513"/>
            <a:ext cx="171450" cy="215900"/>
          </a:xfrm>
          <a:prstGeom prst="curvedUpArrow">
            <a:avLst/>
          </a:prstGeom>
          <a:noFill/>
          <a:ln w="1587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342900" indent="-342900">
              <a:defRPr/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87176" y="5316222"/>
            <a:ext cx="2690124" cy="1413652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322461">
            <a:off x="4910138" y="3990975"/>
            <a:ext cx="2578100" cy="2017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7171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A98EC79A-6490-4766-8D20-17085A3F33C6}" type="slidenum">
              <a:rPr lang="en-US" smtClean="0"/>
              <a:pPr/>
              <a:t>6</a:t>
            </a:fld>
            <a:endParaRPr lang="en-US" smtClean="0"/>
          </a:p>
        </p:txBody>
      </p:sp>
      <p:sp>
        <p:nvSpPr>
          <p:cNvPr id="7172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136525"/>
            <a:ext cx="5410200" cy="676275"/>
          </a:xfrm>
        </p:spPr>
        <p:txBody>
          <a:bodyPr/>
          <a:lstStyle/>
          <a:p>
            <a:pPr eaLnBrk="1" hangingPunct="1"/>
            <a:r>
              <a:rPr lang="en-US" sz="1800" dirty="0" smtClean="0">
                <a:solidFill>
                  <a:srgbClr val="339966"/>
                </a:solidFill>
              </a:rPr>
              <a:t>Benefits to Customer</a:t>
            </a:r>
          </a:p>
        </p:txBody>
      </p:sp>
      <p:sp>
        <p:nvSpPr>
          <p:cNvPr id="7173" name="Text Box 3"/>
          <p:cNvSpPr txBox="1">
            <a:spLocks noChangeArrowheads="1"/>
          </p:cNvSpPr>
          <p:nvPr/>
        </p:nvSpPr>
        <p:spPr bwMode="auto">
          <a:xfrm>
            <a:off x="685800" y="1219200"/>
            <a:ext cx="7810500" cy="311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25425" indent="-225425" algn="just" eaLnBrk="0" hangingPunct="0">
              <a:lnSpc>
                <a:spcPct val="100000"/>
              </a:lnSpc>
              <a:spcBef>
                <a:spcPct val="50000"/>
              </a:spcBef>
              <a:buClrTx/>
              <a:buFontTx/>
              <a:buChar char="•"/>
            </a:pPr>
            <a:r>
              <a:rPr lang="en-US" sz="1800">
                <a:ea typeface="ＭＳ Ｐゴシック" pitchFamily="1" charset="-128"/>
              </a:rPr>
              <a:t>Guaranteed performance - engineered, manufactured &amp; commissioned by same agency </a:t>
            </a:r>
          </a:p>
          <a:p>
            <a:pPr marL="225425" indent="-225425" algn="just" eaLnBrk="0" hangingPunct="0">
              <a:lnSpc>
                <a:spcPct val="100000"/>
              </a:lnSpc>
              <a:spcBef>
                <a:spcPct val="50000"/>
              </a:spcBef>
              <a:buClrTx/>
              <a:buFontTx/>
              <a:buChar char="•"/>
            </a:pPr>
            <a:r>
              <a:rPr lang="en-US" sz="1800">
                <a:ea typeface="ＭＳ Ｐゴシック" pitchFamily="1" charset="-128"/>
              </a:rPr>
              <a:t>Greater flexibility – </a:t>
            </a:r>
            <a:r>
              <a:rPr lang="en-US" sz="1800">
                <a:solidFill>
                  <a:srgbClr val="003399"/>
                </a:solidFill>
                <a:ea typeface="ＭＳ Ｐゴシック" pitchFamily="1" charset="-128"/>
              </a:rPr>
              <a:t>affords scalability </a:t>
            </a:r>
            <a:r>
              <a:rPr lang="en-US" sz="1800">
                <a:ea typeface="ＭＳ Ｐゴシック" pitchFamily="1" charset="-128"/>
              </a:rPr>
              <a:t>in case of phased construction </a:t>
            </a:r>
          </a:p>
          <a:p>
            <a:pPr marL="225425" indent="-225425" algn="just" eaLnBrk="0" hangingPunct="0">
              <a:lnSpc>
                <a:spcPct val="100000"/>
              </a:lnSpc>
              <a:spcBef>
                <a:spcPct val="50000"/>
              </a:spcBef>
              <a:buClrTx/>
              <a:buFontTx/>
              <a:buChar char="•"/>
            </a:pPr>
            <a:r>
              <a:rPr lang="en-US" sz="1800">
                <a:ea typeface="ＭＳ Ｐゴシック" pitchFamily="1" charset="-128"/>
              </a:rPr>
              <a:t>Reduced job site risk &amp; EHS problems due to greatly reduced site work </a:t>
            </a:r>
          </a:p>
          <a:p>
            <a:pPr marL="225425" indent="-225425" algn="just" eaLnBrk="0" hangingPunct="0">
              <a:lnSpc>
                <a:spcPct val="100000"/>
              </a:lnSpc>
              <a:spcBef>
                <a:spcPct val="50000"/>
              </a:spcBef>
              <a:buClrTx/>
              <a:buFontTx/>
              <a:buChar char="•"/>
            </a:pPr>
            <a:r>
              <a:rPr lang="en-US" sz="1800">
                <a:ea typeface="ＭＳ Ｐゴシック" pitchFamily="1" charset="-128"/>
              </a:rPr>
              <a:t>Significantly smaller space requirement </a:t>
            </a:r>
          </a:p>
          <a:p>
            <a:pPr marL="225425" indent="-225425" algn="just" eaLnBrk="0" hangingPunct="0">
              <a:lnSpc>
                <a:spcPct val="100000"/>
              </a:lnSpc>
              <a:spcBef>
                <a:spcPct val="50000"/>
              </a:spcBef>
              <a:buClrTx/>
              <a:buFontTx/>
              <a:buChar char="•"/>
            </a:pPr>
            <a:r>
              <a:rPr lang="en-US" sz="1800">
                <a:ea typeface="ＭＳ Ｐゴシック" pitchFamily="1" charset="-128"/>
              </a:rPr>
              <a:t>Reduced construction schedules – </a:t>
            </a:r>
            <a:r>
              <a:rPr lang="en-US" sz="1800">
                <a:solidFill>
                  <a:srgbClr val="003399"/>
                </a:solidFill>
                <a:ea typeface="ＭＳ Ｐゴシック" pitchFamily="1" charset="-128"/>
              </a:rPr>
              <a:t>improved project management</a:t>
            </a:r>
            <a:r>
              <a:rPr lang="en-US" sz="1800">
                <a:ea typeface="ＭＳ Ｐゴシック" pitchFamily="1" charset="-128"/>
              </a:rPr>
              <a:t>. Manufacture of plant can continue in the factory while site approvals are still underway </a:t>
            </a:r>
          </a:p>
          <a:p>
            <a:pPr marL="225425" indent="-225425" algn="just" eaLnBrk="0" hangingPunct="0">
              <a:lnSpc>
                <a:spcPct val="100000"/>
              </a:lnSpc>
              <a:spcBef>
                <a:spcPct val="0"/>
              </a:spcBef>
              <a:buClrTx/>
            </a:pPr>
            <a:endParaRPr lang="en-US" sz="1800">
              <a:ea typeface="ＭＳ Ｐゴシック" pitchFamily="1" charset="-128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Justine\Desktop\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3190" y="3124200"/>
            <a:ext cx="3780810" cy="292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A006280E-F375-4973-8CEE-4F726BFF7299}" type="slidenum">
              <a:rPr lang="en-US" smtClean="0"/>
              <a:pPr/>
              <a:t>7</a:t>
            </a:fld>
            <a:endParaRPr lang="en-US" smtClean="0"/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>
          <a:xfrm>
            <a:off x="2362200" y="136525"/>
            <a:ext cx="4953000" cy="676275"/>
          </a:xfrm>
        </p:spPr>
        <p:txBody>
          <a:bodyPr/>
          <a:lstStyle/>
          <a:p>
            <a:pPr eaLnBrk="1" hangingPunct="1"/>
            <a:r>
              <a:rPr lang="en-US" sz="1800" dirty="0" smtClean="0">
                <a:solidFill>
                  <a:srgbClr val="339966"/>
                </a:solidFill>
              </a:rPr>
              <a:t>Benefits to Customer</a:t>
            </a:r>
          </a:p>
        </p:txBody>
      </p:sp>
      <p:sp>
        <p:nvSpPr>
          <p:cNvPr id="8196" name="Text Box 3"/>
          <p:cNvSpPr txBox="1">
            <a:spLocks noChangeArrowheads="1"/>
          </p:cNvSpPr>
          <p:nvPr/>
        </p:nvSpPr>
        <p:spPr bwMode="auto">
          <a:xfrm>
            <a:off x="687388" y="1219200"/>
            <a:ext cx="7810500" cy="311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25425" indent="-225425" algn="just" eaLnBrk="0" hangingPunct="0">
              <a:lnSpc>
                <a:spcPct val="100000"/>
              </a:lnSpc>
              <a:spcBef>
                <a:spcPct val="50000"/>
              </a:spcBef>
              <a:buClrTx/>
              <a:buFontTx/>
              <a:buChar char="•"/>
            </a:pPr>
            <a:r>
              <a:rPr lang="en-US" sz="1800">
                <a:ea typeface="ＭＳ Ｐゴシック" pitchFamily="1" charset="-128"/>
              </a:rPr>
              <a:t>Reduced contingency costs due to lesser site exposure &amp; better project management </a:t>
            </a:r>
          </a:p>
          <a:p>
            <a:pPr marL="225425" indent="-225425" algn="just" eaLnBrk="0" hangingPunct="0">
              <a:lnSpc>
                <a:spcPct val="100000"/>
              </a:lnSpc>
              <a:spcBef>
                <a:spcPct val="50000"/>
              </a:spcBef>
              <a:buClrTx/>
              <a:buFontTx/>
              <a:buChar char="•"/>
            </a:pPr>
            <a:r>
              <a:rPr lang="en-US" sz="1800">
                <a:ea typeface="ＭＳ Ｐゴシック" pitchFamily="1" charset="-128"/>
              </a:rPr>
              <a:t>Minimum &amp; simple site tie -ins such as chilled water piping connections, cooling tower make-up &amp; drain connections, incoming electric power, earthing etc </a:t>
            </a:r>
          </a:p>
          <a:p>
            <a:pPr marL="225425" indent="-225425" algn="just" eaLnBrk="0" hangingPunct="0">
              <a:lnSpc>
                <a:spcPct val="100000"/>
              </a:lnSpc>
              <a:spcBef>
                <a:spcPct val="50000"/>
              </a:spcBef>
              <a:buClrTx/>
              <a:buFontTx/>
              <a:buChar char="•"/>
            </a:pPr>
            <a:r>
              <a:rPr lang="en-US" sz="1800">
                <a:solidFill>
                  <a:srgbClr val="003399"/>
                </a:solidFill>
                <a:ea typeface="ＭＳ Ｐゴシック" pitchFamily="1" charset="-128"/>
              </a:rPr>
              <a:t>Possible to relocate </a:t>
            </a:r>
            <a:r>
              <a:rPr lang="en-US" sz="1800">
                <a:ea typeface="ＭＳ Ｐゴシック" pitchFamily="1" charset="-128"/>
              </a:rPr>
              <a:t>in case of future site development </a:t>
            </a:r>
          </a:p>
          <a:p>
            <a:pPr marL="225425" indent="-225425" algn="just" eaLnBrk="0" hangingPunct="0">
              <a:lnSpc>
                <a:spcPct val="100000"/>
              </a:lnSpc>
              <a:spcBef>
                <a:spcPct val="50000"/>
              </a:spcBef>
              <a:buClrTx/>
              <a:buFontTx/>
              <a:buChar char="•"/>
            </a:pPr>
            <a:endParaRPr lang="en-US" sz="1800">
              <a:ea typeface="ＭＳ Ｐゴシック" pitchFamily="1" charset="-128"/>
            </a:endParaRPr>
          </a:p>
          <a:p>
            <a:pPr marL="225425" indent="-225425" algn="just" eaLnBrk="0" hangingPunct="0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sz="1800">
                <a:solidFill>
                  <a:srgbClr val="C00000"/>
                </a:solidFill>
                <a:ea typeface="ＭＳ Ｐゴシック" pitchFamily="1" charset="-128"/>
              </a:rPr>
              <a:t>In short – it is a WINNING PROPOSITION !!!</a:t>
            </a:r>
          </a:p>
          <a:p>
            <a:pPr marL="225425" indent="-225425" algn="just" eaLnBrk="0" hangingPunct="0">
              <a:lnSpc>
                <a:spcPct val="100000"/>
              </a:lnSpc>
              <a:spcBef>
                <a:spcPct val="0"/>
              </a:spcBef>
              <a:buClrTx/>
            </a:pPr>
            <a:endParaRPr lang="en-US" sz="1800">
              <a:ea typeface="ＭＳ Ｐゴシック" pitchFamily="1" charset="-128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A0BEDE00-0746-4D49-AAE7-8746F21E71FD}" type="slidenum">
              <a:rPr lang="en-US" smtClean="0"/>
              <a:pPr/>
              <a:t>8</a:t>
            </a:fld>
            <a:endParaRPr lang="en-US" smtClean="0"/>
          </a:p>
        </p:txBody>
      </p:sp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>
          <a:xfrm>
            <a:off x="2362200" y="152400"/>
            <a:ext cx="5105400" cy="677863"/>
          </a:xfrm>
        </p:spPr>
        <p:txBody>
          <a:bodyPr/>
          <a:lstStyle/>
          <a:p>
            <a:pPr eaLnBrk="1" hangingPunct="1"/>
            <a:r>
              <a:rPr lang="en-US" sz="1800" dirty="0" smtClean="0">
                <a:solidFill>
                  <a:srgbClr val="339966"/>
                </a:solidFill>
              </a:rPr>
              <a:t>The Flo Fab Advantage</a:t>
            </a:r>
          </a:p>
        </p:txBody>
      </p:sp>
      <p:sp>
        <p:nvSpPr>
          <p:cNvPr id="9220" name="Text Box 3"/>
          <p:cNvSpPr txBox="1">
            <a:spLocks noChangeArrowheads="1"/>
          </p:cNvSpPr>
          <p:nvPr/>
        </p:nvSpPr>
        <p:spPr bwMode="auto">
          <a:xfrm>
            <a:off x="609600" y="1143000"/>
            <a:ext cx="77978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68275" indent="-168275" eaLnBrk="0" hangingPunct="0">
              <a:lnSpc>
                <a:spcPct val="100000"/>
              </a:lnSpc>
              <a:spcBef>
                <a:spcPct val="50000"/>
              </a:spcBef>
            </a:pPr>
            <a:r>
              <a:rPr lang="en-US" sz="1800" dirty="0">
                <a:ea typeface="ＭＳ Ｐゴシック" pitchFamily="1" charset="-128"/>
              </a:rPr>
              <a:t>Company’s Brand Equity</a:t>
            </a:r>
          </a:p>
          <a:p>
            <a:pPr marL="168275" indent="-168275" eaLnBrk="0" hangingPunct="0">
              <a:lnSpc>
                <a:spcPct val="100000"/>
              </a:lnSpc>
              <a:spcBef>
                <a:spcPct val="50000"/>
              </a:spcBef>
            </a:pPr>
            <a:r>
              <a:rPr lang="en-US" sz="1800" dirty="0">
                <a:ea typeface="ＭＳ Ｐゴシック" pitchFamily="1" charset="-128"/>
              </a:rPr>
              <a:t>Engineering &amp; Manufacturing Setup in </a:t>
            </a:r>
            <a:r>
              <a:rPr lang="en-US" sz="1800" dirty="0" smtClean="0">
                <a:ea typeface="ＭＳ Ｐゴシック" pitchFamily="1" charset="-128"/>
              </a:rPr>
              <a:t>North America</a:t>
            </a:r>
            <a:endParaRPr lang="en-US" sz="1800" dirty="0">
              <a:ea typeface="ＭＳ Ｐゴシック" pitchFamily="1" charset="-128"/>
            </a:endParaRPr>
          </a:p>
          <a:p>
            <a:pPr marL="168275" indent="-168275" eaLnBrk="0" hangingPunct="0">
              <a:lnSpc>
                <a:spcPct val="100000"/>
              </a:lnSpc>
              <a:spcBef>
                <a:spcPct val="50000"/>
              </a:spcBef>
            </a:pPr>
            <a:r>
              <a:rPr lang="en-US" sz="1800" dirty="0"/>
              <a:t>Optimized Equipment and Controls Selection &amp; Design</a:t>
            </a:r>
            <a:endParaRPr lang="en-US" sz="1800" dirty="0">
              <a:ea typeface="ＭＳ Ｐゴシック" pitchFamily="1" charset="-128"/>
            </a:endParaRPr>
          </a:p>
          <a:p>
            <a:pPr marL="168275" indent="-168275" eaLnBrk="0" hangingPunct="0">
              <a:lnSpc>
                <a:spcPct val="100000"/>
              </a:lnSpc>
              <a:spcBef>
                <a:spcPct val="50000"/>
              </a:spcBef>
            </a:pPr>
            <a:r>
              <a:rPr lang="en-US" sz="1800" dirty="0" smtClean="0">
                <a:ea typeface="ＭＳ Ｐゴシック" pitchFamily="1" charset="-128"/>
              </a:rPr>
              <a:t>Different options Centrifugal/Screw </a:t>
            </a:r>
            <a:r>
              <a:rPr lang="en-US" sz="1800" dirty="0">
                <a:ea typeface="ＭＳ Ｐゴシック" pitchFamily="1" charset="-128"/>
              </a:rPr>
              <a:t>/Absorption </a:t>
            </a:r>
            <a:r>
              <a:rPr lang="en-US" sz="1800" dirty="0" smtClean="0">
                <a:ea typeface="ＭＳ Ｐゴシック" pitchFamily="1" charset="-128"/>
              </a:rPr>
              <a:t>Chillers</a:t>
            </a:r>
            <a:endParaRPr lang="en-US" sz="1800" dirty="0">
              <a:ea typeface="ＭＳ Ｐゴシック" pitchFamily="1" charset="-128"/>
            </a:endParaRPr>
          </a:p>
          <a:p>
            <a:pPr marL="168275" indent="-168275" eaLnBrk="0" hangingPunct="0">
              <a:lnSpc>
                <a:spcPct val="100000"/>
              </a:lnSpc>
              <a:spcBef>
                <a:spcPct val="50000"/>
              </a:spcBef>
            </a:pPr>
            <a:r>
              <a:rPr lang="en-US" sz="1800" dirty="0">
                <a:ea typeface="ＭＳ Ｐゴシック" pitchFamily="1" charset="-128"/>
              </a:rPr>
              <a:t> </a:t>
            </a:r>
            <a:r>
              <a:rPr lang="en-US" sz="1800" dirty="0" smtClean="0">
                <a:ea typeface="ＭＳ Ｐゴシック" pitchFamily="1" charset="-128"/>
              </a:rPr>
              <a:t>Different options Air </a:t>
            </a:r>
            <a:r>
              <a:rPr lang="en-US" sz="1800" dirty="0">
                <a:ea typeface="ＭＳ Ｐゴシック" pitchFamily="1" charset="-128"/>
              </a:rPr>
              <a:t>handling Units, Cooling Towers, Blower Coils &amp; Split Units (in-house products)</a:t>
            </a:r>
          </a:p>
          <a:p>
            <a:pPr marL="168275" indent="-168275" eaLnBrk="0" hangingPunct="0">
              <a:lnSpc>
                <a:spcPct val="100000"/>
              </a:lnSpc>
              <a:spcBef>
                <a:spcPct val="50000"/>
              </a:spcBef>
            </a:pPr>
            <a:r>
              <a:rPr lang="en-US" sz="1800" dirty="0">
                <a:ea typeface="ＭＳ Ｐゴシック" pitchFamily="1" charset="-128"/>
              </a:rPr>
              <a:t>Global Sourcing Agreement with reputed suppliers for other major components</a:t>
            </a:r>
          </a:p>
          <a:p>
            <a:pPr marL="168275" indent="-168275" eaLnBrk="0" hangingPunct="0">
              <a:lnSpc>
                <a:spcPct val="100000"/>
              </a:lnSpc>
              <a:spcBef>
                <a:spcPct val="50000"/>
              </a:spcBef>
            </a:pPr>
            <a:r>
              <a:rPr lang="en-US" sz="1800" dirty="0">
                <a:ea typeface="ＭＳ Ｐゴシック" pitchFamily="1" charset="-128"/>
              </a:rPr>
              <a:t>Excellent After Market Service &amp; Spares Setup</a:t>
            </a:r>
          </a:p>
        </p:txBody>
      </p:sp>
      <p:pic>
        <p:nvPicPr>
          <p:cNvPr id="9221" name="Picture 4" descr="ch module iso view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00600" y="3554113"/>
            <a:ext cx="4267200" cy="284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ACA5A832-002B-421A-92B8-5BAD0ACE264E}" type="slidenum">
              <a:rPr lang="en-US" smtClean="0"/>
              <a:pPr/>
              <a:t>9</a:t>
            </a:fld>
            <a:endParaRPr lang="en-US" smtClean="0"/>
          </a:p>
        </p:txBody>
      </p:sp>
      <p:sp>
        <p:nvSpPr>
          <p:cNvPr id="12291" name="Rectangle 4"/>
          <p:cNvSpPr>
            <a:spLocks noChangeArrowheads="1"/>
          </p:cNvSpPr>
          <p:nvPr/>
        </p:nvSpPr>
        <p:spPr bwMode="auto">
          <a:xfrm>
            <a:off x="2209800" y="304800"/>
            <a:ext cx="6465888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en-US" sz="1800" b="1" dirty="0" smtClean="0">
                <a:solidFill>
                  <a:srgbClr val="339966"/>
                </a:solidFill>
              </a:rPr>
              <a:t> </a:t>
            </a:r>
            <a:r>
              <a:rPr lang="en-US" sz="1800" b="1" dirty="0">
                <a:solidFill>
                  <a:srgbClr val="339966"/>
                </a:solidFill>
              </a:rPr>
              <a:t>– </a:t>
            </a:r>
            <a:r>
              <a:rPr lang="en-US" sz="1800" b="1" dirty="0" smtClean="0">
                <a:solidFill>
                  <a:srgbClr val="339966"/>
                </a:solidFill>
              </a:rPr>
              <a:t>Certification Certified</a:t>
            </a:r>
            <a:endParaRPr lang="en-US" sz="1800" b="1" dirty="0">
              <a:solidFill>
                <a:srgbClr val="339966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00"/>
      </a:hlink>
      <a:folHlink>
        <a:srgbClr val="0000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10000"/>
          </a:lnSpc>
          <a:spcBef>
            <a:spcPct val="20000"/>
          </a:spcBef>
          <a:spcAft>
            <a:spcPct val="0"/>
          </a:spcAft>
          <a:buClr>
            <a:schemeClr val="bg2"/>
          </a:buClr>
          <a:buSzTx/>
          <a:buFont typeface="Wingdings" pitchFamily="2" charset="2"/>
          <a:buChar char="§"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10000"/>
          </a:lnSpc>
          <a:spcBef>
            <a:spcPct val="20000"/>
          </a:spcBef>
          <a:spcAft>
            <a:spcPct val="0"/>
          </a:spcAft>
          <a:buClr>
            <a:schemeClr val="bg2"/>
          </a:buClr>
          <a:buSzTx/>
          <a:buFont typeface="Wingdings" pitchFamily="2" charset="2"/>
          <a:buChar char="§"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omposite">
  <a:themeElements>
    <a:clrScheme name="Composite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Composit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ompos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5000"/>
                <a:satMod val="300000"/>
              </a:schemeClr>
            </a:gs>
            <a:gs pos="12000">
              <a:schemeClr val="phClr">
                <a:tint val="50000"/>
                <a:shade val="90000"/>
                <a:satMod val="250000"/>
              </a:schemeClr>
            </a:gs>
            <a:gs pos="100000">
              <a:schemeClr val="phClr">
                <a:tint val="85000"/>
                <a:shade val="75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75000"/>
                <a:shade val="95000"/>
                <a:satMod val="175000"/>
              </a:schemeClr>
            </a:gs>
            <a:gs pos="12000">
              <a:schemeClr val="phClr">
                <a:tint val="90000"/>
                <a:shade val="90000"/>
                <a:satMod val="150000"/>
              </a:schemeClr>
            </a:gs>
            <a:gs pos="100000">
              <a:schemeClr val="phClr">
                <a:tint val="100000"/>
                <a:shade val="75000"/>
                <a:satMod val="150000"/>
              </a:schemeClr>
            </a:gs>
          </a:gsLst>
          <a:lin ang="16200000" scaled="1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freezing" dir="t">
              <a:rot lat="0" lon="0" rev="6000000"/>
            </a:lightRig>
          </a:scene3d>
          <a:sp3d contourW="12700" prstMaterial="dkEdge">
            <a:bevelT w="44450" h="25400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10000"/>
                <a:lumMod val="80000"/>
              </a:schemeClr>
            </a:gs>
            <a:gs pos="79000">
              <a:schemeClr val="phClr">
                <a:tint val="100000"/>
                <a:shade val="90000"/>
                <a:satMod val="105000"/>
                <a:lumMod val="100000"/>
              </a:schemeClr>
            </a:gs>
            <a:gs pos="100000">
              <a:schemeClr val="phClr">
                <a:tint val="95000"/>
                <a:shade val="100000"/>
                <a:satMod val="110000"/>
                <a:lumMod val="11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hade val="100000"/>
                <a:satMod val="100000"/>
                <a:lumMod val="110000"/>
              </a:schemeClr>
            </a:gs>
            <a:gs pos="83000">
              <a:schemeClr val="phClr">
                <a:shade val="75000"/>
                <a:satMod val="200000"/>
              </a:schemeClr>
            </a:gs>
            <a:gs pos="100000">
              <a:schemeClr val="phClr">
                <a:shade val="90000"/>
                <a:satMod val="200000"/>
              </a:schemeClr>
            </a:gs>
          </a:gsLst>
          <a:path path="circle">
            <a:fillToRect l="75000" t="100000" b="30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26130</TotalTime>
  <Words>2218</Words>
  <Application>Microsoft Office PowerPoint</Application>
  <PresentationFormat>On-screen Show (4:3)</PresentationFormat>
  <Paragraphs>622</Paragraphs>
  <Slides>56</Slides>
  <Notes>23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56</vt:i4>
      </vt:variant>
    </vt:vector>
  </HeadingPairs>
  <TitlesOfParts>
    <vt:vector size="60" baseType="lpstr">
      <vt:lpstr>Default Design</vt:lpstr>
      <vt:lpstr>Composite</vt:lpstr>
      <vt:lpstr>Photo Editor Photo</vt:lpstr>
      <vt:lpstr>Bitmap Image</vt:lpstr>
      <vt:lpstr>PowerPoint Presentation</vt:lpstr>
      <vt:lpstr>Flo Fab Modular chilling package</vt:lpstr>
      <vt:lpstr>Agenda</vt:lpstr>
      <vt:lpstr>What is a Packaged Plant ?</vt:lpstr>
      <vt:lpstr>Benefits to Customer</vt:lpstr>
      <vt:lpstr>Benefits to Customer</vt:lpstr>
      <vt:lpstr>Benefits to Customer</vt:lpstr>
      <vt:lpstr>The Flo Fab Advantage</vt:lpstr>
      <vt:lpstr>PowerPoint Presentation</vt:lpstr>
      <vt:lpstr>Modularized Packaged Chilling System </vt:lpstr>
      <vt:lpstr>Applications</vt:lpstr>
      <vt:lpstr>Multiple Chillers</vt:lpstr>
      <vt:lpstr>Multiple Chillers</vt:lpstr>
      <vt:lpstr>Voltage Options</vt:lpstr>
      <vt:lpstr>System Solutions</vt:lpstr>
      <vt:lpstr>Primary–Secondary System</vt:lpstr>
      <vt:lpstr>Variable Primary Chilled Water Flow</vt:lpstr>
      <vt:lpstr>Types of Packaged Plants</vt:lpstr>
      <vt:lpstr>Types of Packaged Plants    - Temporary Cooling Plants</vt:lpstr>
      <vt:lpstr>Types of Packaged Plants    - Temporary Cooling Plants</vt:lpstr>
      <vt:lpstr>Chillers  (Water-Cooled)</vt:lpstr>
      <vt:lpstr>Chillers  (Water-Cooled)</vt:lpstr>
      <vt:lpstr>Chillers  (Water-Cooled)</vt:lpstr>
      <vt:lpstr>Chillers  (Air-Cooled)</vt:lpstr>
      <vt:lpstr>Chillers  (Air-Cooled)</vt:lpstr>
      <vt:lpstr>Types of Packaged Plant</vt:lpstr>
      <vt:lpstr>Types of Packaged Plants    - Permanent Cooling Plants</vt:lpstr>
      <vt:lpstr>Secondary Distribution Module – Capable of Pumping 32,000TR at 9K</vt:lpstr>
      <vt:lpstr>Transportation </vt:lpstr>
      <vt:lpstr>Delivery</vt:lpstr>
      <vt:lpstr>Shipping Split</vt:lpstr>
      <vt:lpstr>50,000TR Permanent Packaged Plant</vt:lpstr>
      <vt:lpstr>PowerPoint Presentation</vt:lpstr>
      <vt:lpstr>Maintenance Enhancements (available options)</vt:lpstr>
      <vt:lpstr>Maintenance Enhancements : Chiller Tube Service Access</vt:lpstr>
      <vt:lpstr>Overhead Gantry and Chain Pulley Block </vt:lpstr>
      <vt:lpstr>What we normally do NOT offer !!</vt:lpstr>
      <vt:lpstr>What we normally do NOT offer !!</vt:lpstr>
      <vt:lpstr>Case Study : Empower  - Mobile Cooling for DC Provider</vt:lpstr>
      <vt:lpstr>Case Study : Dubai Festival City  - Large Mixed Use Development</vt:lpstr>
      <vt:lpstr>Case Study : Dubai Festival City  - Large Mixed Use Development</vt:lpstr>
      <vt:lpstr>Case Study : Dubai Investment Park  - Industrial Park &amp; Labour Accommodation</vt:lpstr>
      <vt:lpstr>Case Study : Dubai Investment Park  - Industrial Park &amp; Labour Accommodation</vt:lpstr>
      <vt:lpstr>Case Study : Dubai Investment Park  - Industrial Park &amp; Labour Accommodation</vt:lpstr>
      <vt:lpstr>Case Study : Al Naboodah  - Villas &amp; Office Complex</vt:lpstr>
      <vt:lpstr>Case Study : Dubai World Trade Centre - Sheikh Saeed Exhibition Hall</vt:lpstr>
      <vt:lpstr>Case Study : Dubai World Trade Centre - Sheikh Saeed Exhibition Hall (factory)</vt:lpstr>
      <vt:lpstr>Case Study : Dubai World Trade Centre - Sheikh Saeed Exhibition Hall (delivery)</vt:lpstr>
      <vt:lpstr>Case Study : ARAMCO, Saudi Arabia - North Park Office Complex </vt:lpstr>
      <vt:lpstr>PowerPoint Presentation</vt:lpstr>
      <vt:lpstr>Case Study : ARAMCO, Saudi Arabia - North Park Office Complex (off-loading &amp; site assembly)</vt:lpstr>
      <vt:lpstr>Case Study : Tabreed - UAE Armed Forces Camp at Malaiha, Sharjah</vt:lpstr>
      <vt:lpstr>Modular packaged Chilling Systems  - Solutions to Suit Every Application</vt:lpstr>
      <vt:lpstr>OTHERS !!!!!! Middle East Project List (Sep 2012)</vt:lpstr>
      <vt:lpstr>PowerPoint Presentation</vt:lpstr>
      <vt:lpstr>Questions &amp; Discussions </vt:lpstr>
    </vt:vector>
  </TitlesOfParts>
  <Company>Flo Fab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>MPCS Presentation</dc:subject>
  <dc:creator>Fouda</dc:creator>
  <cp:lastModifiedBy>Justine</cp:lastModifiedBy>
  <cp:revision>1889</cp:revision>
  <cp:lastPrinted>2005-10-07T16:13:38Z</cp:lastPrinted>
  <dcterms:created xsi:type="dcterms:W3CDTF">2005-02-25T20:09:51Z</dcterms:created>
  <dcterms:modified xsi:type="dcterms:W3CDTF">2016-02-18T18:47:34Z</dcterms:modified>
</cp:coreProperties>
</file>