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6" r:id="rId4"/>
    <p:sldMasterId id="2147483722" r:id="rId5"/>
  </p:sldMasterIdLst>
  <p:notesMasterIdLst>
    <p:notesMasterId r:id="rId83"/>
  </p:notesMasterIdLst>
  <p:handoutMasterIdLst>
    <p:handoutMasterId r:id="rId84"/>
  </p:handoutMasterIdLst>
  <p:sldIdLst>
    <p:sldId id="1659" r:id="rId6"/>
    <p:sldId id="1595" r:id="rId7"/>
    <p:sldId id="1544" r:id="rId8"/>
    <p:sldId id="1575" r:id="rId9"/>
    <p:sldId id="1632" r:id="rId10"/>
    <p:sldId id="1682" r:id="rId11"/>
    <p:sldId id="1683" r:id="rId12"/>
    <p:sldId id="1684" r:id="rId13"/>
    <p:sldId id="1633" r:id="rId14"/>
    <p:sldId id="1634" r:id="rId15"/>
    <p:sldId id="1635" r:id="rId16"/>
    <p:sldId id="1639" r:id="rId17"/>
    <p:sldId id="1623" r:id="rId18"/>
    <p:sldId id="1666" r:id="rId19"/>
    <p:sldId id="1608" r:id="rId20"/>
    <p:sldId id="1651" r:id="rId21"/>
    <p:sldId id="1552" r:id="rId22"/>
    <p:sldId id="1554" r:id="rId23"/>
    <p:sldId id="1576" r:id="rId24"/>
    <p:sldId id="1556" r:id="rId25"/>
    <p:sldId id="1648" r:id="rId26"/>
    <p:sldId id="1652" r:id="rId27"/>
    <p:sldId id="1653" r:id="rId28"/>
    <p:sldId id="1661" r:id="rId29"/>
    <p:sldId id="1664" r:id="rId30"/>
    <p:sldId id="1665" r:id="rId31"/>
    <p:sldId id="1662" r:id="rId32"/>
    <p:sldId id="1663" r:id="rId33"/>
    <p:sldId id="1649" r:id="rId34"/>
    <p:sldId id="1562" r:id="rId35"/>
    <p:sldId id="1563" r:id="rId36"/>
    <p:sldId id="1565" r:id="rId37"/>
    <p:sldId id="1577" r:id="rId38"/>
    <p:sldId id="1607" r:id="rId39"/>
    <p:sldId id="1589" r:id="rId40"/>
    <p:sldId id="1621" r:id="rId41"/>
    <p:sldId id="1568" r:id="rId42"/>
    <p:sldId id="1605" r:id="rId43"/>
    <p:sldId id="1606" r:id="rId44"/>
    <p:sldId id="1654" r:id="rId45"/>
    <p:sldId id="1655" r:id="rId46"/>
    <p:sldId id="1596" r:id="rId47"/>
    <p:sldId id="1597" r:id="rId48"/>
    <p:sldId id="1629" r:id="rId49"/>
    <p:sldId id="1598" r:id="rId50"/>
    <p:sldId id="1627" r:id="rId51"/>
    <p:sldId id="1628" r:id="rId52"/>
    <p:sldId id="1630" r:id="rId53"/>
    <p:sldId id="1601" r:id="rId54"/>
    <p:sldId id="1624" r:id="rId55"/>
    <p:sldId id="1625" r:id="rId56"/>
    <p:sldId id="1656" r:id="rId57"/>
    <p:sldId id="1626" r:id="rId58"/>
    <p:sldId id="1657" r:id="rId59"/>
    <p:sldId id="1658" r:id="rId60"/>
    <p:sldId id="1670" r:id="rId61"/>
    <p:sldId id="1671" r:id="rId62"/>
    <p:sldId id="1672" r:id="rId63"/>
    <p:sldId id="1673" r:id="rId64"/>
    <p:sldId id="1674" r:id="rId65"/>
    <p:sldId id="1675" r:id="rId66"/>
    <p:sldId id="1676" r:id="rId67"/>
    <p:sldId id="1677" r:id="rId68"/>
    <p:sldId id="1699" r:id="rId69"/>
    <p:sldId id="1698" r:id="rId70"/>
    <p:sldId id="1696" r:id="rId71"/>
    <p:sldId id="1697" r:id="rId72"/>
    <p:sldId id="1680" r:id="rId73"/>
    <p:sldId id="1695" r:id="rId74"/>
    <p:sldId id="1678" r:id="rId75"/>
    <p:sldId id="1679" r:id="rId76"/>
    <p:sldId id="1694" r:id="rId77"/>
    <p:sldId id="1681" r:id="rId78"/>
    <p:sldId id="1602" r:id="rId79"/>
    <p:sldId id="1586" r:id="rId80"/>
    <p:sldId id="1660" r:id="rId81"/>
    <p:sldId id="1692" r:id="rId82"/>
  </p:sldIdLst>
  <p:sldSz cx="9144000" cy="6858000" type="screen4x3"/>
  <p:notesSz cx="7099300" cy="10234613"/>
  <p:defaultTextStyle>
    <a:defPPr>
      <a:defRPr lang="en-US"/>
    </a:defPPr>
    <a:lvl1pPr algn="l" rtl="0" fontAlgn="base">
      <a:lnSpc>
        <a:spcPct val="110000"/>
      </a:lnSpc>
      <a:spcBef>
        <a:spcPct val="20000"/>
      </a:spcBef>
      <a:spcAft>
        <a:spcPct val="0"/>
      </a:spcAft>
      <a:buClr>
        <a:schemeClr val="bg2"/>
      </a:buClr>
      <a:buFont typeface="Wingdings" pitchFamily="2" charset="2"/>
      <a:buChar char="§"/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110000"/>
      </a:lnSpc>
      <a:spcBef>
        <a:spcPct val="20000"/>
      </a:spcBef>
      <a:spcAft>
        <a:spcPct val="0"/>
      </a:spcAft>
      <a:buClr>
        <a:schemeClr val="bg2"/>
      </a:buClr>
      <a:buFont typeface="Wingdings" pitchFamily="2" charset="2"/>
      <a:buChar char="§"/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110000"/>
      </a:lnSpc>
      <a:spcBef>
        <a:spcPct val="20000"/>
      </a:spcBef>
      <a:spcAft>
        <a:spcPct val="0"/>
      </a:spcAft>
      <a:buClr>
        <a:schemeClr val="bg2"/>
      </a:buClr>
      <a:buFont typeface="Wingdings" pitchFamily="2" charset="2"/>
      <a:buChar char="§"/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110000"/>
      </a:lnSpc>
      <a:spcBef>
        <a:spcPct val="20000"/>
      </a:spcBef>
      <a:spcAft>
        <a:spcPct val="0"/>
      </a:spcAft>
      <a:buClr>
        <a:schemeClr val="bg2"/>
      </a:buClr>
      <a:buFont typeface="Wingdings" pitchFamily="2" charset="2"/>
      <a:buChar char="§"/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110000"/>
      </a:lnSpc>
      <a:spcBef>
        <a:spcPct val="20000"/>
      </a:spcBef>
      <a:spcAft>
        <a:spcPct val="0"/>
      </a:spcAft>
      <a:buClr>
        <a:schemeClr val="bg2"/>
      </a:buClr>
      <a:buFont typeface="Wingdings" pitchFamily="2" charset="2"/>
      <a:buChar char="§"/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96">
          <p15:clr>
            <a:srgbClr val="A4A3A4"/>
          </p15:clr>
        </p15:guide>
        <p15:guide id="2" orient="horz" pos="1296">
          <p15:clr>
            <a:srgbClr val="A4A3A4"/>
          </p15:clr>
        </p15:guide>
        <p15:guide id="3" orient="horz" pos="3168">
          <p15:clr>
            <a:srgbClr val="A4A3A4"/>
          </p15:clr>
        </p15:guide>
        <p15:guide id="4" orient="horz" pos="3792">
          <p15:clr>
            <a:srgbClr val="A4A3A4"/>
          </p15:clr>
        </p15:guide>
        <p15:guide id="5" orient="horz" pos="144">
          <p15:clr>
            <a:srgbClr val="A4A3A4"/>
          </p15:clr>
        </p15:guide>
        <p15:guide id="6">
          <p15:clr>
            <a:srgbClr val="A4A3A4"/>
          </p15:clr>
        </p15:guide>
        <p15:guide id="7" pos="28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339966"/>
    <a:srgbClr val="0000CC"/>
    <a:srgbClr val="00CC99"/>
    <a:srgbClr val="010000"/>
    <a:srgbClr val="6699FF"/>
    <a:srgbClr val="0000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38" autoAdjust="0"/>
    <p:restoredTop sz="97887" autoAdjust="0"/>
  </p:normalViewPr>
  <p:slideViewPr>
    <p:cSldViewPr>
      <p:cViewPr varScale="1">
        <p:scale>
          <a:sx n="115" d="100"/>
          <a:sy n="115" d="100"/>
        </p:scale>
        <p:origin x="-1524" y="-96"/>
      </p:cViewPr>
      <p:guideLst>
        <p:guide orient="horz" pos="2496"/>
        <p:guide orient="horz" pos="1296"/>
        <p:guide orient="horz" pos="3168"/>
        <p:guide orient="horz" pos="3792"/>
        <p:guide orient="horz" pos="144"/>
        <p:guide/>
        <p:guide pos="288"/>
      </p:guideLst>
    </p:cSldViewPr>
  </p:slideViewPr>
  <p:outlineViewPr>
    <p:cViewPr>
      <p:scale>
        <a:sx n="28" d="100"/>
        <a:sy n="28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100" d="100"/>
          <a:sy n="100" d="100"/>
        </p:scale>
        <p:origin x="-1530" y="1158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2.xml"/><Relationship Id="rId13" Type="http://schemas.openxmlformats.org/officeDocument/2006/relationships/slide" Target="slides/slide39.xml"/><Relationship Id="rId3" Type="http://schemas.openxmlformats.org/officeDocument/2006/relationships/slide" Target="slides/slide13.xml"/><Relationship Id="rId7" Type="http://schemas.openxmlformats.org/officeDocument/2006/relationships/slide" Target="slides/slide21.xml"/><Relationship Id="rId12" Type="http://schemas.openxmlformats.org/officeDocument/2006/relationships/slide" Target="slides/slide37.xml"/><Relationship Id="rId17" Type="http://schemas.openxmlformats.org/officeDocument/2006/relationships/slide" Target="slides/slide48.xml"/><Relationship Id="rId2" Type="http://schemas.openxmlformats.org/officeDocument/2006/relationships/slide" Target="slides/slide4.xml"/><Relationship Id="rId16" Type="http://schemas.openxmlformats.org/officeDocument/2006/relationships/slide" Target="slides/slide45.xml"/><Relationship Id="rId1" Type="http://schemas.openxmlformats.org/officeDocument/2006/relationships/slide" Target="slides/slide3.xml"/><Relationship Id="rId6" Type="http://schemas.openxmlformats.org/officeDocument/2006/relationships/slide" Target="slides/slide20.xml"/><Relationship Id="rId11" Type="http://schemas.openxmlformats.org/officeDocument/2006/relationships/slide" Target="slides/slide34.xml"/><Relationship Id="rId5" Type="http://schemas.openxmlformats.org/officeDocument/2006/relationships/slide" Target="slides/slide18.xml"/><Relationship Id="rId15" Type="http://schemas.openxmlformats.org/officeDocument/2006/relationships/slide" Target="slides/slide43.xml"/><Relationship Id="rId10" Type="http://schemas.openxmlformats.org/officeDocument/2006/relationships/slide" Target="slides/slide32.xml"/><Relationship Id="rId4" Type="http://schemas.openxmlformats.org/officeDocument/2006/relationships/slide" Target="slides/slide17.xml"/><Relationship Id="rId9" Type="http://schemas.openxmlformats.org/officeDocument/2006/relationships/slide" Target="slides/slide29.xml"/><Relationship Id="rId14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t" anchorCtr="0" compatLnSpc="1">
            <a:prstTxWarp prst="textNoShape">
              <a:avLst/>
            </a:prstTxWarp>
          </a:bodyPr>
          <a:lstStyle>
            <a:lvl1pPr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t" anchorCtr="0" compatLnSpc="1">
            <a:prstTxWarp prst="textNoShape">
              <a:avLst/>
            </a:prstTxWarp>
          </a:bodyPr>
          <a:lstStyle>
            <a:lvl1pPr algn="r"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b" anchorCtr="0" compatLnSpc="1">
            <a:prstTxWarp prst="textNoShape">
              <a:avLst/>
            </a:prstTxWarp>
          </a:bodyPr>
          <a:lstStyle>
            <a:lvl1pPr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b" anchorCtr="0" compatLnSpc="1">
            <a:prstTxWarp prst="textNoShape">
              <a:avLst/>
            </a:prstTxWarp>
          </a:bodyPr>
          <a:lstStyle>
            <a:lvl1pPr algn="r"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fld id="{DB8F63F4-9C01-4E56-9CBC-CCA35CCF1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03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t" anchorCtr="0" compatLnSpc="1">
            <a:prstTxWarp prst="textNoShape">
              <a:avLst/>
            </a:prstTxWarp>
          </a:bodyPr>
          <a:lstStyle>
            <a:lvl1pPr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t" anchorCtr="0" compatLnSpc="1">
            <a:prstTxWarp prst="textNoShape">
              <a:avLst/>
            </a:prstTxWarp>
          </a:bodyPr>
          <a:lstStyle>
            <a:lvl1pPr algn="r"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8350"/>
            <a:ext cx="5113337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b" anchorCtr="0" compatLnSpc="1">
            <a:prstTxWarp prst="textNoShape">
              <a:avLst/>
            </a:prstTxWarp>
          </a:bodyPr>
          <a:lstStyle>
            <a:lvl1pPr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b" anchorCtr="0" compatLnSpc="1">
            <a:prstTxWarp prst="textNoShape">
              <a:avLst/>
            </a:prstTxWarp>
          </a:bodyPr>
          <a:lstStyle>
            <a:lvl1pPr algn="r"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fld id="{BDFC14AA-9C3D-4AC6-BCA0-B09B8F6CC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639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8C150F6D-0861-4ABE-8A24-B0F93201E980}" type="slidenum">
              <a:rPr lang="en-US" smtClean="0"/>
              <a:pPr defTabSz="977900"/>
              <a:t>2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22E72AF3-8F4B-4004-A498-F246EB129463}" type="slidenum">
              <a:rPr lang="en-US" smtClean="0"/>
              <a:pPr defTabSz="977900"/>
              <a:t>21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lIns="99037" tIns="49519" rIns="99037" bIns="49519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7234413D-4CA3-4190-8493-0C63568736F2}" type="slidenum">
              <a:rPr lang="en-US" smtClean="0"/>
              <a:pPr defTabSz="977900"/>
              <a:t>23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9050" cy="3824288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YORK MAKES TEMPORARY, LOW FOOT PRINT, HIGH CAPACITY CHILLER PLANT. RUGGEDLY MADE, THE PLANT SHOWN HERE PROVIDES 2,500TR ON A 5 x 15M BASE WITH MEDIUM VOLTAGE STARTERS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7982B282-5283-4F52-915D-B024FB38AE0A}" type="slidenum">
              <a:rPr lang="en-US" smtClean="0"/>
              <a:pPr defTabSz="977900"/>
              <a:t>29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lIns="99037" tIns="49519" rIns="99037" bIns="49519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969C1BF9-1F52-4804-8B8D-D9D2AF0378D1}" type="slidenum">
              <a:rPr lang="en-US" smtClean="0"/>
              <a:pPr defTabSz="977900"/>
              <a:t>30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9050" cy="3824288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134" tIns="48068" rIns="96134" bIns="48068"/>
          <a:lstStyle/>
          <a:p>
            <a:pPr eaLnBrk="1" hangingPunct="1"/>
            <a:r>
              <a:rPr lang="en-US" smtClean="0"/>
              <a:t>ANOTHER VIEW WITH SEPARATE AREAS HIGHLIGHTED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6DA2F15C-98B6-4331-924F-8F8DC7C73E59}" type="slidenum">
              <a:rPr lang="en-US" smtClean="0"/>
              <a:pPr defTabSz="977900"/>
              <a:t>31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9050" cy="3824288"/>
          </a:xfrm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134" tIns="48068" rIns="96134" bIns="48068"/>
          <a:lstStyle/>
          <a:p>
            <a:pPr eaLnBrk="1" hangingPunct="1"/>
            <a:r>
              <a:rPr lang="en-US" smtClean="0"/>
              <a:t>PREFABRICATED SECONDARY CHILLED WATER PUMP MODULE WITH MAIN COMPONENT AREAS INDICATED.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BC3B693B-4888-4830-877E-01C97EF13509}" type="slidenum">
              <a:rPr lang="en-US" smtClean="0"/>
              <a:pPr defTabSz="977900"/>
              <a:t>33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9050" cy="3824288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DD3E646F-8A35-4D6E-80D9-127C7C630662}" type="slidenum">
              <a:rPr lang="en-US" smtClean="0"/>
              <a:pPr defTabSz="977900"/>
              <a:t>34</a:t>
            </a:fld>
            <a:endParaRPr lang="en-US" smtClean="0"/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07" tIns="49154" rIns="98307" bIns="49154" anchor="b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662F4098-541F-4453-ADC1-CA81E223EA3C}" type="slidenum">
              <a:rPr lang="de-DE" sz="1300"/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de-DE" sz="13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 lIns="98296" tIns="49148" rIns="98296" bIns="4914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626E1AD1-226D-4155-8233-F820EFE5E273}" type="slidenum">
              <a:rPr lang="en-US" smtClean="0"/>
              <a:pPr defTabSz="977900"/>
              <a:t>35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9050" cy="3824288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 lIns="96134" tIns="48068" rIns="96134" bIns="48068"/>
          <a:lstStyle/>
          <a:p>
            <a:pPr eaLnBrk="1" hangingPunct="1"/>
            <a:r>
              <a:rPr lang="en-US" smtClean="0"/>
              <a:t>Each of the plants shown above are 5,000TR.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Total plant when finished will be 50,000TR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All that is required is a concrete base. All tie-ins, mechanical and electrical on this modular design are on one end.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module comes in three sections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0C5861F4-0AE5-4A11-BBBD-CC47492E7639}" type="slidenum">
              <a:rPr lang="en-US" smtClean="0"/>
              <a:pPr defTabSz="977900"/>
              <a:t>38</a:t>
            </a:fld>
            <a:endParaRPr lang="en-US" smtClean="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07" tIns="49154" rIns="98307" bIns="49154" anchor="b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81A2230A-E808-4909-B0C0-51C709261417}" type="slidenum">
              <a:rPr lang="de-DE" sz="1300"/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de-DE" sz="1300"/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 lIns="98296" tIns="49148" rIns="98296" bIns="4914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37D75A97-1872-46B3-ADF5-A479A284C697}" type="slidenum">
              <a:rPr lang="en-US" smtClean="0"/>
              <a:pPr defTabSz="977900"/>
              <a:t>39</a:t>
            </a:fld>
            <a:endParaRPr lang="en-US" smtClean="0"/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07" tIns="49154" rIns="98307" bIns="49154" anchor="b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A8F9C978-C4F7-4221-9ABA-EFC80843F0A1}" type="slidenum">
              <a:rPr lang="de-DE" sz="1300"/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de-DE" sz="1300"/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 lIns="98307" tIns="49154" rIns="98307" bIns="4915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C8C42C5D-079D-4AAB-84D8-B6918395A4ED}" type="slidenum">
              <a:rPr lang="en-US" smtClean="0"/>
              <a:pPr defTabSz="977900"/>
              <a:t>4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37" tIns="49519" rIns="99037" bIns="49519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3E67CAB8-C610-4E4A-AE88-8A3B35A3A44D}" type="slidenum">
              <a:rPr lang="en-US" smtClean="0"/>
              <a:pPr defTabSz="977900"/>
              <a:t>40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3337" cy="3836988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60925"/>
            <a:ext cx="5210175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D614A1D2-2A07-4B4B-8C0A-A2822876F881}" type="slidenum">
              <a:rPr lang="en-US" smtClean="0"/>
              <a:pPr defTabSz="977900"/>
              <a:t>41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3337" cy="3836988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60925"/>
            <a:ext cx="5210175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D59A3437-450F-44D4-B908-8934A883FC20}" type="slidenum">
              <a:rPr lang="en-US" smtClean="0"/>
              <a:pPr defTabSz="977900"/>
              <a:t>75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3337" cy="3836988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60925"/>
            <a:ext cx="5210175" cy="46053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B4358E91-97A4-403D-9414-5C056AED9314}" type="slidenum">
              <a:rPr lang="en-US" smtClean="0"/>
              <a:pPr defTabSz="977900"/>
              <a:t>5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51AB3D9E-9589-46C5-9AEF-2FC273868EE3}" type="slidenum">
              <a:rPr lang="en-US" smtClean="0"/>
              <a:pPr defTabSz="977900"/>
              <a:t>12</a:t>
            </a:fld>
            <a:endParaRPr lang="en-US" smtClean="0"/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07" tIns="49154" rIns="98307" bIns="49154" anchor="b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5C20B500-B0E1-4DAF-8780-0830FBE876B6}" type="slidenum">
              <a:rPr lang="de-DE" sz="1300"/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de-DE" sz="1300"/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 lIns="98307" tIns="49154" rIns="98307" bIns="4915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08FC191B-6EDF-4568-99DC-FAFBC1BB1171}" type="slidenum">
              <a:rPr lang="en-US" smtClean="0"/>
              <a:pPr defTabSz="977900"/>
              <a:t>13</a:t>
            </a:fld>
            <a:endParaRPr lang="en-US" smtClean="0"/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07" tIns="49154" rIns="98307" bIns="49154" anchor="b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AF66FEA9-E55E-4F1E-B546-4FC9DE560210}" type="slidenum">
              <a:rPr lang="de-DE" sz="1300"/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de-DE" sz="1300"/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 lIns="98296" tIns="49148" rIns="98296" bIns="4914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45371AB7-0F9E-4680-9312-E579BA2F2FA7}" type="slidenum">
              <a:rPr lang="en-US" smtClean="0"/>
              <a:pPr defTabSz="977900"/>
              <a:t>14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37" tIns="49519" rIns="99037" bIns="49519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2D261B49-55ED-4ECB-8A4F-DC336797BD02}" type="slidenum">
              <a:rPr lang="en-US" smtClean="0"/>
              <a:pPr defTabSz="977900"/>
              <a:t>17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37" tIns="49519" rIns="99037" bIns="49519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EDD727E2-B724-4DEE-8DD4-B37D1B407AD8}" type="slidenum">
              <a:rPr lang="en-US" smtClean="0"/>
              <a:pPr defTabSz="977900"/>
              <a:t>18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37" tIns="49519" rIns="99037" bIns="49519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B9E8818B-CF16-48B2-B3E0-6ABDF3CED30B}" type="slidenum">
              <a:rPr lang="en-US" smtClean="0"/>
              <a:pPr defTabSz="977900"/>
              <a:t>19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37" tIns="49519" rIns="99037" bIns="49519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FD3C6-D9DA-4D13-9F7E-353656221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8C233-4C1D-47A3-94EF-CAEBD3F87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1000" y="76200"/>
            <a:ext cx="2133600" cy="6367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76200"/>
            <a:ext cx="6248400" cy="6367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8573B-B7EF-49B5-96C1-27271518D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76200"/>
            <a:ext cx="637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0200" y="1143000"/>
            <a:ext cx="4191000" cy="530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73600" y="1143000"/>
            <a:ext cx="4191000" cy="530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91288-92DF-40D6-9EC3-6D996C9BC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76200"/>
            <a:ext cx="637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30200" y="1143000"/>
            <a:ext cx="4191000" cy="530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3600" y="1143000"/>
            <a:ext cx="4191000" cy="530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813B4-8B04-4FBE-84E4-751C0B375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70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41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8951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14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27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9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8D095-DD30-49A7-B8A6-7FEA1C450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70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5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1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45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5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19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06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639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32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4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88D66-62EA-4905-91C0-4ADAA949D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09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686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93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60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22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15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9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6070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4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1143000"/>
            <a:ext cx="4191000" cy="5300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143000"/>
            <a:ext cx="4191000" cy="5300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F41D1-D320-41DD-B617-77E91EF67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79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7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59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85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6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80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56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06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63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6985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37A2-AAE4-4E61-B704-077997DCF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90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44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8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35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541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86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45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7CA7E-683F-45BC-84E7-3EA778C55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63F6D-2682-4446-8421-79D3D306B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ADE86-044E-4F73-8822-0979804BE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B65DC-22A5-466B-BFD1-5D77ED44B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" Target="../slides/slide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blackWhite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01875" y="38100"/>
            <a:ext cx="637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143001"/>
            <a:ext cx="8356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6477000"/>
            <a:ext cx="6858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000" b="1"/>
            </a:lvl1pPr>
          </a:lstStyle>
          <a:p>
            <a:pPr>
              <a:defRPr/>
            </a:pPr>
            <a:fld id="{0EFFCE5A-5DBB-401D-893C-0E98F90B0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70" name="Rectangle 46"/>
          <p:cNvSpPr>
            <a:spLocks noChangeArrowheads="1"/>
          </p:cNvSpPr>
          <p:nvPr/>
        </p:nvSpPr>
        <p:spPr bwMode="auto">
          <a:xfrm>
            <a:off x="609600" y="6477000"/>
            <a:ext cx="34290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1000" dirty="0" smtClean="0">
                <a:solidFill>
                  <a:schemeClr val="bg2"/>
                </a:solidFill>
              </a:rPr>
              <a:t>Flo</a:t>
            </a:r>
            <a:r>
              <a:rPr lang="en-US" sz="1000" baseline="0" dirty="0" smtClean="0">
                <a:solidFill>
                  <a:schemeClr val="bg2"/>
                </a:solidFill>
              </a:rPr>
              <a:t> Fab Chiller Pkg.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1071" name="Line 47"/>
          <p:cNvSpPr>
            <a:spLocks noChangeShapeType="1"/>
          </p:cNvSpPr>
          <p:nvPr userDrawn="1"/>
        </p:nvSpPr>
        <p:spPr bwMode="auto">
          <a:xfrm flipV="1">
            <a:off x="457200" y="990600"/>
            <a:ext cx="822007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72" name="Line 48"/>
          <p:cNvSpPr>
            <a:spLocks noChangeShapeType="1"/>
          </p:cNvSpPr>
          <p:nvPr userDrawn="1"/>
        </p:nvSpPr>
        <p:spPr bwMode="auto">
          <a:xfrm flipV="1">
            <a:off x="457200" y="6096000"/>
            <a:ext cx="82296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urved Up Arrow 9">
            <a:hlinkClick r:id="rId15" action="ppaction://hlinksldjump"/>
          </p:cNvPr>
          <p:cNvSpPr/>
          <p:nvPr userDrawn="1"/>
        </p:nvSpPr>
        <p:spPr bwMode="auto">
          <a:xfrm rot="15921783">
            <a:off x="8334375" y="671513"/>
            <a:ext cx="171450" cy="215900"/>
          </a:xfrm>
          <a:prstGeom prst="curvedUpArrow">
            <a:avLst/>
          </a:prstGeom>
          <a:noFill/>
          <a:ln w="158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04800" y="112922"/>
            <a:ext cx="1530350" cy="8041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31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01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44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11/05/2016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526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slide" Target="slide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" Target="slide7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" Target="slide75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" Target="slide7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" Target="slide7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7.png"/><Relationship Id="rId4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7.png"/><Relationship Id="rId4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2.png"/><Relationship Id="rId4" Type="http://schemas.openxmlformats.org/officeDocument/2006/relationships/image" Target="../media/image10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EgjRUsB8jM" TargetMode="External"/><Relationship Id="rId2" Type="http://schemas.openxmlformats.org/officeDocument/2006/relationships/hyperlink" Target="https://youtu.be/6RszUZjqarY" TargetMode="External"/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6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3" Type="http://schemas.openxmlformats.org/officeDocument/2006/relationships/image" Target="../media/image134.png"/><Relationship Id="rId7" Type="http://schemas.openxmlformats.org/officeDocument/2006/relationships/image" Target="../media/image138.jpe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" Type="http://schemas.openxmlformats.org/officeDocument/2006/relationships/slide" Target="slide75.xml"/><Relationship Id="rId16" Type="http://schemas.openxmlformats.org/officeDocument/2006/relationships/image" Target="../media/image147.png"/><Relationship Id="rId20" Type="http://schemas.openxmlformats.org/officeDocument/2006/relationships/image" Target="../media/image1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jpeg"/><Relationship Id="rId15" Type="http://schemas.openxmlformats.org/officeDocument/2006/relationships/image" Target="../media/image146.png"/><Relationship Id="rId10" Type="http://schemas.openxmlformats.org/officeDocument/2006/relationships/image" Target="../media/image141.png"/><Relationship Id="rId19" Type="http://schemas.openxmlformats.org/officeDocument/2006/relationships/image" Target="../media/image150.pn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Relationship Id="rId14" Type="http://schemas.openxmlformats.org/officeDocument/2006/relationships/image" Target="../media/image14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56" y="1075953"/>
            <a:ext cx="8316416" cy="432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8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ustine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190" y="3124200"/>
            <a:ext cx="378081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006280E-F375-4973-8CEE-4F726BFF7299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136525"/>
            <a:ext cx="4953000" cy="676275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Benefits to Customer</a:t>
            </a:r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687388" y="1219200"/>
            <a:ext cx="78105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>
                <a:ea typeface="ＭＳ Ｐゴシック" pitchFamily="1" charset="-128"/>
              </a:rPr>
              <a:t>Reduced contingency costs due to lesser site exposure &amp; better project management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>
                <a:ea typeface="ＭＳ Ｐゴシック" pitchFamily="1" charset="-128"/>
              </a:rPr>
              <a:t>Minimum &amp; simple site tie -ins such as chilled water piping connections, cooling tower make-up &amp; drain connections, incoming electric power, earthing etc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>
                <a:solidFill>
                  <a:srgbClr val="003399"/>
                </a:solidFill>
                <a:ea typeface="ＭＳ Ｐゴシック" pitchFamily="1" charset="-128"/>
              </a:rPr>
              <a:t>Possible to relocate </a:t>
            </a:r>
            <a:r>
              <a:rPr lang="en-US" sz="1800">
                <a:ea typeface="ＭＳ Ｐゴシック" pitchFamily="1" charset="-128"/>
              </a:rPr>
              <a:t>in case of future site development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endParaRPr lang="en-US" sz="1800">
              <a:ea typeface="ＭＳ Ｐゴシック" pitchFamily="1" charset="-128"/>
            </a:endParaRP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800">
                <a:solidFill>
                  <a:srgbClr val="C00000"/>
                </a:solidFill>
                <a:ea typeface="ＭＳ Ｐゴシック" pitchFamily="1" charset="-128"/>
              </a:rPr>
              <a:t>In short – it is a WINNING PROPOSITION !!!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0"/>
              </a:spcBef>
              <a:buClrTx/>
            </a:pPr>
            <a:endParaRPr lang="en-US" sz="1800">
              <a:ea typeface="ＭＳ Ｐゴシック" pitchFamily="1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0BEDE00-0746-4D49-AAE7-8746F21E71FD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152400"/>
            <a:ext cx="5105400" cy="677863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The Flo Fab Advantage</a:t>
            </a: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609600" y="1143000"/>
            <a:ext cx="7797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>
                <a:ea typeface="ＭＳ Ｐゴシック" pitchFamily="1" charset="-128"/>
              </a:rPr>
              <a:t>Company’s Brand Equity</a:t>
            </a:r>
          </a:p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>
                <a:ea typeface="ＭＳ Ｐゴシック" pitchFamily="1" charset="-128"/>
              </a:rPr>
              <a:t>Engineering &amp; Manufacturing Setup in </a:t>
            </a:r>
            <a:r>
              <a:rPr lang="en-US" sz="1800" dirty="0" smtClean="0">
                <a:ea typeface="ＭＳ Ｐゴシック" pitchFamily="1" charset="-128"/>
              </a:rPr>
              <a:t>North America</a:t>
            </a:r>
            <a:endParaRPr lang="en-US" sz="1800" dirty="0">
              <a:ea typeface="ＭＳ Ｐゴシック" pitchFamily="1" charset="-128"/>
            </a:endParaRPr>
          </a:p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/>
              <a:t>Optimized Equipment and Controls Selection &amp; Design</a:t>
            </a:r>
            <a:endParaRPr lang="en-US" sz="1800" dirty="0">
              <a:ea typeface="ＭＳ Ｐゴシック" pitchFamily="1" charset="-128"/>
            </a:endParaRPr>
          </a:p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 smtClean="0">
                <a:ea typeface="ＭＳ Ｐゴシック" pitchFamily="1" charset="-128"/>
              </a:rPr>
              <a:t>Different options Centrifugal/Screw </a:t>
            </a:r>
            <a:r>
              <a:rPr lang="en-US" sz="1800" dirty="0">
                <a:ea typeface="ＭＳ Ｐゴシック" pitchFamily="1" charset="-128"/>
              </a:rPr>
              <a:t>/Absorption </a:t>
            </a:r>
            <a:r>
              <a:rPr lang="en-US" sz="1800" dirty="0" smtClean="0">
                <a:ea typeface="ＭＳ Ｐゴシック" pitchFamily="1" charset="-128"/>
              </a:rPr>
              <a:t>Chillers</a:t>
            </a:r>
            <a:endParaRPr lang="en-US" sz="1800" dirty="0">
              <a:ea typeface="ＭＳ Ｐゴシック" pitchFamily="1" charset="-128"/>
            </a:endParaRPr>
          </a:p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>
                <a:ea typeface="ＭＳ Ｐゴシック" pitchFamily="1" charset="-128"/>
              </a:rPr>
              <a:t> </a:t>
            </a:r>
            <a:r>
              <a:rPr lang="en-US" sz="1800" dirty="0" smtClean="0">
                <a:ea typeface="ＭＳ Ｐゴシック" pitchFamily="1" charset="-128"/>
              </a:rPr>
              <a:t>Different options Air </a:t>
            </a:r>
            <a:r>
              <a:rPr lang="en-US" sz="1800" dirty="0">
                <a:ea typeface="ＭＳ Ｐゴシック" pitchFamily="1" charset="-128"/>
              </a:rPr>
              <a:t>handling Units, Cooling Towers, Blower Coils &amp; Split Units (in-house products)</a:t>
            </a:r>
          </a:p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>
                <a:ea typeface="ＭＳ Ｐゴシック" pitchFamily="1" charset="-128"/>
              </a:rPr>
              <a:t>Global Sourcing Agreement with reputed suppliers for other major components</a:t>
            </a:r>
          </a:p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>
                <a:ea typeface="ＭＳ Ｐゴシック" pitchFamily="1" charset="-128"/>
              </a:rPr>
              <a:t>Excellent After Market Service &amp; Spares Setup</a:t>
            </a:r>
          </a:p>
        </p:txBody>
      </p:sp>
      <p:pic>
        <p:nvPicPr>
          <p:cNvPr id="9221" name="Picture 4" descr="ch module iso view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0600" y="3554113"/>
            <a:ext cx="4267200" cy="28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CA5A832-002B-421A-92B8-5BAD0ACE264E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2209800" y="304800"/>
            <a:ext cx="64658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 b="1" dirty="0" smtClean="0">
                <a:solidFill>
                  <a:srgbClr val="339966"/>
                </a:solidFill>
              </a:rPr>
              <a:t> </a:t>
            </a:r>
            <a:r>
              <a:rPr lang="en-US" sz="1800" b="1" dirty="0">
                <a:solidFill>
                  <a:srgbClr val="339966"/>
                </a:solidFill>
              </a:rPr>
              <a:t>– </a:t>
            </a:r>
            <a:r>
              <a:rPr lang="en-US" sz="1800" b="1" dirty="0" smtClean="0">
                <a:solidFill>
                  <a:srgbClr val="339966"/>
                </a:solidFill>
              </a:rPr>
              <a:t>Certification Certified</a:t>
            </a:r>
            <a:endParaRPr lang="en-US" sz="1800" b="1" dirty="0">
              <a:solidFill>
                <a:srgbClr val="339966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EC0B49A-F913-49EB-8294-DFF0A75720EB}" type="slidenum">
              <a:rPr lang="en-US" smtClean="0"/>
              <a:pPr/>
              <a:t>13</a:t>
            </a:fld>
            <a:endParaRPr lang="en-US" smtClean="0"/>
          </a:p>
        </p:txBody>
      </p:sp>
      <p:pic>
        <p:nvPicPr>
          <p:cNvPr id="350210" name="Picture 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9150" y="1211263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1" name="Picture 3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304800"/>
            <a:ext cx="6470650" cy="4953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Modularized</a:t>
            </a:r>
            <a:r>
              <a:rPr lang="en-US" sz="1800" dirty="0" smtClean="0">
                <a:solidFill>
                  <a:schemeClr val="tx2"/>
                </a:solidFill>
              </a:rPr>
              <a:t> </a:t>
            </a:r>
            <a:r>
              <a:rPr lang="en-US" sz="1800" dirty="0" smtClean="0">
                <a:solidFill>
                  <a:srgbClr val="339966"/>
                </a:solidFill>
              </a:rPr>
              <a:t>Packaged</a:t>
            </a:r>
            <a:r>
              <a:rPr lang="en-US" sz="1800" dirty="0" smtClean="0">
                <a:solidFill>
                  <a:schemeClr val="tx2"/>
                </a:solidFill>
              </a:rPr>
              <a:t> </a:t>
            </a:r>
            <a:r>
              <a:rPr lang="en-US" sz="1800" dirty="0" smtClean="0">
                <a:solidFill>
                  <a:srgbClr val="339966"/>
                </a:solidFill>
              </a:rPr>
              <a:t>Chilling System </a:t>
            </a:r>
          </a:p>
        </p:txBody>
      </p:sp>
      <p:pic>
        <p:nvPicPr>
          <p:cNvPr id="350213" name="Picture 5" descr="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4" name="Picture 6" descr="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5" name="Picture 7" descr="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6" name="Picture 8" descr="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7" name="Picture 9" descr="9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8" name="Picture 10" descr="9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9" name="Rectangle 11"/>
          <p:cNvSpPr>
            <a:spLocks noGrp="1" noChangeArrowheads="1"/>
          </p:cNvSpPr>
          <p:nvPr>
            <p:ph type="body" idx="4294967295"/>
          </p:nvPr>
        </p:nvSpPr>
        <p:spPr>
          <a:xfrm>
            <a:off x="455613" y="1196975"/>
            <a:ext cx="3179762" cy="4727575"/>
          </a:xfrm>
          <a:noFill/>
        </p:spPr>
        <p:txBody>
          <a:bodyPr lIns="0" tIns="0" rIns="0" bIns="0"/>
          <a:lstStyle/>
          <a:p>
            <a:pPr marL="0" indent="0" eaLnBrk="1" hangingPunct="1">
              <a:buFontTx/>
              <a:buNone/>
            </a:pPr>
            <a:r>
              <a:rPr lang="en-US" sz="1800" smtClean="0">
                <a:sym typeface="Wingdings" pitchFamily="2" charset="2"/>
              </a:rPr>
              <a:t>Produced within Controlled Environment</a:t>
            </a:r>
            <a:r>
              <a:rPr lang="en-US" sz="1800" smtClean="0"/>
              <a:t> :</a:t>
            </a:r>
          </a:p>
          <a:p>
            <a:pPr marL="0" indent="0" eaLnBrk="1" hangingPunct="1">
              <a:buFontTx/>
              <a:buNone/>
            </a:pPr>
            <a:endParaRPr lang="en-US" sz="900" smtClean="0"/>
          </a:p>
          <a:p>
            <a:pPr marL="460375" lvl="2" indent="-192088" eaLnBrk="1" hangingPunct="1"/>
            <a:r>
              <a:rPr lang="en-US" sz="1600" smtClean="0">
                <a:solidFill>
                  <a:srgbClr val="003399"/>
                </a:solidFill>
              </a:rPr>
              <a:t>Manufactured, Not Constructed</a:t>
            </a:r>
          </a:p>
          <a:p>
            <a:pPr marL="460375" lvl="2" indent="-192088" eaLnBrk="1" hangingPunct="1"/>
            <a:r>
              <a:rPr lang="en-US" sz="1600" smtClean="0"/>
              <a:t>Proven Engineered Design and Fabrication Standards </a:t>
            </a:r>
          </a:p>
          <a:p>
            <a:pPr marL="460375" lvl="2" indent="-192088" eaLnBrk="1" hangingPunct="1"/>
            <a:r>
              <a:rPr lang="en-US" sz="1600" smtClean="0"/>
              <a:t>Strict Quality Control</a:t>
            </a:r>
          </a:p>
          <a:p>
            <a:pPr marL="460375" lvl="2" indent="-192088" eaLnBrk="1" hangingPunct="1"/>
            <a:r>
              <a:rPr lang="en-US" sz="1600" smtClean="0"/>
              <a:t>Controlled Environment with High Safety Standards</a:t>
            </a:r>
          </a:p>
          <a:p>
            <a:pPr marL="460375" lvl="2" indent="-192088" eaLnBrk="1" hangingPunct="1"/>
            <a:r>
              <a:rPr lang="en-US" sz="1600" smtClean="0"/>
              <a:t>Established Knowledgeable Skilled Workforce</a:t>
            </a:r>
          </a:p>
          <a:p>
            <a:pPr marL="460375" lvl="2" indent="-192088" eaLnBrk="1" hangingPunct="1"/>
            <a:r>
              <a:rPr lang="en-US" sz="1600" smtClean="0"/>
              <a:t>Job Site Progress / Conditions Irrelevant to Production</a:t>
            </a:r>
          </a:p>
          <a:p>
            <a:pPr marL="460375" lvl="2" indent="-192088" eaLnBrk="1" hangingPunct="1"/>
            <a:endParaRPr lang="en-US" sz="1600" smtClean="0"/>
          </a:p>
          <a:p>
            <a:pPr marL="460375" lvl="2" indent="-192088" eaLnBrk="1" hangingPunct="1"/>
            <a:endParaRPr lang="en-US" sz="1600" smtClean="0"/>
          </a:p>
          <a:p>
            <a:pPr marL="460375" lvl="2" indent="-192088" eaLnBrk="1" hangingPunct="1"/>
            <a:endParaRPr lang="en-US" sz="1600" smtClean="0"/>
          </a:p>
        </p:txBody>
      </p:sp>
      <p:pic>
        <p:nvPicPr>
          <p:cNvPr id="10242" name="Picture 2" descr="E:\__FLO FAB\LOGO\LOGO FLO FAB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503">
            <a:off x="4287650" y="3874150"/>
            <a:ext cx="462913" cy="2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0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0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0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0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7265F28-DC46-4044-9668-C1C39F80D133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 dirty="0" smtClean="0">
                <a:solidFill>
                  <a:srgbClr val="339966"/>
                </a:solidFill>
              </a:rPr>
              <a:t>Applications</a:t>
            </a:r>
            <a:endParaRPr lang="en-US" sz="1800" dirty="0" smtClean="0">
              <a:solidFill>
                <a:srgbClr val="339966"/>
              </a:solidFill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185025" cy="3276600"/>
          </a:xfrm>
        </p:spPr>
        <p:txBody>
          <a:bodyPr/>
          <a:lstStyle/>
          <a:p>
            <a:pPr eaLnBrk="1" hangingPunct="1"/>
            <a:r>
              <a:rPr lang="en-US" sz="1800" dirty="0" smtClean="0"/>
              <a:t>Constant Volume Chilled Water Circuits</a:t>
            </a:r>
          </a:p>
          <a:p>
            <a:pPr eaLnBrk="1" hangingPunct="1"/>
            <a:r>
              <a:rPr lang="en-US" sz="1800" dirty="0" smtClean="0"/>
              <a:t>Primary-Secondary</a:t>
            </a:r>
          </a:p>
          <a:p>
            <a:pPr eaLnBrk="1" hangingPunct="1"/>
            <a:r>
              <a:rPr lang="en-US" sz="1800" dirty="0" smtClean="0"/>
              <a:t>Variable Primary</a:t>
            </a:r>
          </a:p>
          <a:p>
            <a:pPr eaLnBrk="1" hangingPunct="1"/>
            <a:r>
              <a:rPr lang="en-US" sz="1800" dirty="0" smtClean="0"/>
              <a:t>High delta T (9K)</a:t>
            </a:r>
          </a:p>
          <a:p>
            <a:pPr eaLnBrk="1" hangingPunct="1"/>
            <a:r>
              <a:rPr lang="en-US" sz="1800" dirty="0" smtClean="0"/>
              <a:t>Permanent Plant</a:t>
            </a:r>
          </a:p>
          <a:p>
            <a:pPr eaLnBrk="1" hangingPunct="1"/>
            <a:r>
              <a:rPr lang="en-US" sz="1800" dirty="0" smtClean="0"/>
              <a:t>Temporary (Portable) Cooling</a:t>
            </a:r>
          </a:p>
          <a:p>
            <a:pPr eaLnBrk="1" hangingPunct="1"/>
            <a:r>
              <a:rPr lang="en-US" sz="1800" dirty="0" smtClean="0"/>
              <a:t>Long Term Temporary Plant</a:t>
            </a:r>
          </a:p>
          <a:p>
            <a:pPr eaLnBrk="1" hangingPunct="1"/>
            <a:r>
              <a:rPr lang="en-US" sz="1800" dirty="0" smtClean="0"/>
              <a:t>Turbine Inlet Air-cooling</a:t>
            </a:r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eaLnBrk="1" hangingPunct="1"/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7715702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FDCD17D-3D01-417C-B483-367903AEABFB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0800" y="304800"/>
            <a:ext cx="4648200" cy="4572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Multiple Chillers</a:t>
            </a:r>
          </a:p>
        </p:txBody>
      </p:sp>
      <p:pic>
        <p:nvPicPr>
          <p:cNvPr id="2050" name="Picture 2" descr="C:\Users\Justine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8934013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E04D2BE-FDB7-4C9B-83DD-E1D52DBAD89E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381000"/>
            <a:ext cx="4572000" cy="4572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Multiple Chillers</a:t>
            </a:r>
          </a:p>
        </p:txBody>
      </p:sp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9150" y="1019175"/>
            <a:ext cx="4438650" cy="3476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5" name="Picture 3" descr="C:\Users\Justine\Desktop\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05371"/>
            <a:ext cx="4547786" cy="351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15CF183-21DA-4C25-8BCB-70D161771A33}" type="slidenum">
              <a:rPr lang="en-US" smtClean="0"/>
              <a:pPr/>
              <a:t>17</a:t>
            </a:fld>
            <a:endParaRPr lang="en-US" smtClean="0"/>
          </a:p>
        </p:txBody>
      </p:sp>
      <p:pic>
        <p:nvPicPr>
          <p:cNvPr id="20483" name="Picture 4" descr="dcs top view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76338" y="990600"/>
            <a:ext cx="7662862" cy="511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>
                <a:solidFill>
                  <a:srgbClr val="339966"/>
                </a:solidFill>
              </a:rPr>
              <a:t>Voltage </a:t>
            </a:r>
            <a:r>
              <a:rPr lang="en-GB" sz="1800" smtClean="0">
                <a:solidFill>
                  <a:srgbClr val="339966"/>
                </a:solidFill>
              </a:rPr>
              <a:t>Options</a:t>
            </a:r>
            <a:endParaRPr lang="en-US" sz="1800" smtClean="0">
              <a:solidFill>
                <a:srgbClr val="339966"/>
              </a:solidFill>
            </a:endParaRP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1219200"/>
            <a:ext cx="2195512" cy="37623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800" smtClean="0"/>
              <a:t>Voltages:</a:t>
            </a:r>
          </a:p>
          <a:p>
            <a:pPr eaLnBrk="1" hangingPunct="1"/>
            <a:r>
              <a:rPr lang="en-US" sz="1800" smtClean="0"/>
              <a:t>11kV</a:t>
            </a:r>
          </a:p>
          <a:p>
            <a:pPr eaLnBrk="1" hangingPunct="1"/>
            <a:r>
              <a:rPr lang="en-US" sz="1800" smtClean="0"/>
              <a:t>6.6kV</a:t>
            </a:r>
          </a:p>
          <a:p>
            <a:pPr eaLnBrk="1" hangingPunct="1"/>
            <a:r>
              <a:rPr lang="en-US" sz="1800" smtClean="0"/>
              <a:t>3.3kV</a:t>
            </a:r>
          </a:p>
          <a:p>
            <a:pPr eaLnBrk="1" hangingPunct="1"/>
            <a:r>
              <a:rPr lang="en-US" sz="1800" smtClean="0"/>
              <a:t>400V</a:t>
            </a:r>
            <a:endParaRPr lang="en-GB" sz="18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E1FD73A-8B50-4B63-9318-F3F80BFD16B8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21507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533400" y="1481138"/>
            <a:ext cx="5562600" cy="3852862"/>
          </a:xfrm>
          <a:noFill/>
        </p:spPr>
        <p:txBody>
          <a:bodyPr/>
          <a:lstStyle/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dirty="0" smtClean="0"/>
              <a:t>Chilled Water Production &amp; Distribution: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 smtClean="0"/>
              <a:t>Individual Chiller Plant 600TR to 10,000TR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 smtClean="0"/>
              <a:t>Modular Systems above 10,000TR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dirty="0" smtClean="0"/>
              <a:t>Chiller Options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 smtClean="0"/>
              <a:t>Screw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 smtClean="0"/>
              <a:t>Centrifugal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 smtClean="0"/>
              <a:t>Absorption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dirty="0" smtClean="0"/>
              <a:t>Refrigerants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 smtClean="0"/>
              <a:t>R-134a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 smtClean="0"/>
              <a:t>R-22</a:t>
            </a:r>
            <a:endParaRPr lang="en-GB" sz="1600" dirty="0" smtClean="0"/>
          </a:p>
        </p:txBody>
      </p:sp>
      <p:pic>
        <p:nvPicPr>
          <p:cNvPr id="21508" name="Picture 1027" descr="dmetro-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84463" y="2898775"/>
            <a:ext cx="59372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>
                <a:solidFill>
                  <a:srgbClr val="339966"/>
                </a:solidFill>
              </a:rPr>
              <a:t>System </a:t>
            </a:r>
            <a:r>
              <a:rPr lang="en-GB" sz="1800" smtClean="0">
                <a:solidFill>
                  <a:srgbClr val="339966"/>
                </a:solidFill>
              </a:rPr>
              <a:t>Solutions</a:t>
            </a:r>
            <a:endParaRPr lang="en-US" sz="1800" smtClean="0">
              <a:solidFill>
                <a:srgbClr val="339966"/>
              </a:solidFill>
            </a:endParaRPr>
          </a:p>
        </p:txBody>
      </p:sp>
      <p:sp>
        <p:nvSpPr>
          <p:cNvPr id="21510" name="Text Box 1029"/>
          <p:cNvSpPr txBox="1">
            <a:spLocks noChangeArrowheads="1"/>
          </p:cNvSpPr>
          <p:nvPr/>
        </p:nvSpPr>
        <p:spPr bwMode="auto">
          <a:xfrm>
            <a:off x="6864350" y="5797550"/>
            <a:ext cx="19018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 b="1">
                <a:solidFill>
                  <a:schemeClr val="hlink"/>
                </a:solidFill>
              </a:rPr>
              <a:t>1,000TR – 30,000TR</a:t>
            </a:r>
            <a:endParaRPr lang="en-GB" sz="1400" b="1">
              <a:solidFill>
                <a:schemeClr val="hlink"/>
              </a:solidFill>
            </a:endParaRPr>
          </a:p>
        </p:txBody>
      </p:sp>
      <p:pic>
        <p:nvPicPr>
          <p:cNvPr id="7170" name="Picture 2" descr="C:\Users\Justine\Desktop\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992415"/>
            <a:ext cx="4191000" cy="287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F788EC7-5362-4D98-82AC-AB86C762EC25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>
                <a:solidFill>
                  <a:srgbClr val="339966"/>
                </a:solidFill>
              </a:rPr>
              <a:t>Primary–Secondary System</a:t>
            </a:r>
          </a:p>
        </p:txBody>
      </p:sp>
      <p:sp>
        <p:nvSpPr>
          <p:cNvPr id="22532" name="Rectangle 20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3886200" cy="2667000"/>
          </a:xfrm>
          <a:noFill/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1800" smtClean="0"/>
              <a:t>Tried &amp; tested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smtClean="0"/>
              <a:t>Ensures safe chiller operation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smtClean="0"/>
              <a:t>Higher first cost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smtClean="0"/>
              <a:t>Good system efficiency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smtClean="0"/>
              <a:t>Larger plant room footprint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en-US" sz="1800" smtClean="0"/>
          </a:p>
          <a:p>
            <a:pPr eaLnBrk="1" hangingPunct="1">
              <a:lnSpc>
                <a:spcPct val="110000"/>
              </a:lnSpc>
            </a:pPr>
            <a:endParaRPr lang="en-US" sz="1800" smtClean="0"/>
          </a:p>
        </p:txBody>
      </p:sp>
      <p:grpSp>
        <p:nvGrpSpPr>
          <p:cNvPr id="22533" name="Group 23"/>
          <p:cNvGrpSpPr>
            <a:grpSpLocks/>
          </p:cNvGrpSpPr>
          <p:nvPr/>
        </p:nvGrpSpPr>
        <p:grpSpPr bwMode="auto">
          <a:xfrm>
            <a:off x="3733800" y="1524000"/>
            <a:ext cx="5257800" cy="4114800"/>
            <a:chOff x="2352" y="960"/>
            <a:chExt cx="3312" cy="2592"/>
          </a:xfrm>
        </p:grpSpPr>
        <p:sp>
          <p:nvSpPr>
            <p:cNvPr id="22534" name="Text Box 7"/>
            <p:cNvSpPr txBox="1">
              <a:spLocks noChangeArrowheads="1"/>
            </p:cNvSpPr>
            <p:nvPr/>
          </p:nvSpPr>
          <p:spPr bwMode="auto">
            <a:xfrm>
              <a:off x="2352" y="3264"/>
              <a:ext cx="16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200" b="1">
                  <a:solidFill>
                    <a:schemeClr val="accent2"/>
                  </a:solidFill>
                </a:rPr>
                <a:t>CHILLED WATER PRODUCTION (PRIMARY) </a:t>
              </a:r>
            </a:p>
          </p:txBody>
        </p:sp>
        <p:sp>
          <p:nvSpPr>
            <p:cNvPr id="22535" name="Text Box 15"/>
            <p:cNvSpPr txBox="1">
              <a:spLocks noChangeArrowheads="1"/>
            </p:cNvSpPr>
            <p:nvPr/>
          </p:nvSpPr>
          <p:spPr bwMode="auto">
            <a:xfrm>
              <a:off x="3408" y="2976"/>
              <a:ext cx="1248" cy="20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56619" tIns="28310" rIns="56619" bIns="28310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De-coupler / Bypass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  <p:pic>
          <p:nvPicPr>
            <p:cNvPr id="22536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1104"/>
              <a:ext cx="2613" cy="192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sp>
          <p:nvSpPr>
            <p:cNvPr id="22537" name="Text Box 12"/>
            <p:cNvSpPr txBox="1">
              <a:spLocks noChangeArrowheads="1"/>
            </p:cNvSpPr>
            <p:nvPr/>
          </p:nvSpPr>
          <p:spPr bwMode="auto">
            <a:xfrm>
              <a:off x="4032" y="1536"/>
              <a:ext cx="1081" cy="2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6619" tIns="28310" rIns="56619" bIns="28310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Secondary</a:t>
              </a:r>
              <a:r>
                <a:rPr lang="en-US" altLang="ja-JP" sz="1400" b="1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 </a:t>
              </a: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Pumps with VSD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  <p:sp>
          <p:nvSpPr>
            <p:cNvPr id="22538" name="Text Box 13"/>
            <p:cNvSpPr txBox="1">
              <a:spLocks noChangeArrowheads="1"/>
            </p:cNvSpPr>
            <p:nvPr/>
          </p:nvSpPr>
          <p:spPr bwMode="auto">
            <a:xfrm>
              <a:off x="2688" y="960"/>
              <a:ext cx="96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6619" tIns="28310" rIns="56619" bIns="28310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Pri</a:t>
              </a:r>
              <a:r>
                <a:rPr lang="en-US" altLang="ja-JP" sz="1400" b="1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 </a:t>
              </a: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Pumps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(const speed)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  <p:sp>
          <p:nvSpPr>
            <p:cNvPr id="22539" name="Text Box 14"/>
            <p:cNvSpPr txBox="1">
              <a:spLocks noChangeArrowheads="1"/>
            </p:cNvSpPr>
            <p:nvPr/>
          </p:nvSpPr>
          <p:spPr bwMode="auto">
            <a:xfrm>
              <a:off x="4752" y="1824"/>
              <a:ext cx="912" cy="2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6619" tIns="28310" rIns="56619" bIns="28310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Typical load with 2 way valve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  <p:sp>
          <p:nvSpPr>
            <p:cNvPr id="22540" name="Line 16"/>
            <p:cNvSpPr>
              <a:spLocks noChangeShapeType="1"/>
            </p:cNvSpPr>
            <p:nvPr/>
          </p:nvSpPr>
          <p:spPr bwMode="auto">
            <a:xfrm>
              <a:off x="4032" y="2640"/>
              <a:ext cx="2" cy="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541" name="Text Box 21"/>
            <p:cNvSpPr txBox="1">
              <a:spLocks noChangeArrowheads="1"/>
            </p:cNvSpPr>
            <p:nvPr/>
          </p:nvSpPr>
          <p:spPr bwMode="auto">
            <a:xfrm>
              <a:off x="4032" y="3264"/>
              <a:ext cx="16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200" b="1">
                  <a:solidFill>
                    <a:schemeClr val="accent2"/>
                  </a:solidFill>
                </a:rPr>
                <a:t>CHILLED WATER DISTRIBUTION (SECONDARY) 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04800"/>
            <a:ext cx="7653338" cy="510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5F0F470-D92E-417A-B384-B4A15A510652}" type="slidenum">
              <a:rPr lang="en-US" smtClean="0"/>
              <a:pPr/>
              <a:t>2</a:t>
            </a:fld>
            <a:endParaRPr lang="en-US" smtClean="0"/>
          </a:p>
        </p:txBody>
      </p:sp>
      <p:pic>
        <p:nvPicPr>
          <p:cNvPr id="3076" name="Picture 3" descr="JCI 011-Maske03b50oben-300d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772400" cy="1470025"/>
          </a:xfrm>
        </p:spPr>
        <p:txBody>
          <a:bodyPr/>
          <a:lstStyle/>
          <a:p>
            <a:pPr eaLnBrk="1" hangingPunct="1"/>
            <a:r>
              <a:rPr lang="en-CA" dirty="0" smtClean="0">
                <a:solidFill>
                  <a:srgbClr val="339966"/>
                </a:solidFill>
              </a:rPr>
              <a:t>Flo Fab Modular chilling package</a:t>
            </a:r>
            <a:endParaRPr lang="de-DE" dirty="0" smtClean="0">
              <a:solidFill>
                <a:srgbClr val="339966"/>
              </a:solidFill>
            </a:endParaRPr>
          </a:p>
        </p:txBody>
      </p:sp>
      <p:pic>
        <p:nvPicPr>
          <p:cNvPr id="2052" name="Picture 4" descr="C:\Users\Justine\Desktop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30" y="1280319"/>
            <a:ext cx="8041077" cy="429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5321019"/>
            <a:ext cx="2464406" cy="129503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D0135F6-9A55-4126-8054-3AEA61BC8D0B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46482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Variable Primary Chilled Water Flow</a:t>
            </a:r>
          </a:p>
        </p:txBody>
      </p:sp>
      <p:sp>
        <p:nvSpPr>
          <p:cNvPr id="23556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3886200" cy="30480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1800" smtClean="0"/>
              <a:t>Modern Chillers are safe at varying flow thanks to latest controls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smtClean="0"/>
              <a:t>Lower capital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smtClean="0"/>
              <a:t>Best system efficiency</a:t>
            </a:r>
          </a:p>
          <a:p>
            <a:pPr eaLnBrk="1" hangingPunct="1">
              <a:lnSpc>
                <a:spcPct val="110000"/>
              </a:lnSpc>
            </a:pPr>
            <a:r>
              <a:rPr lang="en-US" sz="1800" smtClean="0"/>
              <a:t>Lower overall footprint</a:t>
            </a:r>
          </a:p>
          <a:p>
            <a:pPr eaLnBrk="1" hangingPunct="1">
              <a:lnSpc>
                <a:spcPct val="110000"/>
              </a:lnSpc>
            </a:pPr>
            <a:endParaRPr lang="en-US" sz="1800" smtClean="0"/>
          </a:p>
          <a:p>
            <a:pPr eaLnBrk="1" hangingPunct="1">
              <a:lnSpc>
                <a:spcPct val="110000"/>
              </a:lnSpc>
            </a:pPr>
            <a:endParaRPr lang="en-US" sz="1800" smtClean="0"/>
          </a:p>
        </p:txBody>
      </p:sp>
      <p:sp>
        <p:nvSpPr>
          <p:cNvPr id="23557" name="AutoShape 593"/>
          <p:cNvSpPr>
            <a:spLocks noChangeArrowheads="1"/>
          </p:cNvSpPr>
          <p:nvPr/>
        </p:nvSpPr>
        <p:spPr bwMode="auto">
          <a:xfrm>
            <a:off x="3886200" y="1295400"/>
            <a:ext cx="6248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3558" name="Group 602"/>
          <p:cNvGrpSpPr>
            <a:grpSpLocks/>
          </p:cNvGrpSpPr>
          <p:nvPr/>
        </p:nvGrpSpPr>
        <p:grpSpPr bwMode="auto">
          <a:xfrm>
            <a:off x="4343400" y="1600200"/>
            <a:ext cx="4419600" cy="3886200"/>
            <a:chOff x="2736" y="768"/>
            <a:chExt cx="2784" cy="2448"/>
          </a:xfrm>
        </p:grpSpPr>
        <p:pic>
          <p:nvPicPr>
            <p:cNvPr id="23559" name="Picture 594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28" y="1054"/>
              <a:ext cx="2544" cy="192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sp>
          <p:nvSpPr>
            <p:cNvPr id="23560" name="Text Box 596"/>
            <p:cNvSpPr txBox="1">
              <a:spLocks noChangeArrowheads="1"/>
            </p:cNvSpPr>
            <p:nvPr/>
          </p:nvSpPr>
          <p:spPr bwMode="auto">
            <a:xfrm>
              <a:off x="2736" y="1296"/>
              <a:ext cx="672" cy="2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5303" tIns="27652" rIns="55303" bIns="27652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Pri Pumps with VSD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  <p:sp>
          <p:nvSpPr>
            <p:cNvPr id="23561" name="Text Box 597"/>
            <p:cNvSpPr txBox="1">
              <a:spLocks noChangeArrowheads="1"/>
            </p:cNvSpPr>
            <p:nvPr/>
          </p:nvSpPr>
          <p:spPr bwMode="auto">
            <a:xfrm>
              <a:off x="3875" y="3024"/>
              <a:ext cx="685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5303" tIns="27652" rIns="55303" bIns="27652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Flow Meter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  <p:sp>
          <p:nvSpPr>
            <p:cNvPr id="23562" name="Text Box 598"/>
            <p:cNvSpPr txBox="1">
              <a:spLocks noChangeArrowheads="1"/>
            </p:cNvSpPr>
            <p:nvPr/>
          </p:nvSpPr>
          <p:spPr bwMode="auto">
            <a:xfrm>
              <a:off x="3479" y="2592"/>
              <a:ext cx="841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5303" tIns="27652" rIns="55303" bIns="27652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Bypass Valve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  <p:sp>
          <p:nvSpPr>
            <p:cNvPr id="23563" name="Text Box 599"/>
            <p:cNvSpPr txBox="1">
              <a:spLocks noChangeArrowheads="1"/>
            </p:cNvSpPr>
            <p:nvPr/>
          </p:nvSpPr>
          <p:spPr bwMode="auto">
            <a:xfrm>
              <a:off x="3024" y="768"/>
              <a:ext cx="1152" cy="2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5303" tIns="27652" rIns="55303" bIns="27652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Automatic Isolation Valve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  <p:sp>
          <p:nvSpPr>
            <p:cNvPr id="23564" name="Line 600"/>
            <p:cNvSpPr>
              <a:spLocks noChangeShapeType="1"/>
            </p:cNvSpPr>
            <p:nvPr/>
          </p:nvSpPr>
          <p:spPr bwMode="auto">
            <a:xfrm>
              <a:off x="3456" y="1000"/>
              <a:ext cx="82" cy="2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5" name="Text Box 601"/>
            <p:cNvSpPr txBox="1">
              <a:spLocks noChangeArrowheads="1"/>
            </p:cNvSpPr>
            <p:nvPr/>
          </p:nvSpPr>
          <p:spPr bwMode="auto">
            <a:xfrm>
              <a:off x="4560" y="1728"/>
              <a:ext cx="96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5303" tIns="27652" rIns="55303" bIns="27652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>
                  <a:latin typeface="Arial Unicode MS" pitchFamily="34" charset="-128"/>
                  <a:ea typeface="Arial Unicode MS" pitchFamily="34" charset="-128"/>
                  <a:cs typeface="Angsana New" pitchFamily="18" charset="-34"/>
                </a:rPr>
                <a:t>Typical load with 2 way valve</a:t>
              </a:r>
              <a:endParaRPr lang="en-US" sz="1400">
                <a:latin typeface="Arial Unicode MS" pitchFamily="34" charset="-128"/>
                <a:ea typeface="Arial Unicode MS" pitchFamily="34" charset="-128"/>
                <a:cs typeface="Angsana New" pitchFamily="18" charset="-34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14555BF-3423-473D-A9A4-B05BA2F3B2B8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 smtClean="0">
                <a:solidFill>
                  <a:srgbClr val="339966"/>
                </a:solidFill>
              </a:rPr>
              <a:t>Types</a:t>
            </a:r>
            <a:r>
              <a:rPr lang="en-US" sz="1800" smtClean="0">
                <a:solidFill>
                  <a:srgbClr val="339966"/>
                </a:solidFill>
              </a:rPr>
              <a:t> of Packaged Plants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72390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b="1" smtClean="0"/>
              <a:t>Temporary Cooling Plant</a:t>
            </a:r>
          </a:p>
          <a:p>
            <a:pPr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800" smtClean="0"/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Solidly Constructed rigid, riggable, reusable plant 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Variable Primary or Constant Volume Comes complete with Cooling Tower Skid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Single Chiller in one module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Screw and Centrifugal Chillers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1" smtClean="0"/>
              <a:t>Primary design consideration is </a:t>
            </a:r>
            <a:r>
              <a:rPr lang="en-US" sz="1600" b="1" smtClean="0">
                <a:solidFill>
                  <a:srgbClr val="003399"/>
                </a:solidFill>
              </a:rPr>
              <a:t>portability</a:t>
            </a:r>
          </a:p>
          <a:p>
            <a:pPr lvl="2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400" b="1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3D24B08-5B31-4AEC-A116-1DD0A1220930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219200"/>
            <a:ext cx="4176713" cy="3581400"/>
          </a:xfrm>
        </p:spPr>
        <p:txBody>
          <a:bodyPr/>
          <a:lstStyle/>
          <a:p>
            <a:pPr eaLnBrk="1" hangingPunct="1"/>
            <a:r>
              <a:rPr lang="en-US" sz="1800" smtClean="0"/>
              <a:t>A big seller to District Cooling Companies</a:t>
            </a:r>
          </a:p>
          <a:p>
            <a:pPr eaLnBrk="1" hangingPunct="1"/>
            <a:r>
              <a:rPr lang="en-US" sz="1800" smtClean="0"/>
              <a:t>DC plants are hardly ever ready on time.</a:t>
            </a:r>
          </a:p>
          <a:p>
            <a:pPr eaLnBrk="1" hangingPunct="1"/>
            <a:r>
              <a:rPr lang="en-US" sz="1800" smtClean="0"/>
              <a:t>Allows them to meet their commitments</a:t>
            </a:r>
          </a:p>
          <a:p>
            <a:pPr eaLnBrk="1" hangingPunct="1"/>
            <a:r>
              <a:rPr lang="en-US" sz="1800" smtClean="0"/>
              <a:t> .. And bill for it</a:t>
            </a:r>
          </a:p>
          <a:p>
            <a:pPr eaLnBrk="1" hangingPunct="1"/>
            <a:r>
              <a:rPr lang="en-US" sz="1800" smtClean="0"/>
              <a:t>Moved from project to project</a:t>
            </a:r>
          </a:p>
          <a:p>
            <a:pPr eaLnBrk="1" hangingPunct="1"/>
            <a:r>
              <a:rPr lang="en-US" sz="1800" smtClean="0"/>
              <a:t>No secondary pumps needed</a:t>
            </a:r>
          </a:p>
          <a:p>
            <a:pPr eaLnBrk="1" hangingPunct="1"/>
            <a:r>
              <a:rPr lang="en-US" sz="1800" smtClean="0"/>
              <a:t>A beast of burden!</a:t>
            </a:r>
          </a:p>
          <a:p>
            <a:pPr eaLnBrk="1" hangingPunct="1"/>
            <a:endParaRPr lang="en-GB" sz="1800" smtClean="0"/>
          </a:p>
        </p:txBody>
      </p:sp>
      <p:pic>
        <p:nvPicPr>
          <p:cNvPr id="25604" name="Picture 3" descr="Temp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29200" y="1143000"/>
            <a:ext cx="3633788" cy="4835525"/>
          </a:xfrm>
          <a:noFill/>
        </p:spPr>
      </p:pic>
      <p:sp>
        <p:nvSpPr>
          <p:cNvPr id="2560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4724400" cy="914400"/>
          </a:xfrm>
        </p:spPr>
        <p:txBody>
          <a:bodyPr/>
          <a:lstStyle/>
          <a:p>
            <a:pPr eaLnBrk="1" hangingPunct="1"/>
            <a:r>
              <a:rPr lang="en-GB" sz="1800" dirty="0" smtClean="0">
                <a:solidFill>
                  <a:srgbClr val="339966"/>
                </a:solidFill>
              </a:rPr>
              <a:t>Types</a:t>
            </a:r>
            <a:r>
              <a:rPr lang="en-US" sz="1800" dirty="0" smtClean="0">
                <a:solidFill>
                  <a:srgbClr val="339966"/>
                </a:solidFill>
              </a:rPr>
              <a:t> of Packaged Plants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   - Temporary Cooling Plants</a:t>
            </a:r>
            <a:endParaRPr lang="en-GB" sz="1800" dirty="0" smtClean="0">
              <a:solidFill>
                <a:srgbClr val="339966"/>
              </a:solidFill>
            </a:endParaRP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5029200" y="5562600"/>
            <a:ext cx="11985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 Black" pitchFamily="34" charset="0"/>
              </a:rPr>
              <a:t>1,220 TR</a:t>
            </a:r>
            <a:endParaRPr lang="en-GB" sz="1400" b="1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0BEFD72-4F02-4E54-979A-5E69836D313F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 smtClean="0">
                <a:solidFill>
                  <a:srgbClr val="339966"/>
                </a:solidFill>
              </a:rPr>
              <a:t>Types</a:t>
            </a:r>
            <a:r>
              <a:rPr lang="en-US" sz="1800" smtClean="0">
                <a:solidFill>
                  <a:srgbClr val="339966"/>
                </a:solidFill>
              </a:rPr>
              <a:t> of Packaged Plants</a:t>
            </a:r>
            <a:br>
              <a:rPr lang="en-US" sz="1800" smtClean="0">
                <a:solidFill>
                  <a:srgbClr val="339966"/>
                </a:solidFill>
              </a:rPr>
            </a:br>
            <a:r>
              <a:rPr lang="en-US" sz="1800" smtClean="0">
                <a:solidFill>
                  <a:srgbClr val="339966"/>
                </a:solidFill>
              </a:rPr>
              <a:t>   - Temporary Cooling Plants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14425"/>
            <a:ext cx="6729413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latin typeface="Days" panose="02000505050000020004" pitchFamily="2" charset="0"/>
              </a:rPr>
              <a:t>Chillers  </a:t>
            </a:r>
            <a:r>
              <a:rPr lang="en-CA" dirty="0" smtClean="0">
                <a:solidFill>
                  <a:srgbClr val="0070C0"/>
                </a:solidFill>
                <a:latin typeface="Days" panose="02000505050000020004" pitchFamily="2" charset="0"/>
              </a:rPr>
              <a:t>(Water-Cooled)</a:t>
            </a:r>
            <a:endParaRPr lang="en-CA" dirty="0">
              <a:solidFill>
                <a:srgbClr val="0070C0"/>
              </a:solidFill>
              <a:latin typeface="Days" panose="0200050505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051" name="Picture 3" descr="C:\Users\Justine\Desktop\PAGE1-carr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93788"/>
            <a:ext cx="8153400" cy="492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851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Days" panose="02000505050000020004" pitchFamily="2" charset="0"/>
              </a:rPr>
              <a:t>Chillers  </a:t>
            </a:r>
            <a:r>
              <a:rPr lang="en-CA" dirty="0" smtClean="0">
                <a:solidFill>
                  <a:srgbClr val="0070C0"/>
                </a:solidFill>
                <a:latin typeface="Days" panose="02000505050000020004" pitchFamily="2" charset="0"/>
              </a:rPr>
              <a:t>(Water-Cooled)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123" name="Picture 3" descr="C:\Users\Justine\Desktop\PAGE4-carr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057473"/>
            <a:ext cx="8181975" cy="494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1162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Days" panose="02000505050000020004" pitchFamily="2" charset="0"/>
              </a:rPr>
              <a:t>Chillers  </a:t>
            </a:r>
            <a:r>
              <a:rPr lang="en-CA" dirty="0" smtClean="0">
                <a:solidFill>
                  <a:srgbClr val="0070C0"/>
                </a:solidFill>
                <a:latin typeface="Days" panose="02000505050000020004" pitchFamily="2" charset="0"/>
              </a:rPr>
              <a:t>(Water-Cooled)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146" name="Picture 2" descr="C:\Users\Justine\Desktop\PAGE5-carr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1066800"/>
            <a:ext cx="8210550" cy="496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352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Days" panose="02000505050000020004" pitchFamily="2" charset="0"/>
              </a:rPr>
              <a:t>Chillers  </a:t>
            </a:r>
            <a:r>
              <a:rPr lang="en-CA" dirty="0" smtClean="0">
                <a:solidFill>
                  <a:srgbClr val="0070C0"/>
                </a:solidFill>
                <a:latin typeface="Days" panose="02000505050000020004" pitchFamily="2" charset="0"/>
              </a:rPr>
              <a:t>(Air-Cooled)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3074" name="Picture 2" descr="C:\Users\Justine\Desktop\PAGE2-carr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3" y="1066800"/>
            <a:ext cx="8297917" cy="501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1543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Days" panose="02000505050000020004" pitchFamily="2" charset="0"/>
              </a:rPr>
              <a:t>Chillers  </a:t>
            </a:r>
            <a:r>
              <a:rPr lang="en-CA" dirty="0" smtClean="0">
                <a:solidFill>
                  <a:srgbClr val="0070C0"/>
                </a:solidFill>
                <a:latin typeface="Days" panose="02000505050000020004" pitchFamily="2" charset="0"/>
              </a:rPr>
              <a:t>(Air-Cooled)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4099" name="Picture 3" descr="C:\Users\Justine\Desktop\PAGE3-carr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3" y="1068387"/>
            <a:ext cx="8242738" cy="497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5140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26CA574-DD41-4BE1-9132-C198D0479BD9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 smtClean="0">
                <a:solidFill>
                  <a:srgbClr val="339966"/>
                </a:solidFill>
              </a:rPr>
              <a:t>Types</a:t>
            </a:r>
            <a:r>
              <a:rPr lang="en-US" sz="1800" smtClean="0">
                <a:solidFill>
                  <a:srgbClr val="339966"/>
                </a:solidFill>
              </a:rPr>
              <a:t> of Packaged Plant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79248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b="1" smtClean="0"/>
              <a:t>Permanent Cooling Plant</a:t>
            </a:r>
          </a:p>
          <a:p>
            <a:pPr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900" smtClean="0"/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Solidly Constructed Rigid, riggable, permanent plant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Variable Primary or Constant Volume Comes complete with Cooling Tower Skid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Single or Multiple Chillers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Screw and Centrifugal Chillers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1" smtClean="0"/>
              <a:t>Primary design consideration is </a:t>
            </a:r>
            <a:r>
              <a:rPr lang="en-US" sz="1600" b="1" smtClean="0">
                <a:solidFill>
                  <a:srgbClr val="003399"/>
                </a:solidFill>
              </a:rPr>
              <a:t>efficiency</a:t>
            </a:r>
            <a:r>
              <a:rPr lang="en-US" sz="1600" b="1" smtClean="0"/>
              <a:t> &amp; </a:t>
            </a:r>
            <a:r>
              <a:rPr lang="en-US" sz="1600" b="1" smtClean="0">
                <a:solidFill>
                  <a:srgbClr val="003399"/>
                </a:solidFill>
              </a:rPr>
              <a:t>ease of maintenance</a:t>
            </a:r>
            <a:endParaRPr lang="en-GB" sz="1600" b="1" smtClean="0">
              <a:solidFill>
                <a:srgbClr val="003399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1"/>
            <a:ext cx="4587875" cy="1676400"/>
          </a:xfrm>
        </p:spPr>
        <p:txBody>
          <a:bodyPr/>
          <a:lstStyle/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dirty="0" smtClean="0">
                <a:hlinkClick r:id="rId2" action="ppaction://hlinksldjump"/>
              </a:rPr>
              <a:t>What is a Packaged Plant ?</a:t>
            </a:r>
            <a:endParaRPr lang="en-US" sz="1800" dirty="0" smtClean="0"/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dirty="0" smtClean="0">
                <a:hlinkClick r:id="rId3" action="ppaction://hlinksldjump"/>
              </a:rPr>
              <a:t>Benefits to Customer</a:t>
            </a:r>
            <a:endParaRPr lang="en-US" sz="1800" dirty="0" smtClean="0"/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dirty="0" smtClean="0">
                <a:hlinkClick r:id="rId4" action="ppaction://hlinksldjump"/>
              </a:rPr>
              <a:t>The Flo Fab Advantage</a:t>
            </a:r>
            <a:endParaRPr lang="en-US" sz="1800" dirty="0" smtClean="0"/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u="sng" dirty="0" smtClean="0"/>
              <a:t>The Manufacturing Facility in Canada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u="sng" dirty="0" smtClean="0"/>
              <a:t>What we DON’T Offer</a:t>
            </a:r>
            <a:endParaRPr lang="en-US" sz="1800" dirty="0" smtClean="0"/>
          </a:p>
          <a:p>
            <a:pPr marL="0" indent="0" eaLnBrk="1" hangingPunct="1">
              <a:buClr>
                <a:schemeClr val="bg2"/>
              </a:buClr>
              <a:buNone/>
            </a:pPr>
            <a:endParaRPr lang="en-US" sz="1800" dirty="0" smtClean="0"/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95F4D6A-D4FE-4E7D-BB08-138AF26DCEFE}" type="slidenum">
              <a:rPr lang="en-US" smtClean="0"/>
              <a:pPr/>
              <a:t>3</a:t>
            </a:fld>
            <a:endParaRPr lang="en-US" smtClean="0"/>
          </a:p>
        </p:txBody>
      </p:sp>
      <p:pic>
        <p:nvPicPr>
          <p:cNvPr id="4100" name="Picture 9" descr="ch module iso view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56000" contrast="-62000"/>
          </a:blip>
          <a:srcRect/>
          <a:stretch>
            <a:fillRect/>
          </a:stretch>
        </p:blipFill>
        <p:spPr bwMode="auto">
          <a:xfrm>
            <a:off x="3308350" y="1644650"/>
            <a:ext cx="575945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>
                <a:solidFill>
                  <a:srgbClr val="339966"/>
                </a:solidFill>
              </a:rPr>
              <a:t>Agenda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78EFE8F-8115-46DA-ADA6-C7BE868B2CE9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 smtClean="0">
                <a:solidFill>
                  <a:srgbClr val="339966"/>
                </a:solidFill>
              </a:rPr>
              <a:t>Types</a:t>
            </a:r>
            <a:r>
              <a:rPr lang="en-US" sz="1800" smtClean="0">
                <a:solidFill>
                  <a:srgbClr val="339966"/>
                </a:solidFill>
              </a:rPr>
              <a:t> of Packaged Plants</a:t>
            </a:r>
            <a:br>
              <a:rPr lang="en-US" sz="1800" smtClean="0">
                <a:solidFill>
                  <a:srgbClr val="339966"/>
                </a:solidFill>
              </a:rPr>
            </a:br>
            <a:r>
              <a:rPr lang="en-US" sz="1800" smtClean="0">
                <a:solidFill>
                  <a:srgbClr val="339966"/>
                </a:solidFill>
              </a:rPr>
              <a:t>   - Permanent Cooling Plants</a:t>
            </a:r>
            <a:endParaRPr lang="en-US" sz="1800" smtClean="0"/>
          </a:p>
        </p:txBody>
      </p:sp>
      <p:grpSp>
        <p:nvGrpSpPr>
          <p:cNvPr id="28676" name="Group 14"/>
          <p:cNvGrpSpPr>
            <a:grpSpLocks/>
          </p:cNvGrpSpPr>
          <p:nvPr/>
        </p:nvGrpSpPr>
        <p:grpSpPr bwMode="auto">
          <a:xfrm>
            <a:off x="946150" y="1147763"/>
            <a:ext cx="8197850" cy="4719637"/>
            <a:chOff x="596" y="723"/>
            <a:chExt cx="5164" cy="2973"/>
          </a:xfrm>
        </p:grpSpPr>
        <p:pic>
          <p:nvPicPr>
            <p:cNvPr id="28678" name="Picture 2" descr="ch module iso view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6" y="723"/>
              <a:ext cx="4458" cy="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9" name="Text Box 4"/>
            <p:cNvSpPr txBox="1">
              <a:spLocks noChangeArrowheads="1"/>
            </p:cNvSpPr>
            <p:nvPr/>
          </p:nvSpPr>
          <p:spPr bwMode="auto">
            <a:xfrm>
              <a:off x="4368" y="1009"/>
              <a:ext cx="1296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/>
                <a:t>11kV SWITCH GEAR</a:t>
              </a:r>
            </a:p>
          </p:txBody>
        </p:sp>
        <p:sp>
          <p:nvSpPr>
            <p:cNvPr id="2606085" name="Line 5"/>
            <p:cNvSpPr>
              <a:spLocks noChangeShapeType="1"/>
            </p:cNvSpPr>
            <p:nvPr/>
          </p:nvSpPr>
          <p:spPr bwMode="auto">
            <a:xfrm flipH="1" flipV="1">
              <a:off x="3491" y="1226"/>
              <a:ext cx="834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681" name="Text Box 6"/>
            <p:cNvSpPr txBox="1">
              <a:spLocks noChangeArrowheads="1"/>
            </p:cNvSpPr>
            <p:nvPr/>
          </p:nvSpPr>
          <p:spPr bwMode="auto">
            <a:xfrm>
              <a:off x="4703" y="1259"/>
              <a:ext cx="806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/>
                <a:t>11kV / 400v TXFR AREA</a:t>
              </a:r>
            </a:p>
          </p:txBody>
        </p:sp>
        <p:sp>
          <p:nvSpPr>
            <p:cNvPr id="2606087" name="Line 7"/>
            <p:cNvSpPr>
              <a:spLocks noChangeShapeType="1"/>
            </p:cNvSpPr>
            <p:nvPr/>
          </p:nvSpPr>
          <p:spPr bwMode="auto">
            <a:xfrm flipH="1" flipV="1">
              <a:off x="4084" y="1452"/>
              <a:ext cx="458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683" name="Text Box 8"/>
            <p:cNvSpPr txBox="1">
              <a:spLocks noChangeArrowheads="1"/>
            </p:cNvSpPr>
            <p:nvPr/>
          </p:nvSpPr>
          <p:spPr bwMode="auto">
            <a:xfrm>
              <a:off x="4789" y="1902"/>
              <a:ext cx="971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/>
                <a:t>400v CHILLED WATER PUMP</a:t>
              </a:r>
            </a:p>
          </p:txBody>
        </p:sp>
        <p:sp>
          <p:nvSpPr>
            <p:cNvPr id="2606089" name="Line 9"/>
            <p:cNvSpPr>
              <a:spLocks noChangeShapeType="1"/>
            </p:cNvSpPr>
            <p:nvPr/>
          </p:nvSpPr>
          <p:spPr bwMode="auto">
            <a:xfrm flipH="1" flipV="1">
              <a:off x="3485" y="2065"/>
              <a:ext cx="1276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672" y="1393"/>
              <a:ext cx="1248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/>
                <a:t>400v CONDENSER WATER PUMP</a:t>
              </a:r>
            </a:p>
          </p:txBody>
        </p:sp>
        <p:sp>
          <p:nvSpPr>
            <p:cNvPr id="2606091" name="Line 11"/>
            <p:cNvSpPr>
              <a:spLocks noChangeShapeType="1"/>
            </p:cNvSpPr>
            <p:nvPr/>
          </p:nvSpPr>
          <p:spPr bwMode="auto">
            <a:xfrm>
              <a:off x="1722" y="1525"/>
              <a:ext cx="1121" cy="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687" name="Text Box 12"/>
            <p:cNvSpPr txBox="1">
              <a:spLocks noChangeArrowheads="1"/>
            </p:cNvSpPr>
            <p:nvPr/>
          </p:nvSpPr>
          <p:spPr bwMode="auto">
            <a:xfrm>
              <a:off x="4339" y="2305"/>
              <a:ext cx="1219" cy="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/>
                <a:t>CHILLER &amp; PUMP, ROOM, MCC AND MT ROOMS ARE AIR CONDITIONED</a:t>
              </a:r>
            </a:p>
          </p:txBody>
        </p:sp>
        <p:sp>
          <p:nvSpPr>
            <p:cNvPr id="2606093" name="Line 13"/>
            <p:cNvSpPr>
              <a:spLocks noChangeShapeType="1"/>
            </p:cNvSpPr>
            <p:nvPr/>
          </p:nvSpPr>
          <p:spPr bwMode="auto">
            <a:xfrm flipH="1" flipV="1">
              <a:off x="2611" y="2489"/>
              <a:ext cx="161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343400" y="4953000"/>
            <a:ext cx="2819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1800" b="1" kern="0">
                <a:latin typeface="+mj-lt"/>
                <a:ea typeface="+mj-ea"/>
                <a:cs typeface="+mj-cs"/>
              </a:rPr>
              <a:t>4,000TR Chiller Module</a:t>
            </a:r>
            <a:endParaRPr lang="en-US" sz="1800" b="1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40F7EF8-84AB-47A2-858C-2254D7269402}" type="slidenum">
              <a:rPr lang="en-US" smtClean="0"/>
              <a:pPr/>
              <a:t>31</a:t>
            </a:fld>
            <a:endParaRPr lang="en-US" smtClean="0"/>
          </a:p>
        </p:txBody>
      </p:sp>
      <p:pic>
        <p:nvPicPr>
          <p:cNvPr id="29699" name="Picture 2" descr="sec module iso vie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8550" y="2038350"/>
            <a:ext cx="6542088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3"/>
          <p:cNvSpPr>
            <a:spLocks noGrp="1" noChangeArrowheads="1"/>
          </p:cNvSpPr>
          <p:nvPr>
            <p:ph type="title"/>
          </p:nvPr>
        </p:nvSpPr>
        <p:spPr>
          <a:xfrm>
            <a:off x="627063" y="1092200"/>
            <a:ext cx="7772400" cy="889000"/>
          </a:xfrm>
        </p:spPr>
        <p:txBody>
          <a:bodyPr/>
          <a:lstStyle/>
          <a:p>
            <a:pPr eaLnBrk="1" hangingPunct="1"/>
            <a:r>
              <a:rPr lang="en-US" sz="1800" smtClean="0"/>
              <a:t>Secondary Distribution Module – Capable of Pumping 32,000TR at 9K</a:t>
            </a: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6781800" y="2297113"/>
            <a:ext cx="14922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11kV SW/GEAR</a:t>
            </a:r>
          </a:p>
        </p:txBody>
      </p:sp>
      <p:sp>
        <p:nvSpPr>
          <p:cNvPr id="2608133" name="Line 5"/>
          <p:cNvSpPr>
            <a:spLocks noChangeShapeType="1"/>
          </p:cNvSpPr>
          <p:nvPr/>
        </p:nvSpPr>
        <p:spPr bwMode="auto">
          <a:xfrm flipH="1" flipV="1">
            <a:off x="5334000" y="2570163"/>
            <a:ext cx="13239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703" name="Text Box 6"/>
          <p:cNvSpPr txBox="1">
            <a:spLocks noChangeArrowheads="1"/>
          </p:cNvSpPr>
          <p:nvPr/>
        </p:nvSpPr>
        <p:spPr bwMode="auto">
          <a:xfrm>
            <a:off x="6872288" y="3211513"/>
            <a:ext cx="149225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11kV / 400v TXFR AREA</a:t>
            </a:r>
          </a:p>
        </p:txBody>
      </p:sp>
      <p:sp>
        <p:nvSpPr>
          <p:cNvPr id="2608135" name="Line 7"/>
          <p:cNvSpPr>
            <a:spLocks noChangeShapeType="1"/>
          </p:cNvSpPr>
          <p:nvPr/>
        </p:nvSpPr>
        <p:spPr bwMode="auto">
          <a:xfrm flipH="1" flipV="1">
            <a:off x="5759450" y="3468688"/>
            <a:ext cx="928688" cy="174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6858000" y="4751388"/>
            <a:ext cx="1582738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400v CH/W PUMPS W/ VSD</a:t>
            </a:r>
          </a:p>
        </p:txBody>
      </p:sp>
      <p:sp>
        <p:nvSpPr>
          <p:cNvPr id="2608137" name="Line 9"/>
          <p:cNvSpPr>
            <a:spLocks noChangeShapeType="1"/>
          </p:cNvSpPr>
          <p:nvPr/>
        </p:nvSpPr>
        <p:spPr bwMode="auto">
          <a:xfrm flipH="1">
            <a:off x="3316288" y="5051425"/>
            <a:ext cx="3416300" cy="63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707" name="Text Box 10"/>
          <p:cNvSpPr txBox="1">
            <a:spLocks noChangeArrowheads="1"/>
          </p:cNvSpPr>
          <p:nvPr/>
        </p:nvSpPr>
        <p:spPr bwMode="auto">
          <a:xfrm>
            <a:off x="1370013" y="2601913"/>
            <a:ext cx="1446212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400v MCC &amp; VSD AREA</a:t>
            </a:r>
          </a:p>
        </p:txBody>
      </p:sp>
      <p:sp>
        <p:nvSpPr>
          <p:cNvPr id="2608139" name="Line 11"/>
          <p:cNvSpPr>
            <a:spLocks noChangeShapeType="1"/>
          </p:cNvSpPr>
          <p:nvPr/>
        </p:nvSpPr>
        <p:spPr bwMode="auto">
          <a:xfrm>
            <a:off x="2665413" y="2828925"/>
            <a:ext cx="1987550" cy="47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709" name="Text Box 12"/>
          <p:cNvSpPr txBox="1">
            <a:spLocks noChangeArrowheads="1"/>
          </p:cNvSpPr>
          <p:nvPr/>
        </p:nvSpPr>
        <p:spPr bwMode="auto">
          <a:xfrm>
            <a:off x="6888163" y="4049713"/>
            <a:ext cx="1935162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PUMP ROOM &amp; MCC AIR CONDITIONED</a:t>
            </a:r>
          </a:p>
        </p:txBody>
      </p:sp>
      <p:sp>
        <p:nvSpPr>
          <p:cNvPr id="2608141" name="Line 13"/>
          <p:cNvSpPr>
            <a:spLocks noChangeShapeType="1"/>
          </p:cNvSpPr>
          <p:nvPr/>
        </p:nvSpPr>
        <p:spPr bwMode="auto">
          <a:xfrm flipH="1" flipV="1">
            <a:off x="4303713" y="4322763"/>
            <a:ext cx="2400300" cy="3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30200" y="76200"/>
            <a:ext cx="637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sz="1800" b="1" kern="0">
                <a:solidFill>
                  <a:srgbClr val="339966"/>
                </a:solidFill>
                <a:latin typeface="+mj-lt"/>
                <a:ea typeface="+mj-ea"/>
                <a:cs typeface="+mj-cs"/>
              </a:rPr>
              <a:t>Types</a:t>
            </a:r>
            <a:r>
              <a:rPr lang="en-US" sz="1800" b="1" kern="0">
                <a:solidFill>
                  <a:srgbClr val="339966"/>
                </a:solidFill>
                <a:latin typeface="+mj-lt"/>
                <a:ea typeface="+mj-ea"/>
                <a:cs typeface="+mj-cs"/>
              </a:rPr>
              <a:t> of Packaged Plants</a:t>
            </a:r>
            <a:br>
              <a:rPr lang="en-US" sz="1800" b="1" kern="0">
                <a:solidFill>
                  <a:srgbClr val="339966"/>
                </a:solidFill>
                <a:latin typeface="+mj-lt"/>
                <a:ea typeface="+mj-ea"/>
                <a:cs typeface="+mj-cs"/>
              </a:rPr>
            </a:br>
            <a:r>
              <a:rPr lang="en-US" sz="1800" b="1" kern="0">
                <a:solidFill>
                  <a:srgbClr val="339966"/>
                </a:solidFill>
                <a:latin typeface="+mj-lt"/>
                <a:ea typeface="+mj-ea"/>
                <a:cs typeface="+mj-cs"/>
              </a:rPr>
              <a:t>   - Permanent Cooling Plants</a:t>
            </a:r>
            <a:endParaRPr lang="en-US" sz="1800" b="1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ustine\Desktop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8181">
            <a:off x="4483752" y="3600450"/>
            <a:ext cx="3075499" cy="233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803D41-07BE-4F75-B6B4-21E5F72CE739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>
                <a:solidFill>
                  <a:srgbClr val="339966"/>
                </a:solidFill>
              </a:rPr>
              <a:t>Transportation </a:t>
            </a:r>
            <a:endParaRPr lang="en-GB" sz="1800" smtClean="0">
              <a:solidFill>
                <a:srgbClr val="339966"/>
              </a:solidFill>
            </a:endParaRP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2175" y="1143000"/>
            <a:ext cx="6296025" cy="9556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1800" dirty="0" smtClean="0"/>
              <a:t>To any place in the World from Flo Fab Canada</a:t>
            </a:r>
            <a:endParaRPr lang="en-GB" sz="1800" dirty="0" smtClean="0"/>
          </a:p>
        </p:txBody>
      </p:sp>
      <p:pic>
        <p:nvPicPr>
          <p:cNvPr id="3072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768387">
            <a:off x="1208088" y="3741738"/>
            <a:ext cx="3086100" cy="2314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74888">
            <a:off x="5203825" y="1587500"/>
            <a:ext cx="2944813" cy="2209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29266">
            <a:off x="1581150" y="1719263"/>
            <a:ext cx="28209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050128F-9F2D-40E2-8881-882D52EDD983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>
                <a:solidFill>
                  <a:srgbClr val="339966"/>
                </a:solidFill>
              </a:rPr>
              <a:t>Delivery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438150" y="1060450"/>
          <a:ext cx="2838450" cy="212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Photo Editor Photo" r:id="rId4" imgW="6095238" imgH="4571429" progId="MSPhotoEd.3">
                  <p:embed/>
                </p:oleObj>
              </mc:Choice>
              <mc:Fallback>
                <p:oleObj name="Photo Editor Photo" r:id="rId4" imgW="6095238" imgH="457142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" y="1060450"/>
                        <a:ext cx="2838450" cy="212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568325" y="3810000"/>
          <a:ext cx="1793875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r:id="rId6" imgW="4571429" imgH="6095238" progId="Paint.Picture">
                  <p:embed/>
                </p:oleObj>
              </mc:Choice>
              <mc:Fallback>
                <p:oleObj r:id="rId6" imgW="4571429" imgH="6095238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25" y="3810000"/>
                        <a:ext cx="1793875" cy="2392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5"/>
          <p:cNvGraphicFramePr>
            <a:graphicFrameLocks noChangeAspect="1"/>
          </p:cNvGraphicFramePr>
          <p:nvPr/>
        </p:nvGraphicFramePr>
        <p:xfrm>
          <a:off x="2960688" y="2620963"/>
          <a:ext cx="4430712" cy="332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Photo Editor Photo" r:id="rId8" imgW="6095238" imgH="4571429" progId="MSPhotoEd.3">
                  <p:embed/>
                </p:oleObj>
              </mc:Choice>
              <mc:Fallback>
                <p:oleObj name="Photo Editor Photo" r:id="rId8" imgW="6095238" imgH="457142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0688" y="2620963"/>
                        <a:ext cx="4430712" cy="332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6"/>
          <p:cNvGraphicFramePr>
            <a:graphicFrameLocks noChangeAspect="1"/>
          </p:cNvGraphicFramePr>
          <p:nvPr/>
        </p:nvGraphicFramePr>
        <p:xfrm>
          <a:off x="6724650" y="1108075"/>
          <a:ext cx="1809750" cy="241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r:id="rId10" imgW="4571429" imgH="6095238" progId="Paint.Picture">
                  <p:embed/>
                </p:oleObj>
              </mc:Choice>
              <mc:Fallback>
                <p:oleObj r:id="rId10" imgW="4571429" imgH="6095238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4650" y="1108075"/>
                        <a:ext cx="1809750" cy="241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3886200" y="1524000"/>
            <a:ext cx="1811338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Strip Foundations prepared</a:t>
            </a:r>
          </a:p>
        </p:txBody>
      </p:sp>
      <p:sp>
        <p:nvSpPr>
          <p:cNvPr id="1033" name="Line 8"/>
          <p:cNvSpPr>
            <a:spLocks noChangeShapeType="1"/>
          </p:cNvSpPr>
          <p:nvPr/>
        </p:nvSpPr>
        <p:spPr bwMode="auto">
          <a:xfrm flipH="1">
            <a:off x="3200400" y="2133600"/>
            <a:ext cx="7762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4" name="Text Box 9"/>
          <p:cNvSpPr txBox="1">
            <a:spLocks noChangeArrowheads="1"/>
          </p:cNvSpPr>
          <p:nvPr/>
        </p:nvSpPr>
        <p:spPr bwMode="auto">
          <a:xfrm>
            <a:off x="287338" y="3306763"/>
            <a:ext cx="1811337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Two Section Assembly</a:t>
            </a:r>
          </a:p>
        </p:txBody>
      </p:sp>
      <p:sp>
        <p:nvSpPr>
          <p:cNvPr id="1035" name="Line 10"/>
          <p:cNvSpPr>
            <a:spLocks noChangeShapeType="1"/>
          </p:cNvSpPr>
          <p:nvPr/>
        </p:nvSpPr>
        <p:spPr bwMode="auto">
          <a:xfrm>
            <a:off x="1323975" y="3703638"/>
            <a:ext cx="139700" cy="10509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1AF57DB-AC61-4874-8958-183259230BD6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381000"/>
            <a:ext cx="4495800" cy="5334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Shipping Split</a:t>
            </a:r>
          </a:p>
        </p:txBody>
      </p:sp>
      <p:pic>
        <p:nvPicPr>
          <p:cNvPr id="356355" name="Picture 3" descr="split-1 cop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052513"/>
            <a:ext cx="74231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6" name="Picture 4" descr="split-2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052513"/>
            <a:ext cx="74231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7" name="Picture 5" descr="split-3 cop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052513"/>
            <a:ext cx="74231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8" name="Picture 6" descr="split-4 cop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052513"/>
            <a:ext cx="74231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609600" y="1219200"/>
            <a:ext cx="3200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800"/>
              <a:t>For module lengths &gt; 12m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6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78C0667-5A38-4A7F-8F6C-353EA43706D0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5105400" cy="914400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50,000TR Permanent Packaged Plant</a:t>
            </a:r>
          </a:p>
        </p:txBody>
      </p:sp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7500938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ustine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3625"/>
            <a:ext cx="7848600" cy="501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6FC5756-DAE7-4D4C-B269-C328EA20ACE9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838200" y="1187450"/>
            <a:ext cx="75438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 i="1" dirty="0"/>
              <a:t>Solutions for Multiple Chiller Systems</a:t>
            </a:r>
            <a:r>
              <a:rPr lang="en-US" sz="1800" i="1" dirty="0" smtClean="0"/>
              <a:t>…</a:t>
            </a:r>
            <a:endParaRPr lang="en-US" sz="1800" i="1" dirty="0"/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2290762" y="342900"/>
            <a:ext cx="609123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 b="1" dirty="0" smtClean="0">
                <a:solidFill>
                  <a:srgbClr val="339966"/>
                </a:solidFill>
              </a:rPr>
              <a:t>Assembly </a:t>
            </a:r>
            <a:r>
              <a:rPr lang="en-US" sz="1800" b="1" dirty="0">
                <a:solidFill>
                  <a:srgbClr val="339966"/>
                </a:solidFill>
              </a:rPr>
              <a:t>Graphic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DCBF7E2-3375-4EFE-8A37-1A749EDC91F5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76200"/>
            <a:ext cx="4419600" cy="914400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Maintenance Enhancements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(available options)</a:t>
            </a:r>
            <a:endParaRPr lang="en-GB" sz="1800" dirty="0" smtClean="0">
              <a:solidFill>
                <a:srgbClr val="339966"/>
              </a:solidFill>
            </a:endParaRP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371600"/>
            <a:ext cx="4038600" cy="4525963"/>
          </a:xfrm>
        </p:spPr>
        <p:txBody>
          <a:bodyPr/>
          <a:lstStyle/>
          <a:p>
            <a:pPr eaLnBrk="1" hangingPunct="1"/>
            <a:r>
              <a:rPr lang="en-US" sz="1800" smtClean="0"/>
              <a:t>Marine Water Boxes at pipe connection ends</a:t>
            </a:r>
          </a:p>
          <a:p>
            <a:pPr eaLnBrk="1" hangingPunct="1"/>
            <a:r>
              <a:rPr lang="en-US" sz="1800" smtClean="0"/>
              <a:t>Sliding Water Box Access Doors</a:t>
            </a:r>
          </a:p>
          <a:p>
            <a:pPr eaLnBrk="1" hangingPunct="1"/>
            <a:r>
              <a:rPr lang="en-US" sz="1800" smtClean="0"/>
              <a:t>Automatic Condenser Tube Cleaning System</a:t>
            </a:r>
          </a:p>
          <a:p>
            <a:pPr eaLnBrk="1" hangingPunct="1"/>
            <a:r>
              <a:rPr lang="en-US" sz="1800" smtClean="0"/>
              <a:t>Condenser Water Side-stream Filtration</a:t>
            </a:r>
          </a:p>
          <a:p>
            <a:pPr eaLnBrk="1" hangingPunct="1"/>
            <a:r>
              <a:rPr lang="en-US" sz="1800" smtClean="0"/>
              <a:t>Lifting Gantries</a:t>
            </a:r>
          </a:p>
          <a:p>
            <a:pPr eaLnBrk="1" hangingPunct="1"/>
            <a:endParaRPr lang="en-GB" sz="1800" smtClean="0"/>
          </a:p>
        </p:txBody>
      </p:sp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39528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468C082-3A2F-4066-9DD5-69D75E823E64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304800"/>
            <a:ext cx="4622800" cy="4572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Maintenance Enhancements :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Chiller Tube Service Access</a:t>
            </a:r>
          </a:p>
        </p:txBody>
      </p:sp>
      <p:pic>
        <p:nvPicPr>
          <p:cNvPr id="354307" name="Picture 3" descr="ctu-1 cop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0013" y="1370013"/>
            <a:ext cx="7277100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8" name="Picture 4" descr="ctu-2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0013" y="1370013"/>
            <a:ext cx="7277100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9" name="Picture 5" descr="ctu-3 cop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0013" y="1370013"/>
            <a:ext cx="7277100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E:\__FLO FAB\LOGO\LOGO FLO FAB FINAL DBLU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143654"/>
            <a:ext cx="713264" cy="37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732873D-948E-4F57-B348-9A6A866E1D61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571625"/>
            <a:ext cx="3103562" cy="647700"/>
          </a:xfrm>
        </p:spPr>
        <p:txBody>
          <a:bodyPr lIns="0" tIns="0" rIns="0" bIns="0" anchor="t"/>
          <a:lstStyle/>
          <a:p>
            <a:pPr eaLnBrk="1" hangingPunct="1"/>
            <a:r>
              <a:rPr lang="en-US" sz="1600" b="0" smtClean="0">
                <a:solidFill>
                  <a:schemeClr val="tx2"/>
                </a:solidFill>
              </a:rPr>
              <a:t>Overhead Gantry and Chain Pulley Block </a:t>
            </a:r>
          </a:p>
        </p:txBody>
      </p:sp>
      <p:sp>
        <p:nvSpPr>
          <p:cNvPr id="36874" name="Rectangle 3"/>
          <p:cNvSpPr txBox="1">
            <a:spLocks noChangeArrowheads="1"/>
          </p:cNvSpPr>
          <p:nvPr/>
        </p:nvSpPr>
        <p:spPr bwMode="auto">
          <a:xfrm>
            <a:off x="2057399" y="304800"/>
            <a:ext cx="5394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 b="1" dirty="0">
                <a:solidFill>
                  <a:srgbClr val="339966"/>
                </a:solidFill>
              </a:rPr>
              <a:t>Maintenance Enhancements :</a:t>
            </a:r>
            <a:br>
              <a:rPr lang="en-US" sz="1800" b="1" dirty="0">
                <a:solidFill>
                  <a:srgbClr val="339966"/>
                </a:solidFill>
              </a:rPr>
            </a:br>
            <a:r>
              <a:rPr lang="en-US" sz="1800" b="1" dirty="0">
                <a:solidFill>
                  <a:srgbClr val="339966"/>
                </a:solidFill>
              </a:rPr>
              <a:t>Pump removal Design</a:t>
            </a:r>
          </a:p>
        </p:txBody>
      </p:sp>
      <p:pic>
        <p:nvPicPr>
          <p:cNvPr id="5124" name="Picture 4" descr="C:\Users\Justine\Desktop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23875"/>
            <a:ext cx="5715000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00803FF-0EE6-480C-888D-AD64338BAD81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512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 smtClean="0">
                <a:solidFill>
                  <a:srgbClr val="339966"/>
                </a:solidFill>
              </a:rPr>
              <a:t>What is a Packaged Plant ?</a:t>
            </a:r>
            <a:endParaRPr lang="en-US" sz="1800" smtClean="0">
              <a:solidFill>
                <a:srgbClr val="339966"/>
              </a:solidFill>
            </a:endParaRPr>
          </a:p>
        </p:txBody>
      </p:sp>
      <p:sp>
        <p:nvSpPr>
          <p:cNvPr id="5124" name="Rectangle 1029"/>
          <p:cNvSpPr>
            <a:spLocks noChangeArrowheads="1"/>
          </p:cNvSpPr>
          <p:nvPr/>
        </p:nvSpPr>
        <p:spPr bwMode="auto">
          <a:xfrm>
            <a:off x="4479925" y="31702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1">
              <a:solidFill>
                <a:schemeClr val="bg1"/>
              </a:solidFill>
            </a:endParaRPr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689225"/>
            <a:ext cx="5859463" cy="3101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95288" y="1598613"/>
            <a:ext cx="7188200" cy="414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1800" dirty="0" smtClean="0"/>
              <a:t>A ‘packaged’ plant is a </a:t>
            </a:r>
            <a:r>
              <a:rPr lang="en-GB" sz="1800" dirty="0" smtClean="0">
                <a:solidFill>
                  <a:srgbClr val="003399"/>
                </a:solidFill>
              </a:rPr>
              <a:t>pre-designed factory assembled self-contained system</a:t>
            </a:r>
            <a:r>
              <a:rPr lang="en-GB" sz="1800" dirty="0" smtClean="0"/>
              <a:t> shipped </a:t>
            </a:r>
            <a:r>
              <a:rPr lang="en-US" sz="1800" dirty="0" smtClean="0"/>
              <a:t>in modules for assembly at site</a:t>
            </a:r>
            <a:r>
              <a:rPr lang="en-GB" sz="1800" dirty="0" smtClean="0"/>
              <a:t>.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GB" sz="1800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1800" dirty="0" smtClean="0"/>
              <a:t>It contains chillers, cooling towers, instrumentation,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GB" sz="1800" dirty="0" smtClean="0"/>
              <a:t>controls, pumps, </a:t>
            </a:r>
            <a:r>
              <a:rPr lang="en-GB" sz="1800" dirty="0" err="1" smtClean="0"/>
              <a:t>pipework</a:t>
            </a:r>
            <a:r>
              <a:rPr lang="en-GB" sz="1800" dirty="0" smtClean="0"/>
              <a:t>, electrics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GB" sz="1800" dirty="0" smtClean="0"/>
              <a:t>and all </a:t>
            </a:r>
            <a:r>
              <a:rPr lang="en-US" sz="1800" dirty="0" smtClean="0"/>
              <a:t>that is </a:t>
            </a:r>
            <a:r>
              <a:rPr lang="en-GB" sz="1800" dirty="0" smtClean="0"/>
              <a:t>necessary for</a:t>
            </a:r>
            <a:r>
              <a:rPr lang="en-US" sz="1800" dirty="0" smtClean="0"/>
              <a:t> </a:t>
            </a:r>
          </a:p>
          <a:p>
            <a:pPr indent="-3175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 smtClean="0"/>
              <a:t>producing chilled water.</a:t>
            </a:r>
            <a:br>
              <a:rPr lang="en-US" sz="1800" dirty="0" smtClean="0"/>
            </a:br>
            <a:endParaRPr lang="en-GB" sz="1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GB" sz="1800" dirty="0" smtClean="0"/>
              <a:t>Packaged plants can be </a:t>
            </a:r>
          </a:p>
          <a:p>
            <a:pPr indent="-3175" eaLnBrk="1" hangingPunct="1">
              <a:lnSpc>
                <a:spcPct val="90000"/>
              </a:lnSpc>
              <a:buFontTx/>
              <a:buNone/>
              <a:defRPr/>
            </a:pPr>
            <a:r>
              <a:rPr lang="en-GB" sz="1800" dirty="0" smtClean="0">
                <a:solidFill>
                  <a:srgbClr val="003399"/>
                </a:solidFill>
              </a:rPr>
              <a:t>pre-engineered</a:t>
            </a:r>
            <a:r>
              <a:rPr lang="en-GB" sz="1800" dirty="0" smtClean="0"/>
              <a:t> for the </a:t>
            </a:r>
          </a:p>
          <a:p>
            <a:pPr indent="-3175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 smtClean="0"/>
              <a:t>majority</a:t>
            </a:r>
            <a:r>
              <a:rPr lang="en-GB" sz="1800" dirty="0" smtClean="0"/>
              <a:t> of chiller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GB" sz="1800" dirty="0" smtClean="0"/>
              <a:t>plant applications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003399"/>
                </a:solidFill>
              </a:rPr>
              <a:t>to </a:t>
            </a:r>
          </a:p>
          <a:p>
            <a:pPr indent="-3175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 smtClean="0">
                <a:solidFill>
                  <a:srgbClr val="003399"/>
                </a:solidFill>
              </a:rPr>
              <a:t>customer specification</a:t>
            </a:r>
            <a:r>
              <a:rPr lang="en-US" sz="1800" dirty="0" smtClean="0"/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9E7A96D-B77F-4AC4-A64A-69CFA3E48C19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37891" name="Rectangle 225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76200"/>
            <a:ext cx="4699000" cy="914400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What we normally do NOT offer !!</a:t>
            </a:r>
          </a:p>
        </p:txBody>
      </p:sp>
      <p:sp>
        <p:nvSpPr>
          <p:cNvPr id="37892" name="Rectangle 229"/>
          <p:cNvSpPr>
            <a:spLocks noChangeArrowheads="1"/>
          </p:cNvSpPr>
          <p:nvPr/>
        </p:nvSpPr>
        <p:spPr bwMode="auto">
          <a:xfrm>
            <a:off x="685800" y="1262063"/>
            <a:ext cx="7848600" cy="3884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All civil works including foundation, cable trenches, water tanks etc.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Raised platform/structure for Cooling Tower Skid in case it is not placed above the Chiller Module.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Medium voltage power connection including termination to incomer section of chiller starter panel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Low voltage power connection including termination to incomer section of packaged plant LVMCC panel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All electrical power &amp; control cabling external to the plant incl. main incoming power cables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Grounding arrangement including earth strip &amp; earth pit.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5A22AD-386A-466A-9EA6-2A5A937BB2B0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76200"/>
            <a:ext cx="4622800" cy="914400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What we normally do NOT offer !!</a:t>
            </a:r>
          </a:p>
        </p:txBody>
      </p:sp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685800" y="1292225"/>
            <a:ext cx="7772400" cy="404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All pipe work external to the plant 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Makeup, drain and overflow connections to cooling towers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Flushing &amp; chemical cleaning of pipe work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Dosing chemicals for condenser &amp; chilled water treatment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System water charging (condenser &amp; chilled water)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Chilled water Air Separators, Expansion tank &amp; Dosing Pot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Cooling Tower Make-up arrangement including tank, pumps etc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 Local Authority coordination and approvals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/>
              <a:t>Temporary power &amp; water for site related work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B89931F-7D68-4E4E-BBAD-FCDA49861DBB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46990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Case Study : Empower 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Mobile Cooling for DC Provider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419600" cy="47244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Type of Plant : </a:t>
            </a:r>
            <a:r>
              <a:rPr lang="en-US" sz="1600" smtClean="0"/>
              <a:t>Temporary Plant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Capacity : </a:t>
            </a:r>
            <a:r>
              <a:rPr lang="en-US" sz="1600" smtClean="0"/>
              <a:t>81,000TR (across 6 orders)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Description : </a:t>
            </a:r>
            <a:r>
              <a:rPr lang="en-US" sz="1600" smtClean="0"/>
              <a:t>Single chiller modules</a:t>
            </a:r>
            <a:r>
              <a:rPr lang="en-US" sz="1800" smtClean="0"/>
              <a:t> 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2500TR (YDJ2) x 11 #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1220TR (YKJ2) x 5 #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2000TR (YKJ4) x 1 #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2500TR (YKJ7) x 8 #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2500TR (YKK7) x 10 #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Key Selling Factors: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Shorter lead times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Reliable after sales support 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Flexible design – customization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Local manufacture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800" smtClean="0"/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800" smtClean="0"/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800" smtClean="0"/>
          </a:p>
        </p:txBody>
      </p:sp>
      <p:pic>
        <p:nvPicPr>
          <p:cNvPr id="40965" name="Picture 13" descr="Te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066800"/>
            <a:ext cx="341788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Rectangle 1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B0345BB-9651-4259-9EE3-3377576912DC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76200"/>
            <a:ext cx="41656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Case Study : Dubai Festival City 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Large Mixed Use Development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648200" cy="5176838"/>
          </a:xfrm>
          <a:noFill/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Type of Plant</a:t>
            </a:r>
            <a:r>
              <a:rPr lang="en-US" sz="1600" smtClean="0"/>
              <a:t> : Permanent Plant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Capacity</a:t>
            </a:r>
            <a:r>
              <a:rPr lang="en-US" sz="1600" smtClean="0"/>
              <a:t> : 50,000TR (phased dely)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Description</a:t>
            </a:r>
            <a:r>
              <a:rPr lang="en-US" sz="1600" smtClean="0"/>
              <a:t> :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10 # x 5000TR chiller modules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2500TR (YDJ2) x 2# series-counterflow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Primary - Secondary system 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Cooling tower, Secondary Pumps &amp; MV by client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Migrating from potable make-up to TSE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Key Selling Factors</a:t>
            </a:r>
            <a:r>
              <a:rPr lang="en-US" sz="1600" smtClean="0"/>
              <a:t>: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Shorter lead time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Good relationship with consultant 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Phased delivery to match construction schedule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066800"/>
            <a:ext cx="3403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82000" y="6248400"/>
            <a:ext cx="3048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04F84C8-40B0-4A45-ABC0-3FAB35A774A7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599" y="304800"/>
            <a:ext cx="6653213" cy="6477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Case Study : Dubai Festival City 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Large Mixed Use Development</a:t>
            </a:r>
          </a:p>
        </p:txBody>
      </p:sp>
      <p:pic>
        <p:nvPicPr>
          <p:cNvPr id="43012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990600"/>
            <a:ext cx="3829050" cy="510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301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505200"/>
            <a:ext cx="3429000" cy="2514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301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066800"/>
            <a:ext cx="3429000" cy="2571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F16195-736C-46C7-AB95-04D8789C4827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52400"/>
            <a:ext cx="59436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Case Study : Dubai Investment Park 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Industrial Park &amp; </a:t>
            </a:r>
            <a:r>
              <a:rPr lang="en-US" sz="1800" dirty="0" err="1" smtClean="0">
                <a:solidFill>
                  <a:srgbClr val="339966"/>
                </a:solidFill>
              </a:rPr>
              <a:t>Labour</a:t>
            </a:r>
            <a:r>
              <a:rPr lang="en-US" sz="1800" dirty="0" smtClean="0">
                <a:solidFill>
                  <a:srgbClr val="339966"/>
                </a:solidFill>
              </a:rPr>
              <a:t> Accommodation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648200" cy="5176838"/>
          </a:xfrm>
          <a:noFill/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Type of Plant</a:t>
            </a:r>
            <a:r>
              <a:rPr lang="en-US" sz="1600" smtClean="0"/>
              <a:t> : Permanent Plant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Capacity</a:t>
            </a:r>
            <a:r>
              <a:rPr lang="en-US" sz="1600" smtClean="0"/>
              <a:t> : 12,000TR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Description :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3# x 4000TR chiller modules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1# Secondary Pumping Module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2000TR (YKJ4) x 2# series-counterflow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Primary - Secondary system 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u="sng" smtClean="0"/>
              <a:t>Cooling towers, TES, MV, ETS &amp; Plant Management System by JCI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Key Selling Factors</a:t>
            </a:r>
            <a:r>
              <a:rPr lang="en-US" sz="1600" smtClean="0"/>
              <a:t>: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Locally available engineering setup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Good relationship with consultant 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Phased delivery to match construction schedule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O &amp; M capability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</p:txBody>
      </p:sp>
      <p:sp>
        <p:nvSpPr>
          <p:cNvPr id="44037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40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108075"/>
            <a:ext cx="3429000" cy="4911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2A272AD-EDBC-4AA7-B7BF-F22019CBFFA0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333375"/>
            <a:ext cx="5791200" cy="6477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Case Study : Dubai Investment Park 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Industrial Park &amp; </a:t>
            </a:r>
            <a:r>
              <a:rPr lang="en-US" sz="1800" dirty="0" err="1" smtClean="0">
                <a:solidFill>
                  <a:srgbClr val="339966"/>
                </a:solidFill>
              </a:rPr>
              <a:t>Labour</a:t>
            </a:r>
            <a:r>
              <a:rPr lang="en-US" sz="1800" dirty="0" smtClean="0">
                <a:solidFill>
                  <a:srgbClr val="339966"/>
                </a:solidFill>
              </a:rPr>
              <a:t> Accommodation</a:t>
            </a:r>
          </a:p>
        </p:txBody>
      </p:sp>
      <p:pic>
        <p:nvPicPr>
          <p:cNvPr id="45060" name="Picture 4" descr="chiller module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96975"/>
            <a:ext cx="4824412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dip cop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351213"/>
            <a:ext cx="51895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D5B9DB9-7D7A-4A58-974F-C4B57D1B15A5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46083" name="Rectangle 3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800"/>
          </a:p>
        </p:txBody>
      </p:sp>
      <p:pic>
        <p:nvPicPr>
          <p:cNvPr id="46084" name="Picture 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371600"/>
            <a:ext cx="4173537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62" name="Text Box 66"/>
          <p:cNvSpPr txBox="1">
            <a:spLocks noChangeArrowheads="1"/>
          </p:cNvSpPr>
          <p:nvPr/>
        </p:nvSpPr>
        <p:spPr bwMode="auto">
          <a:xfrm>
            <a:off x="4806950" y="1230313"/>
            <a:ext cx="2046288" cy="269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FontTx/>
              <a:buNone/>
              <a:defRPr/>
            </a:pPr>
            <a:r>
              <a:rPr lang="en-US" sz="1200" b="1" dirty="0">
                <a:latin typeface="Calibri" pitchFamily="34" charset="0"/>
              </a:rPr>
              <a:t>EXTERNAL VIEW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46086" name="Line 67"/>
          <p:cNvSpPr>
            <a:spLocks noChangeShapeType="1"/>
          </p:cNvSpPr>
          <p:nvPr/>
        </p:nvSpPr>
        <p:spPr bwMode="auto">
          <a:xfrm>
            <a:off x="7507288" y="1371600"/>
            <a:ext cx="1309687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87" name="Text Box 68"/>
          <p:cNvSpPr txBox="1">
            <a:spLocks noChangeArrowheads="1"/>
          </p:cNvSpPr>
          <p:nvPr/>
        </p:nvSpPr>
        <p:spPr bwMode="auto">
          <a:xfrm>
            <a:off x="7997825" y="1371600"/>
            <a:ext cx="409575" cy="203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FontTx/>
              <a:buNone/>
            </a:pPr>
            <a:r>
              <a:rPr lang="en-US" sz="1100">
                <a:latin typeface="Calibri" pitchFamily="34" charset="0"/>
              </a:rPr>
              <a:t>10 m</a:t>
            </a:r>
            <a:endParaRPr lang="en-US" sz="1800"/>
          </a:p>
        </p:txBody>
      </p:sp>
      <p:sp>
        <p:nvSpPr>
          <p:cNvPr id="46088" name="Text Box 69"/>
          <p:cNvSpPr txBox="1">
            <a:spLocks noChangeArrowheads="1"/>
          </p:cNvSpPr>
          <p:nvPr/>
        </p:nvSpPr>
        <p:spPr bwMode="auto">
          <a:xfrm>
            <a:off x="8715375" y="1857375"/>
            <a:ext cx="409575" cy="203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FontTx/>
              <a:buNone/>
            </a:pPr>
            <a:r>
              <a:rPr lang="en-US" sz="1100">
                <a:latin typeface="Calibri" pitchFamily="34" charset="0"/>
              </a:rPr>
              <a:t>4.3 m</a:t>
            </a:r>
            <a:endParaRPr lang="en-US" sz="1800"/>
          </a:p>
        </p:txBody>
      </p:sp>
      <p:sp>
        <p:nvSpPr>
          <p:cNvPr id="46089" name="Line 70"/>
          <p:cNvSpPr>
            <a:spLocks noChangeShapeType="1"/>
          </p:cNvSpPr>
          <p:nvPr/>
        </p:nvSpPr>
        <p:spPr bwMode="auto">
          <a:xfrm flipV="1">
            <a:off x="6361113" y="2319338"/>
            <a:ext cx="2373312" cy="1149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0" name="Text Box 71"/>
          <p:cNvSpPr txBox="1">
            <a:spLocks noChangeArrowheads="1"/>
          </p:cNvSpPr>
          <p:nvPr/>
        </p:nvSpPr>
        <p:spPr bwMode="auto">
          <a:xfrm>
            <a:off x="7507288" y="2792413"/>
            <a:ext cx="409575" cy="1349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FontTx/>
              <a:buNone/>
            </a:pPr>
            <a:r>
              <a:rPr lang="en-US" sz="1100">
                <a:latin typeface="Calibri" pitchFamily="34" charset="0"/>
              </a:rPr>
              <a:t>22 m</a:t>
            </a:r>
            <a:endParaRPr lang="en-US" sz="1800"/>
          </a:p>
        </p:txBody>
      </p:sp>
      <p:sp>
        <p:nvSpPr>
          <p:cNvPr id="46091" name="Line 72"/>
          <p:cNvSpPr>
            <a:spLocks noChangeShapeType="1"/>
          </p:cNvSpPr>
          <p:nvPr/>
        </p:nvSpPr>
        <p:spPr bwMode="auto">
          <a:xfrm flipH="1">
            <a:off x="8715375" y="1641475"/>
            <a:ext cx="101600" cy="606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6092" name="Picture 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143000"/>
            <a:ext cx="35242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70" name="Text Box 74"/>
          <p:cNvSpPr txBox="1">
            <a:spLocks noChangeArrowheads="1"/>
          </p:cNvSpPr>
          <p:nvPr/>
        </p:nvSpPr>
        <p:spPr bwMode="auto">
          <a:xfrm>
            <a:off x="571500" y="2871788"/>
            <a:ext cx="11430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FontTx/>
              <a:buNone/>
              <a:defRPr/>
            </a:pPr>
            <a:r>
              <a:rPr lang="en-US" sz="1200" b="1" dirty="0">
                <a:latin typeface="Calibri" pitchFamily="34" charset="0"/>
              </a:rPr>
              <a:t>SITE LAYOUT</a:t>
            </a:r>
            <a:endParaRPr lang="en-US" sz="1200" dirty="0">
              <a:latin typeface="Arial" pitchFamily="34" charset="0"/>
            </a:endParaRPr>
          </a:p>
        </p:txBody>
      </p:sp>
      <p:pic>
        <p:nvPicPr>
          <p:cNvPr id="46094" name="Picture 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3500438"/>
            <a:ext cx="4119562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5" name="Picture 9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3013" y="3733800"/>
            <a:ext cx="3733800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152400"/>
            <a:ext cx="4699000" cy="6858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Case Study : Dubai Investment Park 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Industrial Park &amp; </a:t>
            </a:r>
            <a:r>
              <a:rPr lang="en-US" sz="1800" dirty="0" err="1" smtClean="0">
                <a:solidFill>
                  <a:srgbClr val="339966"/>
                </a:solidFill>
              </a:rPr>
              <a:t>Labour</a:t>
            </a:r>
            <a:r>
              <a:rPr lang="en-US" sz="1800" dirty="0" smtClean="0">
                <a:solidFill>
                  <a:srgbClr val="339966"/>
                </a:solidFill>
              </a:rPr>
              <a:t> Accommodation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03EACE5-BD30-460A-9AF6-B11C88243E1E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0"/>
            <a:ext cx="54864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Case Study : Al </a:t>
            </a:r>
            <a:r>
              <a:rPr lang="en-US" sz="1800" dirty="0" err="1" smtClean="0">
                <a:solidFill>
                  <a:srgbClr val="339966"/>
                </a:solidFill>
              </a:rPr>
              <a:t>Naboodah</a:t>
            </a:r>
            <a:r>
              <a:rPr lang="en-US" sz="1800" dirty="0" smtClean="0">
                <a:solidFill>
                  <a:srgbClr val="339966"/>
                </a:solidFill>
              </a:rPr>
              <a:t> 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Villas &amp; Office Complex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648200" cy="4948238"/>
          </a:xfrm>
          <a:noFill/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Type of Plant</a:t>
            </a:r>
            <a:r>
              <a:rPr lang="en-US" sz="1600" smtClean="0"/>
              <a:t> : Permanent Plant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Capacity</a:t>
            </a:r>
            <a:r>
              <a:rPr lang="en-US" sz="1600" smtClean="0"/>
              <a:t> : 1200TR + 400TR (extn)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Description :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1# chiller module / 3# x 400TR (YSS4)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(Extn) 1# chiller module with 1 # chiller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Cooling tower skids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Variable Primary Flow (VPF) system 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Key Selling Factors</a:t>
            </a:r>
            <a:r>
              <a:rPr lang="en-US" sz="1600" smtClean="0"/>
              <a:t>: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Worked closely with owner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Excellent sales &amp; engineering support </a:t>
            </a:r>
            <a:r>
              <a:rPr lang="en-US" sz="1600" smtClean="0"/>
              <a:t>to client / consultant / contractor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Spin-offs 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Air-side order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5 years O &amp; M contract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</p:txBody>
      </p:sp>
      <p:sp>
        <p:nvSpPr>
          <p:cNvPr id="47109" name="Rectangl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71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066800"/>
            <a:ext cx="3387725" cy="4940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70F251C-A15F-4A96-BED2-E4C93B617E82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48131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800600" cy="5394325"/>
          </a:xfrm>
          <a:noFill/>
        </p:spPr>
        <p:txBody>
          <a:bodyPr>
            <a:spAutoFit/>
          </a:bodyPr>
          <a:lstStyle/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Type of Plant</a:t>
            </a:r>
            <a:r>
              <a:rPr lang="en-US" sz="1600" smtClean="0"/>
              <a:t> : “Long Term Temporary” Plant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Capacity</a:t>
            </a:r>
            <a:r>
              <a:rPr lang="en-US" sz="1600" smtClean="0"/>
              <a:t> : 4000TR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Description</a:t>
            </a:r>
            <a:r>
              <a:rPr lang="en-US" sz="1600" smtClean="0"/>
              <a:t> :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2500TR (YKJ7) &amp; 1500TR (YKK3)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Cooling tower skids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Primary-Secondary System 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Secondary Pumping by others 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Project management, 11kV Power Module, Make-up water Tank / Pump &amp; Expansion Tank by JCI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Key Selling Factors</a:t>
            </a:r>
            <a:r>
              <a:rPr lang="en-US" sz="1600" smtClean="0"/>
              <a:t>: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Very short lead time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Sales working closely with Owner 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Local engineering &amp; manufacturing set-up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Excellent after sales capability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In-house project management capability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Fantastic teamwork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57912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Case Study : Dubai World Trade Centre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Sheikh Saeed Exhibition Hall</a:t>
            </a:r>
          </a:p>
        </p:txBody>
      </p:sp>
      <p:sp>
        <p:nvSpPr>
          <p:cNvPr id="48133" name="Rectangl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194" name="Picture 2" descr="C:\Users\Justine\Desktop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66800"/>
            <a:ext cx="343626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D64F2D3-B376-40CC-AFA3-DF8F4645105B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533400" y="1219200"/>
            <a:ext cx="78105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ea typeface="ＭＳ Ｐゴシック" pitchFamily="1" charset="-128"/>
              </a:rPr>
              <a:t>Complete self-contained factory built Chiller Plant inclusive of all components necessary for reliable and efficient operation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solidFill>
                  <a:srgbClr val="003399"/>
                </a:solidFill>
                <a:ea typeface="ＭＳ Ｐゴシック" pitchFamily="1" charset="-128"/>
              </a:rPr>
              <a:t>Single point of responsibility </a:t>
            </a:r>
            <a:r>
              <a:rPr lang="en-US" sz="1800" dirty="0">
                <a:ea typeface="ＭＳ Ｐゴシック" pitchFamily="1" charset="-128"/>
              </a:rPr>
              <a:t>- design, assembly &amp; commissioning of packaged plant by </a:t>
            </a:r>
            <a:r>
              <a:rPr lang="en-US" sz="1800" dirty="0" smtClean="0">
                <a:ea typeface="ＭＳ Ｐゴシック" pitchFamily="1" charset="-128"/>
              </a:rPr>
              <a:t>Flo Fab. </a:t>
            </a:r>
            <a:r>
              <a:rPr lang="en-US" sz="1800" dirty="0">
                <a:ea typeface="ＭＳ Ｐゴシック" pitchFamily="1" charset="-128"/>
              </a:rPr>
              <a:t>Helps avoid coordination issues - improves project management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solidFill>
                  <a:srgbClr val="003399"/>
                </a:solidFill>
              </a:rPr>
              <a:t>High system energy efficiency </a:t>
            </a:r>
            <a:r>
              <a:rPr lang="en-US" sz="1800" dirty="0"/>
              <a:t>– smaller carbon footprint / "green" performance.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/>
              <a:t>Standard high quality as plant is manufactured in controlled factory environment by a well trained team working to standard work procedures</a:t>
            </a:r>
            <a:endParaRPr lang="en-US" sz="1800" dirty="0">
              <a:ea typeface="ＭＳ Ｐゴシック" pitchFamily="1" charset="-128"/>
            </a:endParaRP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sz="1800" dirty="0">
              <a:ea typeface="ＭＳ Ｐゴシック" pitchFamily="1" charset="-128"/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2362200" y="152400"/>
            <a:ext cx="5486400" cy="677863"/>
          </a:xfrm>
          <a:noFill/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Benefits to Customer</a:t>
            </a:r>
          </a:p>
        </p:txBody>
      </p:sp>
      <p:pic>
        <p:nvPicPr>
          <p:cNvPr id="5123" name="Picture 3" descr="C:\Users\Justine\Desktop\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4191000"/>
            <a:ext cx="295451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AE85C97-A66B-49D8-8941-6391C17F1290}" type="slidenum">
              <a:rPr lang="en-US" smtClean="0"/>
              <a:pPr/>
              <a:t>50</a:t>
            </a:fld>
            <a:endParaRPr lang="en-US" smtClean="0"/>
          </a:p>
        </p:txBody>
      </p:sp>
      <p:pic>
        <p:nvPicPr>
          <p:cNvPr id="49155" name="Picture 8" descr="05-DSCF2285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75" y="3429000"/>
            <a:ext cx="3143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9" descr="IMGP539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788" y="1214438"/>
            <a:ext cx="26685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10" descr="IMGP556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1214438"/>
            <a:ext cx="26685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11" descr="IMGP555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63" y="3502025"/>
            <a:ext cx="257175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12" descr="IMGP565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8" y="3429000"/>
            <a:ext cx="2571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13" descr="DSCF224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9813" y="1214438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62199" y="228600"/>
            <a:ext cx="6424613" cy="6477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Case Study : Dubai World Trade Centre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Sheikh Saeed Exhibition Hall (factory)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22D1A2B-9CFC-4992-A42B-7B8C16415DDE}" type="slidenum">
              <a:rPr lang="en-US" smtClean="0"/>
              <a:pPr/>
              <a:t>51</a:t>
            </a:fld>
            <a:endParaRPr lang="en-US" smtClean="0"/>
          </a:p>
        </p:txBody>
      </p:sp>
      <p:pic>
        <p:nvPicPr>
          <p:cNvPr id="50179" name="Picture 6" descr="IMGP57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9613" y="1357313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7" descr="IMGP568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9613" y="371475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8" descr="IMGP568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88" y="3714750"/>
            <a:ext cx="26685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9" descr="IMGP569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371475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10" descr="IMGP569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88" y="1357313"/>
            <a:ext cx="26685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11" descr="IMGP570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1357313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7399" y="228600"/>
            <a:ext cx="6729413" cy="6477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Case Study : Dubai World Trade Centre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Sheikh Saeed Exhibition Hall (delivery)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19CADB6-992F-4B1E-99D7-5BD767E44914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51203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800600" cy="5453063"/>
          </a:xfrm>
          <a:noFill/>
        </p:spPr>
        <p:txBody>
          <a:bodyPr>
            <a:spAutoFit/>
          </a:bodyPr>
          <a:lstStyle/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Type of Plant</a:t>
            </a:r>
            <a:r>
              <a:rPr lang="en-US" sz="1600" smtClean="0"/>
              <a:t> : “Long Term Temporary” Plant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Capacity</a:t>
            </a:r>
            <a:r>
              <a:rPr lang="en-US" sz="1600" smtClean="0"/>
              <a:t> : 4000TR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Description</a:t>
            </a:r>
            <a:r>
              <a:rPr lang="en-US" sz="1600" smtClean="0"/>
              <a:t> :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1# x 4000TR chiller module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2000TR (YKJ4) x 2# in parallel</a:t>
            </a:r>
          </a:p>
          <a:p>
            <a:pPr lvl="1"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Field erected Cooling towers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Primary-Secondary System 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Secondary Pumping by others 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Raw Water for cooling tower Make-up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Key Selling Factors</a:t>
            </a:r>
            <a:r>
              <a:rPr lang="en-US" sz="1600" smtClean="0"/>
              <a:t>: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Ability to engineer &amp; customize in compliance with ARAMCO standards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Good existing references with ARAMCO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Middle East based engineering &amp; manufacturing set-up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Local Saudi organization for sales, project execution &amp; service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58674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Case Study : ARAMCO, Saudi Arabia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North Park Office Complex </a:t>
            </a:r>
          </a:p>
        </p:txBody>
      </p:sp>
      <p:sp>
        <p:nvSpPr>
          <p:cNvPr id="51205" name="Rectangl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352800"/>
            <a:ext cx="3581400" cy="266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120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143000"/>
            <a:ext cx="3581400" cy="228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767B05E-AF70-473F-8AB5-02F43AC589A6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133600" y="211138"/>
            <a:ext cx="5867400" cy="9144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1800" b="1" kern="0" dirty="0">
                <a:solidFill>
                  <a:srgbClr val="339966"/>
                </a:solidFill>
                <a:latin typeface="+mj-lt"/>
                <a:ea typeface="+mj-ea"/>
                <a:cs typeface="+mj-cs"/>
              </a:rPr>
              <a:t>Case Study : ARAMCO, Saudi Arabia</a:t>
            </a:r>
            <a:br>
              <a:rPr lang="en-US" sz="1800" b="1" kern="0" dirty="0">
                <a:solidFill>
                  <a:srgbClr val="339966"/>
                </a:solidFill>
                <a:latin typeface="+mj-lt"/>
                <a:ea typeface="+mj-ea"/>
                <a:cs typeface="+mj-cs"/>
              </a:rPr>
            </a:br>
            <a:r>
              <a:rPr lang="en-US" sz="1800" b="1" kern="0" dirty="0">
                <a:solidFill>
                  <a:srgbClr val="339966"/>
                </a:solidFill>
                <a:latin typeface="+mj-lt"/>
                <a:ea typeface="+mj-ea"/>
                <a:cs typeface="+mj-cs"/>
              </a:rPr>
              <a:t>- North Park Office Complex (off-loading &amp; site assembly)</a:t>
            </a:r>
          </a:p>
        </p:txBody>
      </p:sp>
      <p:pic>
        <p:nvPicPr>
          <p:cNvPr id="5222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3200400" cy="2401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222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143000"/>
            <a:ext cx="3200400" cy="2401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223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657600"/>
            <a:ext cx="3224213" cy="2362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2231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657600"/>
            <a:ext cx="3200400" cy="2344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2232" name="Right Arrow 12"/>
          <p:cNvSpPr>
            <a:spLocks noChangeArrowheads="1"/>
          </p:cNvSpPr>
          <p:nvPr/>
        </p:nvSpPr>
        <p:spPr bwMode="auto">
          <a:xfrm>
            <a:off x="4114800" y="2133600"/>
            <a:ext cx="444500" cy="255588"/>
          </a:xfrm>
          <a:prstGeom prst="rightArrow">
            <a:avLst>
              <a:gd name="adj1" fmla="val 50000"/>
              <a:gd name="adj2" fmla="val 50032"/>
            </a:avLst>
          </a:prstGeom>
          <a:solidFill>
            <a:srgbClr val="FFC000">
              <a:alpha val="47842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2233" name="Right Arrow 13"/>
          <p:cNvSpPr>
            <a:spLocks noChangeArrowheads="1"/>
          </p:cNvSpPr>
          <p:nvPr/>
        </p:nvSpPr>
        <p:spPr bwMode="auto">
          <a:xfrm rot="10800000">
            <a:off x="4114800" y="4572000"/>
            <a:ext cx="444500" cy="255588"/>
          </a:xfrm>
          <a:prstGeom prst="rightArrow">
            <a:avLst>
              <a:gd name="adj1" fmla="val 50000"/>
              <a:gd name="adj2" fmla="val 50032"/>
            </a:avLst>
          </a:prstGeom>
          <a:solidFill>
            <a:srgbClr val="FFC000">
              <a:alpha val="47842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2234" name="Curved Down Arrow 14"/>
          <p:cNvSpPr>
            <a:spLocks noChangeArrowheads="1"/>
          </p:cNvSpPr>
          <p:nvPr/>
        </p:nvSpPr>
        <p:spPr bwMode="auto">
          <a:xfrm rot="5400000">
            <a:off x="8131969" y="3404394"/>
            <a:ext cx="530225" cy="427037"/>
          </a:xfrm>
          <a:prstGeom prst="curvedDownArrow">
            <a:avLst>
              <a:gd name="adj1" fmla="val 24971"/>
              <a:gd name="adj2" fmla="val 49953"/>
              <a:gd name="adj3" fmla="val 25000"/>
            </a:avLst>
          </a:prstGeom>
          <a:solidFill>
            <a:srgbClr val="FFC000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2235" name="Curved Right Arrow 16"/>
          <p:cNvSpPr>
            <a:spLocks noChangeArrowheads="1"/>
          </p:cNvSpPr>
          <p:nvPr/>
        </p:nvSpPr>
        <p:spPr bwMode="auto">
          <a:xfrm>
            <a:off x="228600" y="5791200"/>
            <a:ext cx="381000" cy="609600"/>
          </a:xfrm>
          <a:prstGeom prst="curvedRightArrow">
            <a:avLst>
              <a:gd name="adj1" fmla="val 25007"/>
              <a:gd name="adj2" fmla="val 50000"/>
              <a:gd name="adj3" fmla="val 25000"/>
            </a:avLst>
          </a:prstGeom>
          <a:solidFill>
            <a:srgbClr val="FFC000">
              <a:alpha val="5098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F61B805-457E-45A4-97E5-BA4A1AFDB8EE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599" y="228600"/>
            <a:ext cx="6653213" cy="647700"/>
          </a:xfrm>
        </p:spPr>
        <p:txBody>
          <a:bodyPr lIns="0" tIns="0" rIns="0" bIns="0" anchor="t"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Case Study : ARAMCO, Saudi Arabia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North Park Office Complex (off-loading &amp; site assembly)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3248025" cy="2438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5988" y="1066800"/>
            <a:ext cx="3249612" cy="2438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325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617913"/>
            <a:ext cx="3276600" cy="2401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325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638550"/>
            <a:ext cx="3200400" cy="2381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3256" name="Right Arrow 13"/>
          <p:cNvSpPr>
            <a:spLocks noChangeArrowheads="1"/>
          </p:cNvSpPr>
          <p:nvPr/>
        </p:nvSpPr>
        <p:spPr bwMode="auto">
          <a:xfrm>
            <a:off x="4114800" y="2133600"/>
            <a:ext cx="444500" cy="255588"/>
          </a:xfrm>
          <a:prstGeom prst="rightArrow">
            <a:avLst>
              <a:gd name="adj1" fmla="val 50000"/>
              <a:gd name="adj2" fmla="val 50032"/>
            </a:avLst>
          </a:prstGeom>
          <a:solidFill>
            <a:srgbClr val="FFC000">
              <a:alpha val="47842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3257" name="Right Arrow 14"/>
          <p:cNvSpPr>
            <a:spLocks noChangeArrowheads="1"/>
          </p:cNvSpPr>
          <p:nvPr/>
        </p:nvSpPr>
        <p:spPr bwMode="auto">
          <a:xfrm rot="10800000">
            <a:off x="4114800" y="4572000"/>
            <a:ext cx="444500" cy="255588"/>
          </a:xfrm>
          <a:prstGeom prst="rightArrow">
            <a:avLst>
              <a:gd name="adj1" fmla="val 50000"/>
              <a:gd name="adj2" fmla="val 50032"/>
            </a:avLst>
          </a:prstGeom>
          <a:solidFill>
            <a:srgbClr val="FFC000">
              <a:alpha val="47842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3258" name="Curved Down Arrow 15"/>
          <p:cNvSpPr>
            <a:spLocks noChangeArrowheads="1"/>
          </p:cNvSpPr>
          <p:nvPr/>
        </p:nvSpPr>
        <p:spPr bwMode="auto">
          <a:xfrm rot="5400000">
            <a:off x="8131969" y="3404394"/>
            <a:ext cx="530225" cy="427037"/>
          </a:xfrm>
          <a:prstGeom prst="curvedDownArrow">
            <a:avLst>
              <a:gd name="adj1" fmla="val 24971"/>
              <a:gd name="adj2" fmla="val 49953"/>
              <a:gd name="adj3" fmla="val 25000"/>
            </a:avLst>
          </a:prstGeom>
          <a:solidFill>
            <a:srgbClr val="FFC000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3259" name="Curved Right Arrow 16"/>
          <p:cNvSpPr>
            <a:spLocks noChangeArrowheads="1"/>
          </p:cNvSpPr>
          <p:nvPr/>
        </p:nvSpPr>
        <p:spPr bwMode="auto">
          <a:xfrm>
            <a:off x="228600" y="838200"/>
            <a:ext cx="381000" cy="609600"/>
          </a:xfrm>
          <a:prstGeom prst="curvedRightArrow">
            <a:avLst>
              <a:gd name="adj1" fmla="val 25007"/>
              <a:gd name="adj2" fmla="val 50000"/>
              <a:gd name="adj3" fmla="val 25000"/>
            </a:avLst>
          </a:prstGeom>
          <a:solidFill>
            <a:srgbClr val="FFC000">
              <a:alpha val="5098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143000"/>
            <a:ext cx="4995863" cy="4689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427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A2A98BB-69DB-403E-91F2-8CAB0DFF56E4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54276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800600" cy="5084763"/>
          </a:xfrm>
          <a:noFill/>
        </p:spPr>
        <p:txBody>
          <a:bodyPr>
            <a:spAutoFit/>
          </a:bodyPr>
          <a:lstStyle/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Type of Plant</a:t>
            </a:r>
            <a:r>
              <a:rPr lang="en-US" sz="1600" smtClean="0"/>
              <a:t> : Permanent Plant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Capacity</a:t>
            </a:r>
            <a:r>
              <a:rPr lang="en-US" sz="1600" smtClean="0"/>
              <a:t> : 2 # x 5000TR (different sites)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Description</a:t>
            </a:r>
            <a:r>
              <a:rPr lang="en-US" sz="1600" smtClean="0"/>
              <a:t> :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2# x 5000TR Chiller Modules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Cooling tower skids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Variable Primary Flow (VPF) System 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Turn-key order with Project management, 11kV/3.3kV Power Module, Make-up water Tank / Pump &amp; Expansion Tank by JCI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smtClean="0"/>
              <a:t>Key Selling Factors</a:t>
            </a:r>
            <a:r>
              <a:rPr lang="en-US" sz="1600" smtClean="0"/>
              <a:t>: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Very short completion time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Local engineering &amp; manufacturing set-up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/>
              <a:t>Excellent track record with past Tabreed orders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In-house project management capability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smtClean="0">
                <a:solidFill>
                  <a:srgbClr val="003399"/>
                </a:solidFill>
              </a:rPr>
              <a:t>Fantastic teamwork</a:t>
            </a:r>
          </a:p>
          <a:p>
            <a:pPr eaLnBrk="1" hangingPunct="1">
              <a:lnSpc>
                <a:spcPct val="11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 smtClean="0"/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59436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Case Study : </a:t>
            </a:r>
            <a:r>
              <a:rPr lang="en-US" sz="1800" dirty="0" err="1" smtClean="0">
                <a:solidFill>
                  <a:srgbClr val="339966"/>
                </a:solidFill>
              </a:rPr>
              <a:t>Tabreed</a:t>
            </a:r>
            <a:r>
              <a:rPr lang="en-US" sz="1800" dirty="0" smtClean="0">
                <a:solidFill>
                  <a:srgbClr val="339966"/>
                </a:solidFill>
              </a:rPr>
              <a:t/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UAE Armed Forces Camp at </a:t>
            </a:r>
            <a:r>
              <a:rPr lang="en-US" sz="1800" dirty="0" err="1" smtClean="0">
                <a:solidFill>
                  <a:srgbClr val="339966"/>
                </a:solidFill>
              </a:rPr>
              <a:t>Malaiha</a:t>
            </a:r>
            <a:r>
              <a:rPr lang="en-US" sz="1800" dirty="0" smtClean="0">
                <a:solidFill>
                  <a:srgbClr val="339966"/>
                </a:solidFill>
              </a:rPr>
              <a:t>, Sharjah</a:t>
            </a:r>
          </a:p>
        </p:txBody>
      </p:sp>
      <p:sp>
        <p:nvSpPr>
          <p:cNvPr id="54278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2724532" cy="1416943"/>
          </a:xfrm>
          <a:prstGeom prst="rect">
            <a:avLst/>
          </a:prstGeom>
        </p:spPr>
      </p:pic>
      <p:pic>
        <p:nvPicPr>
          <p:cNvPr id="1026" name="Picture 2" descr="C:\Users\Justine\Desktop\Pages de Catalogue\PACKAGE Catalogue_HQ-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2268"/>
            <a:ext cx="5823060" cy="753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95293"/>
            <a:ext cx="60486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 smtClean="0">
                <a:solidFill>
                  <a:prstClr val="black"/>
                </a:solidFill>
                <a:latin typeface="Days" panose="02000505050000020004" pitchFamily="2" charset="0"/>
              </a:rPr>
              <a:t>How it look like in the field inside the building ?</a:t>
            </a:r>
            <a:endParaRPr lang="en-CA" sz="1800" dirty="0">
              <a:solidFill>
                <a:prstClr val="black"/>
              </a:solidFill>
              <a:latin typeface="Days" panose="02000505050000020004" pitchFamily="2" charset="0"/>
            </a:endParaRPr>
          </a:p>
        </p:txBody>
      </p:sp>
      <p:pic>
        <p:nvPicPr>
          <p:cNvPr id="2050" name="Picture 2" descr="E:\__BROCHURES-CATALOGUES\Dossier PACKAGE Catalogue\Links\LEED-Certification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916" y="2132856"/>
            <a:ext cx="19050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77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5536" y="450889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800" dirty="0" smtClean="0">
                <a:solidFill>
                  <a:prstClr val="black"/>
                </a:solidFill>
                <a:latin typeface="Days" panose="02000505050000020004" pitchFamily="2" charset="0"/>
              </a:rPr>
              <a:t>High Profile Jobs</a:t>
            </a:r>
          </a:p>
        </p:txBody>
      </p:sp>
      <p:pic>
        <p:nvPicPr>
          <p:cNvPr id="2050" name="Picture 2" descr="C:\Users\Justine\Desktop\Pages de Catalogue\PACKAGE Catalogue_HQ-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8892480" cy="687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868478"/>
            <a:ext cx="2232248" cy="116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ustine\Desktop\Pages de Catalogue\PACKAGE Catalogue_HQ-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" y="-27384"/>
            <a:ext cx="894630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868478"/>
            <a:ext cx="2232248" cy="116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2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stine\Desktop\Pages de Catalogue\PACKAGE Catalogue_HQ-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048"/>
            <a:ext cx="882047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868478"/>
            <a:ext cx="2232248" cy="1160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980728"/>
            <a:ext cx="6192688" cy="4924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600" dirty="0" smtClean="0">
                <a:solidFill>
                  <a:prstClr val="black"/>
                </a:solidFill>
                <a:latin typeface="Days" panose="02000505050000020004" pitchFamily="2" charset="0"/>
              </a:rPr>
              <a:t>How it look like inside a shelter ?</a:t>
            </a:r>
            <a:endParaRPr lang="en-CA" sz="2600" dirty="0">
              <a:solidFill>
                <a:prstClr val="black"/>
              </a:solidFill>
              <a:latin typeface="Days" panose="02000505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95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264" y="116632"/>
            <a:ext cx="8371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800" dirty="0" smtClean="0">
                <a:solidFill>
                  <a:prstClr val="black"/>
                </a:solidFill>
                <a:latin typeface="Days" panose="02000505050000020004" pitchFamily="2" charset="0"/>
              </a:rPr>
              <a:t>Quotation Requirements for Skid Package</a:t>
            </a:r>
            <a:endParaRPr lang="en-CA" sz="2800" dirty="0">
              <a:solidFill>
                <a:prstClr val="black"/>
              </a:solidFill>
              <a:latin typeface="Days" panose="02000505050000020004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15"/>
            <a:ext cx="3291832" cy="216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12" y="622518"/>
            <a:ext cx="43924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800" dirty="0">
                <a:solidFill>
                  <a:srgbClr val="0070C0"/>
                </a:solidFill>
                <a:latin typeface="Days" panose="02000505050000020004" pitchFamily="2" charset="0"/>
              </a:rPr>
              <a:t>What we need ?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1.1 System PID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1.2 Pumps, Tanks and Heat </a:t>
            </a:r>
            <a:r>
              <a:rPr lang="en-CA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Exchangers Schedule</a:t>
            </a:r>
            <a:endParaRPr lang="en-CA" sz="12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1.3 Cut sheets for non Flo Fab parts like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ex</a:t>
            </a:r>
            <a:r>
              <a:rPr lang="en-CA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Boilers, Chillers, etc...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1.4 Skids footprint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1.5 Mechanical room </a:t>
            </a:r>
            <a:r>
              <a:rPr lang="en-CA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footprint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1.6 Details sequence of control</a:t>
            </a:r>
            <a:endParaRPr lang="en-CA" sz="1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36619"/>
            <a:ext cx="1656193" cy="124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736619"/>
            <a:ext cx="1656192" cy="12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41354"/>
            <a:ext cx="2000970" cy="119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9512" y="2454568"/>
            <a:ext cx="45365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400" dirty="0" smtClean="0">
                <a:solidFill>
                  <a:prstClr val="black"/>
                </a:solidFill>
                <a:latin typeface="Days" panose="02000505050000020004" pitchFamily="2" charset="0"/>
              </a:rPr>
              <a:t>Quality Control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</a:t>
            </a:r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pumps are factory tested and certified performance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 is available when requested by the consultant.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 facilities up to 400 HP with 27,000 gallon test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bench with calibrated instruments...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3779912" y="3429000"/>
            <a:ext cx="4824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 Heating and Cooling Systems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sz="12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2.2 </a:t>
            </a:r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HC will be composed of two pumps, control 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panel VFD</a:t>
            </a:r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expansion tank, air separator, chemical pot 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Feeder, and </a:t>
            </a:r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glycol fill system (optional), balancing valves, 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isolation valves</a:t>
            </a:r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air vents and drain connections, multifunction 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valves, suction </a:t>
            </a:r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diffusers or Y strainers, interconnecting black 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steel schedule </a:t>
            </a:r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 piping. All package components are mounted </a:t>
            </a:r>
            <a:r>
              <a:rPr lang="en-CA" sz="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a </a:t>
            </a:r>
            <a:r>
              <a:rPr lang="en-CA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structural steel base with lifting lugs....</a:t>
            </a:r>
          </a:p>
        </p:txBody>
      </p:sp>
      <p:pic>
        <p:nvPicPr>
          <p:cNvPr id="1034" name="Picture 10" descr="http://simpleicon.com/wp-content/uploads/arrow-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114">
            <a:off x="4727790" y="2130953"/>
            <a:ext cx="782217" cy="78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simpleicon.com/wp-content/uploads/arrow-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8216">
            <a:off x="7601647" y="2108911"/>
            <a:ext cx="782217" cy="78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481" y="5388089"/>
            <a:ext cx="4825608" cy="146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4" y="6093296"/>
            <a:ext cx="1893780" cy="9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1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ustine\Desktop\Pages de Catalogue\PACKAGE Catalogue_HQ-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63488"/>
            <a:ext cx="6659549" cy="861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08520" y="6453336"/>
            <a:ext cx="6912768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651605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 smtClean="0">
                <a:solidFill>
                  <a:prstClr val="black"/>
                </a:solidFill>
                <a:latin typeface="Days" panose="02000505050000020004" pitchFamily="2" charset="0"/>
              </a:rPr>
              <a:t>* How it look in the field outside the building.</a:t>
            </a:r>
            <a:endParaRPr lang="en-CA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2724532" cy="14169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546" y="6506246"/>
            <a:ext cx="63367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 smtClean="0">
                <a:solidFill>
                  <a:prstClr val="black"/>
                </a:solidFill>
                <a:latin typeface="Days" panose="02000505050000020004" pitchFamily="2" charset="0"/>
              </a:rPr>
              <a:t>How it look like in the field outside the building ?</a:t>
            </a:r>
            <a:endParaRPr lang="en-CA" sz="1800" dirty="0">
              <a:solidFill>
                <a:prstClr val="black"/>
              </a:solidFill>
              <a:latin typeface="Days" panose="02000505050000020004" pitchFamily="2" charset="0"/>
            </a:endParaRPr>
          </a:p>
        </p:txBody>
      </p:sp>
      <p:pic>
        <p:nvPicPr>
          <p:cNvPr id="1026" name="Picture 2" descr="E:\__BROCHURES-CATALOGUES\Dossier PACKAGE Catalogue\Links\LEED-Certification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780928"/>
            <a:ext cx="165535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37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stine\Desktop\dgly 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3733925" cy="30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ustine\Desktop\DF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6567"/>
            <a:ext cx="2655137" cy="393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ustine\Desktop\DHCXR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201" y="2956567"/>
            <a:ext cx="4679159" cy="390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268760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D-FOM Duplex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Fuel Oil System</a:t>
            </a:r>
            <a:endParaRPr lang="en-CA" sz="2400" dirty="0">
              <a:solidFill>
                <a:prstClr val="black"/>
              </a:solidFill>
              <a:latin typeface="Days" panose="02000505050000020004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5976" y="188640"/>
            <a:ext cx="3229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D-GLY Duplex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Glycol System</a:t>
            </a:r>
            <a:endParaRPr lang="en-CA" sz="2400" dirty="0">
              <a:solidFill>
                <a:prstClr val="black"/>
              </a:solidFill>
              <a:latin typeface="Days" panose="02000505050000020004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4008" y="3087417"/>
            <a:ext cx="3635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D-HC-XRI</a:t>
            </a: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Duplex - Package</a:t>
            </a:r>
            <a:endParaRPr lang="en-CA" sz="2400" dirty="0">
              <a:solidFill>
                <a:prstClr val="black"/>
              </a:solidFill>
              <a:latin typeface="Days" panose="02000505050000020004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504" y="144470"/>
            <a:ext cx="1483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 smtClean="0">
                <a:solidFill>
                  <a:srgbClr val="0070C0"/>
                </a:solidFill>
                <a:latin typeface="Days" panose="02000505050000020004" pitchFamily="2" charset="0"/>
              </a:rPr>
              <a:t>Packaged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 smtClean="0">
                <a:solidFill>
                  <a:srgbClr val="0070C0"/>
                </a:solidFill>
                <a:latin typeface="Days" panose="02000505050000020004" pitchFamily="2" charset="0"/>
              </a:rPr>
              <a:t>Systems</a:t>
            </a:r>
            <a:endParaRPr lang="en-CA" sz="1800" dirty="0">
              <a:solidFill>
                <a:srgbClr val="0070C0"/>
              </a:solidFill>
              <a:latin typeface="Days" panose="02000505050000020004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345118"/>
            <a:ext cx="2724532" cy="14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7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8405" y="2714528"/>
            <a:ext cx="1711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CHI </a:t>
            </a: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Chiller </a:t>
            </a: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Package</a:t>
            </a:r>
            <a:endParaRPr lang="en-CA" sz="2400" dirty="0">
              <a:solidFill>
                <a:prstClr val="black"/>
              </a:solidFill>
              <a:latin typeface="Days" panose="02000505050000020004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308648"/>
            <a:ext cx="3229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BOI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Boiler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Package</a:t>
            </a:r>
            <a:endParaRPr lang="en-CA" sz="2400" dirty="0">
              <a:solidFill>
                <a:prstClr val="black"/>
              </a:solidFill>
              <a:latin typeface="Days" panose="02000505050000020004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20507" y="2228671"/>
            <a:ext cx="3635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D-CPS-HT Duplex </a:t>
            </a: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Constant Pressure</a:t>
            </a: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System</a:t>
            </a:r>
            <a:endParaRPr lang="en-CA" sz="2400" dirty="0">
              <a:solidFill>
                <a:prstClr val="black"/>
              </a:solidFill>
              <a:latin typeface="Days" panose="02000505050000020004" pitchFamily="2" charset="0"/>
            </a:endParaRPr>
          </a:p>
        </p:txBody>
      </p:sp>
      <p:pic>
        <p:nvPicPr>
          <p:cNvPr id="2050" name="Picture 2" descr="C:\Users\Justine\Desktop\CPS B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40877"/>
            <a:ext cx="5355353" cy="401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ustine\Desktop\boiler pack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4" y="0"/>
            <a:ext cx="4860630" cy="296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ustine\Desktop\imw chiller pack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594521"/>
            <a:ext cx="3960440" cy="527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7504" y="144470"/>
            <a:ext cx="1483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 smtClean="0">
                <a:solidFill>
                  <a:srgbClr val="0070C0"/>
                </a:solidFill>
                <a:latin typeface="Days" panose="02000505050000020004" pitchFamily="2" charset="0"/>
              </a:rPr>
              <a:t>Packaged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 smtClean="0">
                <a:solidFill>
                  <a:srgbClr val="0070C0"/>
                </a:solidFill>
                <a:latin typeface="Days" panose="02000505050000020004" pitchFamily="2" charset="0"/>
              </a:rPr>
              <a:t>Systems</a:t>
            </a:r>
            <a:endParaRPr lang="en-CA" sz="1800" dirty="0">
              <a:solidFill>
                <a:srgbClr val="0070C0"/>
              </a:solidFill>
              <a:latin typeface="Days" panose="02000505050000020004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2724532" cy="14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3213" y="5541039"/>
            <a:ext cx="2988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HCE Heating </a:t>
            </a: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Cooling with Enclosure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0072" y="1733907"/>
            <a:ext cx="3635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400" dirty="0" smtClean="0">
                <a:solidFill>
                  <a:prstClr val="black"/>
                </a:solidFill>
                <a:latin typeface="Days" panose="02000505050000020004" pitchFamily="2" charset="0"/>
              </a:rPr>
              <a:t>LCOO Large Cooling Package</a:t>
            </a:r>
          </a:p>
        </p:txBody>
      </p:sp>
      <p:pic>
        <p:nvPicPr>
          <p:cNvPr id="3075" name="Picture 3" descr="C:\Users\Justine\Desktop\Large cool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440" y="-11552"/>
            <a:ext cx="7262688" cy="408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Justine\Desktop\PKG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19" y="1988840"/>
            <a:ext cx="4572001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2724532" cy="14169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7504" y="144470"/>
            <a:ext cx="1483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 smtClean="0">
                <a:solidFill>
                  <a:srgbClr val="0070C0"/>
                </a:solidFill>
                <a:latin typeface="Days" panose="02000505050000020004" pitchFamily="2" charset="0"/>
              </a:rPr>
              <a:t>Packaged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 smtClean="0">
                <a:solidFill>
                  <a:srgbClr val="0070C0"/>
                </a:solidFill>
                <a:latin typeface="Days" panose="02000505050000020004" pitchFamily="2" charset="0"/>
              </a:rPr>
              <a:t>Systems</a:t>
            </a:r>
            <a:endParaRPr lang="en-CA" sz="1800" dirty="0">
              <a:solidFill>
                <a:srgbClr val="0070C0"/>
              </a:solidFill>
              <a:latin typeface="Days" panose="02000505050000020004" pitchFamily="2" charset="0"/>
            </a:endParaRPr>
          </a:p>
        </p:txBody>
      </p:sp>
      <p:pic>
        <p:nvPicPr>
          <p:cNvPr id="2" name="Picture 3" descr="E:\__FLO FAB\Garantie\Garantie_5_ans_Pomp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07614"/>
            <a:ext cx="14859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68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239000" cy="1143000"/>
          </a:xfrm>
        </p:spPr>
        <p:txBody>
          <a:bodyPr>
            <a:normAutofit/>
          </a:bodyPr>
          <a:lstStyle/>
          <a:p>
            <a:pPr algn="l"/>
            <a:r>
              <a:rPr lang="en-CA" altLang="en-US" sz="2400" dirty="0" smtClean="0">
                <a:latin typeface="Days" panose="02000505050000020004" pitchFamily="2" charset="0"/>
              </a:rPr>
              <a:t>Enclosures</a:t>
            </a:r>
          </a:p>
        </p:txBody>
      </p:sp>
      <p:pic>
        <p:nvPicPr>
          <p:cNvPr id="6" name="Content Placeholder 3" descr="PPE Duke Meter Bldg A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65"/>
          <a:stretch/>
        </p:blipFill>
        <p:spPr>
          <a:xfrm>
            <a:off x="457200" y="914400"/>
            <a:ext cx="3984625" cy="27908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2700 15'10x28x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50" y="914400"/>
            <a:ext cx="3703638" cy="277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Picture 0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911600"/>
            <a:ext cx="3622675" cy="271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893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2724532" cy="14169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400" y="1752600"/>
            <a:ext cx="58674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latin typeface="Days" panose="02000505050000020004" pitchFamily="2" charset="0"/>
              </a:rPr>
              <a:t>Industry leading – 25-year Warranty</a:t>
            </a:r>
          </a:p>
          <a:p>
            <a:r>
              <a:rPr lang="en-US" altLang="en-US" dirty="0">
                <a:latin typeface="Days" panose="02000505050000020004" pitchFamily="2" charset="0"/>
              </a:rPr>
              <a:t>Exclusive </a:t>
            </a:r>
            <a:r>
              <a:rPr lang="en-US" altLang="en-US" dirty="0" err="1">
                <a:latin typeface="Days" panose="02000505050000020004" pitchFamily="2" charset="0"/>
              </a:rPr>
              <a:t>FiberBeam</a:t>
            </a:r>
            <a:r>
              <a:rPr lang="en-US" altLang="en-US" dirty="0">
                <a:latin typeface="Days" panose="02000505050000020004" pitchFamily="2" charset="0"/>
              </a:rPr>
              <a:t>™ and                      </a:t>
            </a:r>
            <a:r>
              <a:rPr lang="en-US" altLang="en-US" dirty="0" smtClean="0">
                <a:latin typeface="Days" panose="02000505050000020004" pitchFamily="2" charset="0"/>
              </a:rPr>
              <a:t>  </a:t>
            </a:r>
          </a:p>
          <a:p>
            <a:pPr>
              <a:buNone/>
            </a:pPr>
            <a:r>
              <a:rPr lang="en-US" altLang="en-US" dirty="0">
                <a:latin typeface="Days" panose="02000505050000020004" pitchFamily="2" charset="0"/>
              </a:rPr>
              <a:t> </a:t>
            </a:r>
            <a:r>
              <a:rPr lang="en-US" altLang="en-US" dirty="0" err="1" smtClean="0">
                <a:latin typeface="Days" panose="02000505050000020004" pitchFamily="2" charset="0"/>
              </a:rPr>
              <a:t>FiberWrap</a:t>
            </a:r>
            <a:r>
              <a:rPr lang="en-US" altLang="en-US" dirty="0" smtClean="0">
                <a:latin typeface="Days" panose="02000505050000020004" pitchFamily="2" charset="0"/>
              </a:rPr>
              <a:t> </a:t>
            </a:r>
            <a:r>
              <a:rPr lang="en-US" altLang="en-US" dirty="0">
                <a:latin typeface="Days" panose="02000505050000020004" pitchFamily="2" charset="0"/>
              </a:rPr>
              <a:t>™ Technology</a:t>
            </a:r>
          </a:p>
          <a:p>
            <a:r>
              <a:rPr lang="en-US" altLang="en-US" dirty="0">
                <a:latin typeface="Days" panose="02000505050000020004" pitchFamily="2" charset="0"/>
              </a:rPr>
              <a:t>Built to highest standards</a:t>
            </a:r>
          </a:p>
          <a:p>
            <a:r>
              <a:rPr lang="en-US" altLang="en-US" dirty="0">
                <a:latin typeface="Days" panose="02000505050000020004" pitchFamily="2" charset="0"/>
              </a:rPr>
              <a:t>Superior responsiveness and attention </a:t>
            </a:r>
            <a:endParaRPr lang="en-US" altLang="en-US" dirty="0" smtClean="0">
              <a:latin typeface="Days" panose="02000505050000020004" pitchFamily="2" charset="0"/>
            </a:endParaRPr>
          </a:p>
          <a:p>
            <a:pPr>
              <a:buNone/>
            </a:pPr>
            <a:r>
              <a:rPr lang="en-US" altLang="en-US" dirty="0">
                <a:latin typeface="Days" panose="02000505050000020004" pitchFamily="2" charset="0"/>
              </a:rPr>
              <a:t> </a:t>
            </a:r>
            <a:r>
              <a:rPr lang="en-US" altLang="en-US" dirty="0" smtClean="0">
                <a:latin typeface="Days" panose="02000505050000020004" pitchFamily="2" charset="0"/>
              </a:rPr>
              <a:t>to </a:t>
            </a:r>
            <a:r>
              <a:rPr lang="en-US" altLang="en-US" dirty="0">
                <a:latin typeface="Days" panose="02000505050000020004" pitchFamily="2" charset="0"/>
              </a:rPr>
              <a:t>detail in all phases of a project.</a:t>
            </a:r>
          </a:p>
        </p:txBody>
      </p:sp>
    </p:spTree>
    <p:extLst>
      <p:ext uri="{BB962C8B-B14F-4D97-AF65-F5344CB8AC3E}">
        <p14:creationId xmlns:p14="http://schemas.microsoft.com/office/powerpoint/2010/main" val="360718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314325"/>
            <a:ext cx="8610600" cy="752475"/>
          </a:xfrm>
        </p:spPr>
        <p:txBody>
          <a:bodyPr>
            <a:normAutofit/>
          </a:bodyPr>
          <a:lstStyle/>
          <a:p>
            <a:pPr algn="l"/>
            <a:r>
              <a:rPr lang="en-CA" altLang="en-US" b="1" dirty="0">
                <a:solidFill>
                  <a:schemeClr val="tx1"/>
                </a:solidFill>
                <a:latin typeface="Days" panose="02000505050000020004" pitchFamily="2" charset="0"/>
                <a:ea typeface="MS Mincho" pitchFamily="49" charset="-128"/>
              </a:rPr>
              <a:t>Enclosure installation on skid package</a:t>
            </a:r>
            <a:endParaRPr lang="en-CA" altLang="en-US" b="1" dirty="0" smtClean="0">
              <a:solidFill>
                <a:schemeClr val="tx1"/>
              </a:solidFill>
              <a:latin typeface="Days" panose="02000505050000020004" pitchFamily="2" charset="0"/>
            </a:endParaRPr>
          </a:p>
        </p:txBody>
      </p:sp>
      <p:pic>
        <p:nvPicPr>
          <p:cNvPr id="7" name="Picture 4" descr="C:\Users\Marc Gauvreau\Desktop\goodies\pics\20150408_1115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25563"/>
            <a:ext cx="8566150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33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314325"/>
            <a:ext cx="8610600" cy="75247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b="1" dirty="0">
                <a:latin typeface="Days" panose="02000505050000020004" pitchFamily="2" charset="0"/>
              </a:rPr>
              <a:t>Complete assembly with Shelter Works enclosure</a:t>
            </a:r>
            <a:endParaRPr lang="en-CA" altLang="en-US" b="1" dirty="0" smtClean="0">
              <a:latin typeface="Days" panose="02000505050000020004" pitchFamily="2" charset="0"/>
            </a:endParaRPr>
          </a:p>
        </p:txBody>
      </p:sp>
      <p:pic>
        <p:nvPicPr>
          <p:cNvPr id="5" name="Content Placeholder 4" descr="C:\Users\Marc Gauvreau\Desktop\goodies\pics\20150408_1339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230" y="1295400"/>
            <a:ext cx="8568570" cy="5410200"/>
          </a:xfrm>
          <a:noFill/>
        </p:spPr>
      </p:pic>
    </p:spTree>
    <p:extLst>
      <p:ext uri="{BB962C8B-B14F-4D97-AF65-F5344CB8AC3E}">
        <p14:creationId xmlns:p14="http://schemas.microsoft.com/office/powerpoint/2010/main" val="340643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314325"/>
            <a:ext cx="4343400" cy="752475"/>
          </a:xfrm>
        </p:spPr>
        <p:txBody>
          <a:bodyPr/>
          <a:lstStyle/>
          <a:p>
            <a:pPr algn="l"/>
            <a:r>
              <a:rPr lang="en-CA" altLang="en-US" b="1" dirty="0" smtClean="0">
                <a:latin typeface="Days" panose="02000505050000020004" pitchFamily="2" charset="0"/>
              </a:rPr>
              <a:t>How to rig equipment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406525"/>
            <a:ext cx="8686800" cy="537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rgbClr val="FC2630"/>
                </a:solidFill>
                <a:prstDash val="solid"/>
                <a:miter lim="800000"/>
                <a:headEnd type="none" w="med" len="med"/>
                <a:tailEnd type="none" w="sm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36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Users\Marc Gauvreau\Desktop\goodies\pics\20150408_1445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437" y="1093788"/>
            <a:ext cx="8488363" cy="5535612"/>
          </a:xfr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314325"/>
            <a:ext cx="4343400" cy="752475"/>
          </a:xfrm>
        </p:spPr>
        <p:txBody>
          <a:bodyPr/>
          <a:lstStyle/>
          <a:p>
            <a:pPr algn="l"/>
            <a:r>
              <a:rPr lang="en-CA" altLang="en-US" sz="2400" b="1" dirty="0" smtClean="0">
                <a:latin typeface="Days" panose="02000505050000020004" pitchFamily="2" charset="0"/>
              </a:rPr>
              <a:t>Special package delivery</a:t>
            </a:r>
            <a:endParaRPr lang="en-CA" altLang="en-US" b="1" dirty="0" smtClean="0">
              <a:latin typeface="Days" panose="02000505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__BROCHURES-CATALOGUES\Dossier PACKAGE Catalogue\Links\LEED-Certification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4903"/>
            <a:ext cx="19050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Justine\Desktop\page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1"/>
            <a:ext cx="5472608" cy="703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7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__FLO FAB\Pages de Catalogue\Catalog Complete (Mobile Vertical)_HQ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6430"/>
            <a:ext cx="4343400" cy="562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__FLO FAB\Garantie\Garantie_5_ans_Pom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5" y="44624"/>
            <a:ext cx="1048241" cy="103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__FLO FAB\Pages de Catalogue\Catalog Complete (Mobile Vertical)_HQ-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6431"/>
            <a:ext cx="4343400" cy="562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34400" y="6019800"/>
            <a:ext cx="228600" cy="1775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224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4336" y="32849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>
                <a:solidFill>
                  <a:prstClr val="black"/>
                </a:solidFill>
                <a:latin typeface="Calibri"/>
                <a:hlinkClick r:id="rId2"/>
              </a:rPr>
              <a:t>https://</a:t>
            </a:r>
            <a:r>
              <a:rPr lang="en-CA" sz="1800" dirty="0" smtClean="0">
                <a:solidFill>
                  <a:prstClr val="black"/>
                </a:solidFill>
                <a:latin typeface="Calibri"/>
                <a:hlinkClick r:id="rId2"/>
              </a:rPr>
              <a:t>youtu.be/6RszUZjqarY</a:t>
            </a:r>
            <a:endParaRPr lang="en-CA" sz="18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>
                <a:solidFill>
                  <a:prstClr val="black"/>
                </a:solidFill>
                <a:latin typeface="Calibri"/>
              </a:rPr>
              <a:t> 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>
                <a:solidFill>
                  <a:prstClr val="black"/>
                </a:solidFill>
                <a:latin typeface="Calibri"/>
              </a:rPr>
              <a:t> </a:t>
            </a:r>
            <a:r>
              <a:rPr lang="en-CA" sz="1800" dirty="0">
                <a:solidFill>
                  <a:prstClr val="black"/>
                </a:solidFill>
                <a:latin typeface="Calibri"/>
                <a:hlinkClick r:id="rId3"/>
              </a:rPr>
              <a:t>https://youtu.be/rEgjRUsB8jM</a:t>
            </a:r>
            <a:endParaRPr lang="en-CA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24336" y="2564904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 smtClean="0">
                <a:solidFill>
                  <a:srgbClr val="0070C0"/>
                </a:solidFill>
                <a:latin typeface="Days" panose="02000505050000020004" pitchFamily="2" charset="0"/>
              </a:rPr>
              <a:t>Explanation Videos…</a:t>
            </a:r>
            <a:endParaRPr lang="en-CA" sz="1800" dirty="0">
              <a:solidFill>
                <a:srgbClr val="0070C0"/>
              </a:solidFill>
              <a:latin typeface="Days" panose="02000505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43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__FLO FAB\Pages de Catalogue\PACKAGE Catalogue_HQ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95" y="44624"/>
            <a:ext cx="5237277" cy="677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9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385763"/>
            <a:ext cx="780097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05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4F7A539-6ABD-44DD-AD58-EB8DF36E9A93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76200"/>
            <a:ext cx="54864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339966"/>
                </a:solidFill>
              </a:rPr>
              <a:t>Modular packaged Chilling Systems 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800" dirty="0" smtClean="0">
                <a:solidFill>
                  <a:srgbClr val="339966"/>
                </a:solidFill>
              </a:rPr>
              <a:t>- Solutions to Suit Every Application</a:t>
            </a:r>
          </a:p>
        </p:txBody>
      </p:sp>
      <p:sp>
        <p:nvSpPr>
          <p:cNvPr id="55300" name="Rectangl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301" name="Group 6"/>
          <p:cNvGrpSpPr>
            <a:grpSpLocks/>
          </p:cNvGrpSpPr>
          <p:nvPr/>
        </p:nvGrpSpPr>
        <p:grpSpPr bwMode="auto">
          <a:xfrm>
            <a:off x="293688" y="1027113"/>
            <a:ext cx="8626475" cy="5068887"/>
            <a:chOff x="175" y="616"/>
            <a:chExt cx="5434" cy="3348"/>
          </a:xfrm>
        </p:grpSpPr>
        <p:sp>
          <p:nvSpPr>
            <p:cNvPr id="55302" name="Rectangle 2"/>
            <p:cNvSpPr>
              <a:spLocks noChangeArrowheads="1"/>
            </p:cNvSpPr>
            <p:nvPr/>
          </p:nvSpPr>
          <p:spPr bwMode="auto">
            <a:xfrm>
              <a:off x="220" y="1437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68275" indent="-168275" algn="ctr" rtl="1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Apartment units</a:t>
              </a:r>
            </a:p>
          </p:txBody>
        </p:sp>
        <p:sp>
          <p:nvSpPr>
            <p:cNvPr id="55303" name="Rectangle 3"/>
            <p:cNvSpPr>
              <a:spLocks noChangeArrowheads="1"/>
            </p:cNvSpPr>
            <p:nvPr/>
          </p:nvSpPr>
          <p:spPr bwMode="auto">
            <a:xfrm>
              <a:off x="220" y="2426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 rtl="1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Homes</a:t>
              </a:r>
            </a:p>
          </p:txBody>
        </p:sp>
        <p:sp>
          <p:nvSpPr>
            <p:cNvPr id="55304" name="Rectangle 4"/>
            <p:cNvSpPr>
              <a:spLocks noChangeArrowheads="1"/>
            </p:cNvSpPr>
            <p:nvPr/>
          </p:nvSpPr>
          <p:spPr bwMode="auto">
            <a:xfrm>
              <a:off x="196" y="3478"/>
              <a:ext cx="816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 rtl="1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High-rise  Apartments</a:t>
              </a:r>
            </a:p>
          </p:txBody>
        </p:sp>
        <p:sp>
          <p:nvSpPr>
            <p:cNvPr id="55305" name="Rectangle 5"/>
            <p:cNvSpPr>
              <a:spLocks noChangeArrowheads="1"/>
            </p:cNvSpPr>
            <p:nvPr/>
          </p:nvSpPr>
          <p:spPr bwMode="auto">
            <a:xfrm>
              <a:off x="1145" y="1437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68275" indent="-168275" algn="ctr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Lodging </a:t>
              </a:r>
            </a:p>
          </p:txBody>
        </p:sp>
        <p:sp>
          <p:nvSpPr>
            <p:cNvPr id="55306" name="Rectangle 6"/>
            <p:cNvSpPr>
              <a:spLocks noChangeArrowheads="1"/>
            </p:cNvSpPr>
            <p:nvPr/>
          </p:nvSpPr>
          <p:spPr bwMode="auto">
            <a:xfrm>
              <a:off x="1145" y="2426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Retail</a:t>
              </a:r>
            </a:p>
          </p:txBody>
        </p:sp>
        <p:sp>
          <p:nvSpPr>
            <p:cNvPr id="55307" name="Rectangle 7"/>
            <p:cNvSpPr>
              <a:spLocks noChangeArrowheads="1"/>
            </p:cNvSpPr>
            <p:nvPr/>
          </p:nvSpPr>
          <p:spPr bwMode="auto">
            <a:xfrm>
              <a:off x="1122" y="3478"/>
              <a:ext cx="816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Medical Clinics</a:t>
              </a:r>
            </a:p>
          </p:txBody>
        </p:sp>
        <p:sp>
          <p:nvSpPr>
            <p:cNvPr id="55308" name="Rectangle 8"/>
            <p:cNvSpPr>
              <a:spLocks noChangeArrowheads="1"/>
            </p:cNvSpPr>
            <p:nvPr/>
          </p:nvSpPr>
          <p:spPr bwMode="auto">
            <a:xfrm>
              <a:off x="2058" y="1437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68275" indent="-168275" algn="ctr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Schools</a:t>
              </a:r>
            </a:p>
          </p:txBody>
        </p:sp>
        <p:sp>
          <p:nvSpPr>
            <p:cNvPr id="55309" name="Rectangle 9"/>
            <p:cNvSpPr>
              <a:spLocks noChangeArrowheads="1"/>
            </p:cNvSpPr>
            <p:nvPr/>
          </p:nvSpPr>
          <p:spPr bwMode="auto">
            <a:xfrm>
              <a:off x="2058" y="2426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Shopping Malls</a:t>
              </a:r>
            </a:p>
          </p:txBody>
        </p:sp>
        <p:sp>
          <p:nvSpPr>
            <p:cNvPr id="55310" name="Rectangle 10"/>
            <p:cNvSpPr>
              <a:spLocks noChangeArrowheads="1"/>
            </p:cNvSpPr>
            <p:nvPr/>
          </p:nvSpPr>
          <p:spPr bwMode="auto">
            <a:xfrm>
              <a:off x="2058" y="3478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Small Commercial</a:t>
              </a:r>
            </a:p>
          </p:txBody>
        </p:sp>
        <p:sp>
          <p:nvSpPr>
            <p:cNvPr id="55311" name="Rectangle 11"/>
            <p:cNvSpPr>
              <a:spLocks noChangeArrowheads="1"/>
            </p:cNvSpPr>
            <p:nvPr/>
          </p:nvSpPr>
          <p:spPr bwMode="auto">
            <a:xfrm>
              <a:off x="2928" y="1437"/>
              <a:ext cx="864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68275" indent="-168275" algn="ctr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Colleges &amp; Universities</a:t>
              </a:r>
            </a:p>
          </p:txBody>
        </p:sp>
        <p:sp>
          <p:nvSpPr>
            <p:cNvPr id="55312" name="Rectangle 12"/>
            <p:cNvSpPr>
              <a:spLocks noChangeArrowheads="1"/>
            </p:cNvSpPr>
            <p:nvPr/>
          </p:nvSpPr>
          <p:spPr bwMode="auto">
            <a:xfrm>
              <a:off x="2976" y="2426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Government</a:t>
              </a:r>
            </a:p>
          </p:txBody>
        </p:sp>
        <p:sp>
          <p:nvSpPr>
            <p:cNvPr id="55313" name="Rectangle 13"/>
            <p:cNvSpPr>
              <a:spLocks noChangeArrowheads="1"/>
            </p:cNvSpPr>
            <p:nvPr/>
          </p:nvSpPr>
          <p:spPr bwMode="auto">
            <a:xfrm>
              <a:off x="2976" y="3478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Large Commercial</a:t>
              </a:r>
            </a:p>
          </p:txBody>
        </p:sp>
        <p:sp>
          <p:nvSpPr>
            <p:cNvPr id="55314" name="Rectangle 14"/>
            <p:cNvSpPr>
              <a:spLocks noChangeArrowheads="1"/>
            </p:cNvSpPr>
            <p:nvPr/>
          </p:nvSpPr>
          <p:spPr bwMode="auto">
            <a:xfrm>
              <a:off x="4800" y="1437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68275" indent="-168275" algn="ctr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High Technology</a:t>
              </a:r>
            </a:p>
          </p:txBody>
        </p:sp>
        <p:sp>
          <p:nvSpPr>
            <p:cNvPr id="55315" name="Rectangle 15"/>
            <p:cNvSpPr>
              <a:spLocks noChangeArrowheads="1"/>
            </p:cNvSpPr>
            <p:nvPr/>
          </p:nvSpPr>
          <p:spPr bwMode="auto">
            <a:xfrm>
              <a:off x="4800" y="2426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Airports</a:t>
              </a:r>
            </a:p>
          </p:txBody>
        </p:sp>
        <p:sp>
          <p:nvSpPr>
            <p:cNvPr id="55316" name="Rectangle 17"/>
            <p:cNvSpPr>
              <a:spLocks noChangeArrowheads="1"/>
            </p:cNvSpPr>
            <p:nvPr/>
          </p:nvSpPr>
          <p:spPr bwMode="auto">
            <a:xfrm>
              <a:off x="3912" y="1437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68275" indent="-168275" algn="ctr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Hospitals</a:t>
              </a:r>
            </a:p>
          </p:txBody>
        </p:sp>
        <p:sp>
          <p:nvSpPr>
            <p:cNvPr id="55317" name="Rectangle 18"/>
            <p:cNvSpPr>
              <a:spLocks noChangeArrowheads="1"/>
            </p:cNvSpPr>
            <p:nvPr/>
          </p:nvSpPr>
          <p:spPr bwMode="auto">
            <a:xfrm>
              <a:off x="3912" y="2426"/>
              <a:ext cx="768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Life Sciences</a:t>
              </a:r>
            </a:p>
          </p:txBody>
        </p:sp>
        <p:sp>
          <p:nvSpPr>
            <p:cNvPr id="55318" name="Rectangle 19"/>
            <p:cNvSpPr>
              <a:spLocks noChangeArrowheads="1"/>
            </p:cNvSpPr>
            <p:nvPr/>
          </p:nvSpPr>
          <p:spPr bwMode="auto">
            <a:xfrm>
              <a:off x="3744" y="3478"/>
              <a:ext cx="1104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lIns="0" tIns="31829" rIns="0" bIns="31829" anchor="ctr"/>
            <a:lstStyle/>
            <a:p>
              <a:pPr marL="1588" algn="ctr" defTabSz="1306513">
                <a:lnSpc>
                  <a:spcPts val="2500"/>
                </a:lnSpc>
                <a:spcAft>
                  <a:spcPts val="1000"/>
                </a:spcAft>
                <a:buClrTx/>
                <a:buFontTx/>
                <a:buNone/>
              </a:pPr>
              <a:r>
                <a:rPr lang="en-US" sz="1000">
                  <a:ea typeface="ＭＳ Ｐゴシック" pitchFamily="1" charset="-128"/>
                </a:rPr>
                <a:t>Arenas/Convention Centers</a:t>
              </a:r>
            </a:p>
          </p:txBody>
        </p:sp>
        <p:sp>
          <p:nvSpPr>
            <p:cNvPr id="55319" name="AutoShape 20"/>
            <p:cNvSpPr>
              <a:spLocks noChangeArrowheads="1"/>
            </p:cNvSpPr>
            <p:nvPr/>
          </p:nvSpPr>
          <p:spPr bwMode="auto">
            <a:xfrm>
              <a:off x="175" y="3684"/>
              <a:ext cx="5434" cy="280"/>
            </a:xfrm>
            <a:prstGeom prst="leftRightArrow">
              <a:avLst>
                <a:gd name="adj1" fmla="val 60713"/>
                <a:gd name="adj2" fmla="val 124260"/>
              </a:avLst>
            </a:prstGeom>
            <a:gradFill rotWithShape="1">
              <a:gsLst>
                <a:gs pos="0">
                  <a:srgbClr val="CED6E9"/>
                </a:gs>
                <a:gs pos="100000">
                  <a:srgbClr val="08338F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b="1">
                  <a:ea typeface="ＭＳ Ｐゴシック" pitchFamily="1" charset="-128"/>
                </a:rPr>
                <a:t>Residential		Mid Market		</a:t>
              </a:r>
              <a:r>
                <a:rPr lang="en-US" sz="1400" b="1">
                  <a:solidFill>
                    <a:schemeClr val="bg1"/>
                  </a:solidFill>
                  <a:ea typeface="ＭＳ Ｐゴシック" pitchFamily="1" charset="-128"/>
                </a:rPr>
                <a:t>Complex</a:t>
              </a:r>
            </a:p>
          </p:txBody>
        </p:sp>
        <p:sp>
          <p:nvSpPr>
            <p:cNvPr id="55320" name="AutoShape 22"/>
            <p:cNvSpPr>
              <a:spLocks noChangeAspect="1" noChangeArrowheads="1" noTextEdit="1"/>
            </p:cNvSpPr>
            <p:nvPr/>
          </p:nvSpPr>
          <p:spPr bwMode="auto">
            <a:xfrm>
              <a:off x="186" y="616"/>
              <a:ext cx="5388" cy="2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21" name="Picture 2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1" y="2661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22" name="Picture 24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62" y="2660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23" name="Picture 2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6" y="2662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24" name="Picture 26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20" y="2662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25" name="Picture 27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44" y="1641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26" name="Picture 28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67" y="1641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27" name="Picture 29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14" y="1641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28" name="Picture 30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06" y="2660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29" name="Picture 31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748" y="633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30" name="Picture 32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120" y="633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31" name="Picture 33"/>
            <p:cNvPicPr>
              <a:picLocks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11" y="632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32" name="Picture 34"/>
            <p:cNvPicPr>
              <a:picLocks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952" y="633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33" name="Picture 35"/>
            <p:cNvPicPr>
              <a:picLocks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842" y="633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34" name="Picture 36"/>
            <p:cNvPicPr>
              <a:picLocks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86" y="633"/>
              <a:ext cx="749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35" name="Picture 37"/>
            <p:cNvPicPr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772" y="2660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36" name="Picture 38"/>
            <p:cNvPicPr>
              <a:picLocks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087" y="1641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37" name="Picture 39"/>
            <p:cNvPicPr>
              <a:picLocks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746" y="1641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5338" name="Picture 40" descr="dealestate_canary"/>
            <p:cNvPicPr>
              <a:picLocks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6" y="1641"/>
              <a:ext cx="749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9630E49-E489-492E-A60B-74119B3004FB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39939" name="Line 8"/>
          <p:cNvSpPr>
            <a:spLocks noChangeShapeType="1"/>
          </p:cNvSpPr>
          <p:nvPr/>
        </p:nvSpPr>
        <p:spPr bwMode="auto">
          <a:xfrm>
            <a:off x="665163" y="5851525"/>
            <a:ext cx="4826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0" name="Line 9"/>
          <p:cNvSpPr>
            <a:spLocks noChangeShapeType="1"/>
          </p:cNvSpPr>
          <p:nvPr/>
        </p:nvSpPr>
        <p:spPr bwMode="auto">
          <a:xfrm>
            <a:off x="665163" y="5492750"/>
            <a:ext cx="0" cy="35877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1" name="Line 10"/>
          <p:cNvSpPr>
            <a:spLocks noChangeShapeType="1"/>
          </p:cNvSpPr>
          <p:nvPr/>
        </p:nvSpPr>
        <p:spPr bwMode="auto">
          <a:xfrm>
            <a:off x="8326438" y="5492750"/>
            <a:ext cx="0" cy="35877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2" name="Line 11"/>
          <p:cNvSpPr>
            <a:spLocks noChangeShapeType="1"/>
          </p:cNvSpPr>
          <p:nvPr/>
        </p:nvSpPr>
        <p:spPr bwMode="auto">
          <a:xfrm>
            <a:off x="7437438" y="5851525"/>
            <a:ext cx="88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3" name="Rectangle 132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81000" y="2209800"/>
            <a:ext cx="304800" cy="152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Rectangle 1332"/>
          <p:cNvSpPr>
            <a:spLocks noGrp="1" noChangeArrowheads="1"/>
          </p:cNvSpPr>
          <p:nvPr>
            <p:ph type="title" idx="4294967295"/>
          </p:nvPr>
        </p:nvSpPr>
        <p:spPr>
          <a:xfrm>
            <a:off x="2590800" y="152400"/>
            <a:ext cx="4165600" cy="914400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FF0000"/>
                </a:solidFill>
              </a:rPr>
              <a:t>OTHERS !!!!!!</a:t>
            </a:r>
            <a:r>
              <a:rPr lang="en-US" sz="1800" dirty="0" smtClean="0">
                <a:solidFill>
                  <a:srgbClr val="339966"/>
                </a:solidFill>
              </a:rPr>
              <a:t> Middle East Project List</a:t>
            </a:r>
            <a:br>
              <a:rPr lang="en-US" sz="1800" dirty="0" smtClean="0">
                <a:solidFill>
                  <a:srgbClr val="339966"/>
                </a:solidFill>
              </a:rPr>
            </a:br>
            <a:r>
              <a:rPr lang="en-US" sz="1400" dirty="0" smtClean="0">
                <a:solidFill>
                  <a:srgbClr val="339966"/>
                </a:solidFill>
              </a:rPr>
              <a:t>(Sep 2012)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822677"/>
              </p:ext>
            </p:extLst>
          </p:nvPr>
        </p:nvGraphicFramePr>
        <p:xfrm>
          <a:off x="457200" y="1066801"/>
          <a:ext cx="8229599" cy="3489960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99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131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11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498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3062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3633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2681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9688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95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latin typeface="Arial"/>
                        </a:rPr>
                        <a:t>#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Year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Project / Client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Application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Type of Plant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Country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Qty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 Total Tons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latin typeface="Arial"/>
                        </a:rPr>
                        <a:t> Voltage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Empower-1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Mobile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12,300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3300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Tabreed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Mobile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Bahrain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2,400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Dubai Festival City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Permanent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50,000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Dubai Investment Park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Permanent Plant + ETS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12,000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Deira City Centre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Shopping Mall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Replacement Permanent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2,600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Dubai World Trade Centre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Residential Bldgs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Mobile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2,400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Empower-2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Mobile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20,000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Emicool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Mobile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4,800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Al </a:t>
                      </a:r>
                      <a:r>
                        <a:rPr lang="en-US" sz="1000" b="1" i="0" u="none" strike="noStrike" dirty="0" err="1">
                          <a:solidFill>
                            <a:srgbClr val="0000FF"/>
                          </a:solidFill>
                          <a:latin typeface="Times New Roman"/>
                        </a:rPr>
                        <a:t>Naboodah</a:t>
                      </a:r>
                      <a:endParaRPr lang="en-US" sz="10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Villa Complex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Permanent Plant (Screw Chlrs)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1,200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latin typeface="Times New Roman"/>
                        </a:rPr>
                        <a:t>10</a:t>
                      </a:r>
                      <a:endParaRPr lang="en-US" sz="1000" b="1" i="0" u="none" strike="noStrike" dirty="0"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2008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Empower-3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Mobile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            </a:t>
                      </a:r>
                      <a:r>
                        <a:rPr lang="en-US" sz="10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22,000 </a:t>
                      </a:r>
                      <a:endParaRPr lang="en-US" sz="10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3300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Empower-4</a:t>
                      </a:r>
                      <a:endParaRPr lang="en-US" sz="10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Mobile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2,000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3300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Al Naboodah Extension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Office Bldg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Permanent Plant (Screw Chlr)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   400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Dubai World Trade Centre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Exhibition Hall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Long Term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4,000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Saudi ARAMCO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Office Bldg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Permanent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Saudi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4,000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4160 / 460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Al Rayyana / Sorouh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Residential Bldgs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Permanent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7,200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Malaiha Camp / Tabreed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Military Camp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Permanent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10,000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11/3.3kV/400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Capitala Rihan Heights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Residential Bldgs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Permanent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4,000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Sh. Zayed University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University Campus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Permanent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9,450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2011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GASCO (OilCo)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Indl. Refrigeration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Replacement Permanent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              1,300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3300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FF"/>
                          </a:solidFill>
                          <a:latin typeface="Times New Roman"/>
                        </a:rPr>
                        <a:t>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Empower-5</a:t>
                      </a:r>
                      <a:endParaRPr lang="en-US" sz="10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District Cooling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Mobile Temporary 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            20,000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11000 / 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197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latin typeface="Times New Roman"/>
                        </a:rPr>
                        <a:t>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Emirates Hangars</a:t>
                      </a:r>
                      <a:endParaRPr lang="en-US" sz="10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Hangar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 Cooling</a:t>
                      </a:r>
                      <a:endParaRPr lang="en-US" sz="10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Permanent </a:t>
                      </a:r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Plant</a:t>
                      </a:r>
                    </a:p>
                  </a:txBody>
                  <a:tcPr marL="9346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UAE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           </a:t>
                      </a:r>
                      <a:r>
                        <a:rPr lang="en-US" sz="10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3,080 </a:t>
                      </a:r>
                      <a:endParaRPr lang="en-US" sz="10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400</a:t>
                      </a:r>
                      <a:endParaRPr lang="en-US" sz="1000" b="1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31769">
                <a:tc>
                  <a:txBody>
                    <a:bodyPr/>
                    <a:lstStyle/>
                    <a:p>
                      <a:pPr algn="l" fontAlgn="b"/>
                      <a:endParaRPr lang="en-US" sz="700" b="0" i="1" u="none" strike="noStrike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latin typeface="Tahoma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latin typeface="Tahoma"/>
                        </a:rPr>
                        <a:t> </a:t>
                      </a:r>
                      <a:r>
                        <a:rPr lang="en-US" sz="1100" b="1" i="0" u="none" strike="noStrike" dirty="0" smtClean="0">
                          <a:latin typeface="Tahoma"/>
                        </a:rPr>
                        <a:t>69 </a:t>
                      </a:r>
                      <a:endParaRPr lang="en-US" sz="1100" b="1" i="0" u="none" strike="noStrike" dirty="0">
                        <a:latin typeface="Tahoma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latin typeface="Tahoma"/>
                        </a:rPr>
                        <a:t>    </a:t>
                      </a:r>
                      <a:r>
                        <a:rPr lang="en-US" sz="1100" b="1" i="0" u="none" strike="noStrike" dirty="0" smtClean="0">
                          <a:latin typeface="Tahoma"/>
                        </a:rPr>
                        <a:t>195,130 </a:t>
                      </a:r>
                      <a:endParaRPr lang="en-US" sz="1100" b="1" i="0" u="none" strike="noStrike" dirty="0">
                        <a:latin typeface="Tahoma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</a:tbl>
          </a:graphicData>
        </a:graphic>
      </p:graphicFrame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18833"/>
            <a:ext cx="1635612" cy="118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18833"/>
            <a:ext cx="1623764" cy="118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73492" y="5665113"/>
            <a:ext cx="12963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CA" sz="1000" b="1" dirty="0" smtClean="0"/>
              <a:t>The </a:t>
            </a:r>
            <a:r>
              <a:rPr lang="en-CA" sz="1000" b="1" dirty="0"/>
              <a:t>Gazette </a:t>
            </a:r>
            <a:endParaRPr lang="en-CA" sz="1000" dirty="0"/>
          </a:p>
          <a:p>
            <a:pPr algn="ctr">
              <a:lnSpc>
                <a:spcPct val="100000"/>
              </a:lnSpc>
              <a:buNone/>
            </a:pPr>
            <a:r>
              <a:rPr lang="en-CA" sz="1000" dirty="0" smtClean="0"/>
              <a:t>Montréal</a:t>
            </a:r>
            <a:r>
              <a:rPr lang="en-CA" sz="1000" dirty="0"/>
              <a:t>, </a:t>
            </a:r>
            <a:r>
              <a:rPr lang="en-CA" sz="1000" dirty="0" smtClean="0"/>
              <a:t>QC, </a:t>
            </a:r>
            <a:r>
              <a:rPr lang="en-CA" sz="1000" dirty="0"/>
              <a:t>CA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5706416"/>
            <a:ext cx="17526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CA" sz="900" b="1" dirty="0" smtClean="0"/>
              <a:t>Regional Medical Center</a:t>
            </a:r>
          </a:p>
          <a:p>
            <a:pPr algn="ctr">
              <a:lnSpc>
                <a:spcPct val="100000"/>
              </a:lnSpc>
              <a:buNone/>
            </a:pPr>
            <a:r>
              <a:rPr lang="en-CA" sz="900" dirty="0"/>
              <a:t>Muskogee, OK, USA</a:t>
            </a:r>
          </a:p>
          <a:p>
            <a:pPr algn="ctr">
              <a:lnSpc>
                <a:spcPct val="100000"/>
              </a:lnSpc>
              <a:buNone/>
            </a:pPr>
            <a:r>
              <a:rPr lang="en-CA" sz="900" b="1" dirty="0" smtClean="0"/>
              <a:t> </a:t>
            </a:r>
          </a:p>
          <a:p>
            <a:pPr algn="ctr">
              <a:lnSpc>
                <a:spcPct val="100000"/>
              </a:lnSpc>
              <a:buNone/>
            </a:pPr>
            <a:endParaRPr lang="en-CA" sz="900" b="1" dirty="0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266" y="4518833"/>
            <a:ext cx="1604334" cy="118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805866" y="5673497"/>
            <a:ext cx="190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CA" sz="1000" b="1" dirty="0"/>
              <a:t>Research and </a:t>
            </a:r>
            <a:r>
              <a:rPr lang="en-CA" sz="1000" b="1" dirty="0" smtClean="0"/>
              <a:t>Medical Clinic </a:t>
            </a:r>
            <a:endParaRPr lang="en-CA" sz="1000" dirty="0"/>
          </a:p>
          <a:p>
            <a:pPr algn="ctr">
              <a:buNone/>
            </a:pPr>
            <a:r>
              <a:rPr lang="en-CA" sz="1000" dirty="0"/>
              <a:t>Tulsa, OK, USA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2724532" cy="1416943"/>
          </a:xfrm>
          <a:prstGeom prst="rect">
            <a:avLst/>
          </a:prstGeom>
        </p:spPr>
      </p:pic>
      <p:pic>
        <p:nvPicPr>
          <p:cNvPr id="7170" name="Picture 2" descr="C:\Users\Justine\Desktop\Catalog Complete - 2016_HQ-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791200" cy="689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7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2724532" cy="1416943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-388938" y="1506537"/>
            <a:ext cx="7856538" cy="4056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en-US" altLang="en-US" sz="4800" b="1" dirty="0" smtClean="0">
                <a:latin typeface="Days" panose="02000505050000020004" pitchFamily="2" charset="0"/>
              </a:rPr>
              <a:t>Thank You for 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en-US" altLang="en-US" sz="4800" b="1" dirty="0" smtClean="0">
                <a:latin typeface="Days" panose="02000505050000020004" pitchFamily="2" charset="0"/>
              </a:rPr>
              <a:t>Your participation!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en-US" altLang="en-US" sz="4800" b="1" dirty="0" smtClean="0">
                <a:latin typeface="Days" panose="02000505050000020004" pitchFamily="2" charset="0"/>
              </a:rPr>
              <a:t>Visit our Website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en-US" altLang="en-US" sz="4800" b="1" dirty="0" smtClean="0">
                <a:latin typeface="Days" panose="02000505050000020004" pitchFamily="2" charset="0"/>
              </a:rPr>
              <a:t>www.flofab.com</a:t>
            </a:r>
          </a:p>
        </p:txBody>
      </p:sp>
    </p:spTree>
    <p:extLst>
      <p:ext uri="{BB962C8B-B14F-4D97-AF65-F5344CB8AC3E}">
        <p14:creationId xmlns:p14="http://schemas.microsoft.com/office/powerpoint/2010/main" val="218898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1261978"/>
            <a:ext cx="3096344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>
                <a:solidFill>
                  <a:prstClr val="black"/>
                </a:solidFill>
                <a:latin typeface="Calibri"/>
              </a:rPr>
              <a:t>- Solution for both : New construction and Retrofit.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Easily add more modules for future expansion.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One single point of Responsibility / Contact 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One single submittal for approval Vs. Individual </a:t>
            </a:r>
            <a:r>
              <a:rPr lang="en-CA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submittals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for each component.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Financial : Cost reduction, Effectively reduce 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total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cost of ownership for all project 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stake holders  (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Contractor / Consultant Engineer / End User)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Financial : Space saving due to optimized space 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utilization.</a:t>
            </a:r>
            <a:endParaRPr lang="en-US" baseline="300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>
                <a:solidFill>
                  <a:prstClr val="black"/>
                </a:solidFill>
                <a:latin typeface="Calibri"/>
              </a:rPr>
              <a:t>- Financial : Time (Cost) saving : Skid built in parallel 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during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building construction, also 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3928" y="1170225"/>
            <a:ext cx="4176464" cy="5427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>
                <a:solidFill>
                  <a:prstClr val="black"/>
                </a:solidFill>
                <a:latin typeface="Calibri"/>
              </a:rPr>
              <a:t>- Financial </a:t>
            </a:r>
            <a:r>
              <a:rPr lang="en-CA" baseline="30000">
                <a:solidFill>
                  <a:prstClr val="black"/>
                </a:solidFill>
                <a:latin typeface="Calibri"/>
              </a:rPr>
              <a:t>: </a:t>
            </a:r>
            <a:r>
              <a:rPr lang="en-CA" baseline="3000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: Cash flow </a:t>
            </a:r>
            <a:r>
              <a:rPr lang="en-CA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management: One single invoice / payment for all </a:t>
            </a:r>
            <a:r>
              <a:rPr lang="en-CA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works</a:t>
            </a:r>
            <a:endParaRPr lang="en-CA" baseline="300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Financial </a:t>
            </a: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::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Overhead                                            saving including project management, logistical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baseline="30000" dirty="0">
                <a:solidFill>
                  <a:prstClr val="black"/>
                </a:solidFill>
                <a:latin typeface="Calibri"/>
              </a:rPr>
              <a:t>coordination, insurance expense, ...etc.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Financial : No surplus or extra components left after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baseline="30000" dirty="0">
                <a:solidFill>
                  <a:prstClr val="black"/>
                </a:solidFill>
                <a:latin typeface="Calibri"/>
              </a:rPr>
              <a:t>  fabrication by contractor.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Time (Cost) saving : No construction delay due to 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>
                <a:solidFill>
                  <a:prstClr val="black"/>
                </a:solidFill>
                <a:latin typeface="Calibri"/>
              </a:rPr>
              <a:t>  missing one single component order, wrong delivery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baseline="30000" dirty="0">
                <a:solidFill>
                  <a:prstClr val="black"/>
                </a:solidFill>
                <a:latin typeface="Calibri"/>
              </a:rPr>
              <a:t>  or defective component.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Quality: Assembly within controlled environment by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>
                <a:solidFill>
                  <a:prstClr val="black"/>
                </a:solidFill>
                <a:latin typeface="Calibri"/>
              </a:rPr>
              <a:t>  certified technicians / welders using approved work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baseline="30000" dirty="0">
                <a:solidFill>
                  <a:prstClr val="black"/>
                </a:solidFill>
                <a:latin typeface="Calibri"/>
              </a:rPr>
              <a:t>  methods / procedures.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Quality / Financial : Factory wired and tested = site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baseline="30000" dirty="0">
                <a:solidFill>
                  <a:prstClr val="black"/>
                </a:solidFill>
                <a:latin typeface="Calibri"/>
              </a:rPr>
              <a:t>  plug &amp; play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Safety: Avoid unpleasant site safety incidents and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>
                <a:solidFill>
                  <a:prstClr val="black"/>
                </a:solidFill>
                <a:latin typeface="Calibri"/>
              </a:rPr>
              <a:t>  lost days as we tremendously minimize job site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baseline="30000" dirty="0">
                <a:solidFill>
                  <a:prstClr val="black"/>
                </a:solidFill>
                <a:latin typeface="Calibri"/>
              </a:rPr>
              <a:t>  man-hours.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385500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800" dirty="0" smtClean="0">
                <a:solidFill>
                  <a:srgbClr val="0070C0"/>
                </a:solidFill>
                <a:latin typeface="Days" panose="02000505050000020004" pitchFamily="2" charset="0"/>
              </a:rPr>
              <a:t>Skid Advantages</a:t>
            </a:r>
          </a:p>
        </p:txBody>
      </p:sp>
    </p:spTree>
    <p:extLst>
      <p:ext uri="{BB962C8B-B14F-4D97-AF65-F5344CB8AC3E}">
        <p14:creationId xmlns:p14="http://schemas.microsoft.com/office/powerpoint/2010/main" val="368185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22461">
            <a:off x="4910138" y="3990975"/>
            <a:ext cx="2578100" cy="2017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1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8EC79A-6490-4766-8D20-17085A3F33C6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6525"/>
            <a:ext cx="5410200" cy="676275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339966"/>
                </a:solidFill>
              </a:rPr>
              <a:t>Benefits to Customer</a:t>
            </a:r>
          </a:p>
        </p:txBody>
      </p:sp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685800" y="1219200"/>
            <a:ext cx="78105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>
                <a:ea typeface="ＭＳ Ｐゴシック" pitchFamily="1" charset="-128"/>
              </a:rPr>
              <a:t>Guaranteed performance - engineered, manufactured &amp; commissioned by same agency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>
                <a:ea typeface="ＭＳ Ｐゴシック" pitchFamily="1" charset="-128"/>
              </a:rPr>
              <a:t>Greater flexibility – </a:t>
            </a:r>
            <a:r>
              <a:rPr lang="en-US" sz="1800">
                <a:solidFill>
                  <a:srgbClr val="003399"/>
                </a:solidFill>
                <a:ea typeface="ＭＳ Ｐゴシック" pitchFamily="1" charset="-128"/>
              </a:rPr>
              <a:t>affords scalability </a:t>
            </a:r>
            <a:r>
              <a:rPr lang="en-US" sz="1800">
                <a:ea typeface="ＭＳ Ｐゴシック" pitchFamily="1" charset="-128"/>
              </a:rPr>
              <a:t>in case of phased construction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>
                <a:ea typeface="ＭＳ Ｐゴシック" pitchFamily="1" charset="-128"/>
              </a:rPr>
              <a:t>Reduced job site risk &amp; EHS problems due to greatly reduced site work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>
                <a:ea typeface="ＭＳ Ｐゴシック" pitchFamily="1" charset="-128"/>
              </a:rPr>
              <a:t>Significantly smaller space requirement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>
                <a:ea typeface="ＭＳ Ｐゴシック" pitchFamily="1" charset="-128"/>
              </a:rPr>
              <a:t>Reduced construction schedules – </a:t>
            </a:r>
            <a:r>
              <a:rPr lang="en-US" sz="1800">
                <a:solidFill>
                  <a:srgbClr val="003399"/>
                </a:solidFill>
                <a:ea typeface="ＭＳ Ｐゴシック" pitchFamily="1" charset="-128"/>
              </a:rPr>
              <a:t>improved project management</a:t>
            </a:r>
            <a:r>
              <a:rPr lang="en-US" sz="1800">
                <a:ea typeface="ＭＳ Ｐゴシック" pitchFamily="1" charset="-128"/>
              </a:rPr>
              <a:t>. Manufacture of plant can continue in the factory while site approvals are still underway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0"/>
              </a:spcBef>
              <a:buClrTx/>
            </a:pPr>
            <a:endParaRPr lang="en-US" sz="1800">
              <a:ea typeface="ＭＳ Ｐゴシック" pitchFamily="1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10000"/>
          </a:lnSpc>
          <a:spcBef>
            <a:spcPct val="20000"/>
          </a:spcBef>
          <a:spcAft>
            <a:spcPct val="0"/>
          </a:spcAft>
          <a:buClr>
            <a:schemeClr val="bg2"/>
          </a:buClr>
          <a:buSzTx/>
          <a:buFont typeface="Wingdings" pitchFamily="2" charset="2"/>
          <a:buChar char="§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10000"/>
          </a:lnSpc>
          <a:spcBef>
            <a:spcPct val="20000"/>
          </a:spcBef>
          <a:spcAft>
            <a:spcPct val="0"/>
          </a:spcAft>
          <a:buClr>
            <a:schemeClr val="bg2"/>
          </a:buClr>
          <a:buSzTx/>
          <a:buFont typeface="Wingdings" pitchFamily="2" charset="2"/>
          <a:buChar char="§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26162</TotalTime>
  <Words>2756</Words>
  <Application>Microsoft Office PowerPoint</Application>
  <PresentationFormat>On-screen Show (4:3)</PresentationFormat>
  <Paragraphs>719</Paragraphs>
  <Slides>77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Default Design</vt:lpstr>
      <vt:lpstr>Composite</vt:lpstr>
      <vt:lpstr>1_Composite</vt:lpstr>
      <vt:lpstr>2_Composite</vt:lpstr>
      <vt:lpstr>3_Composite</vt:lpstr>
      <vt:lpstr>Photo Editor Photo</vt:lpstr>
      <vt:lpstr>Bitmap Image</vt:lpstr>
      <vt:lpstr>PowerPoint Presentation</vt:lpstr>
      <vt:lpstr>Flo Fab Modular chilling package</vt:lpstr>
      <vt:lpstr>Agenda</vt:lpstr>
      <vt:lpstr>What is a Packaged Plant ?</vt:lpstr>
      <vt:lpstr>Benefits to Customer</vt:lpstr>
      <vt:lpstr>PowerPoint Presentation</vt:lpstr>
      <vt:lpstr>PowerPoint Presentation</vt:lpstr>
      <vt:lpstr>PowerPoint Presentation</vt:lpstr>
      <vt:lpstr>Benefits to Customer</vt:lpstr>
      <vt:lpstr>Benefits to Customer</vt:lpstr>
      <vt:lpstr>The Flo Fab Advantage</vt:lpstr>
      <vt:lpstr>PowerPoint Presentation</vt:lpstr>
      <vt:lpstr>Modularized Packaged Chilling System </vt:lpstr>
      <vt:lpstr>Applications</vt:lpstr>
      <vt:lpstr>Multiple Chillers</vt:lpstr>
      <vt:lpstr>Multiple Chillers</vt:lpstr>
      <vt:lpstr>Voltage Options</vt:lpstr>
      <vt:lpstr>System Solutions</vt:lpstr>
      <vt:lpstr>Primary–Secondary System</vt:lpstr>
      <vt:lpstr>Variable Primary Chilled Water Flow</vt:lpstr>
      <vt:lpstr>Types of Packaged Plants</vt:lpstr>
      <vt:lpstr>Types of Packaged Plants    - Temporary Cooling Plants</vt:lpstr>
      <vt:lpstr>Types of Packaged Plants    - Temporary Cooling Plants</vt:lpstr>
      <vt:lpstr>Chillers  (Water-Cooled)</vt:lpstr>
      <vt:lpstr>Chillers  (Water-Cooled)</vt:lpstr>
      <vt:lpstr>Chillers  (Water-Cooled)</vt:lpstr>
      <vt:lpstr>Chillers  (Air-Cooled)</vt:lpstr>
      <vt:lpstr>Chillers  (Air-Cooled)</vt:lpstr>
      <vt:lpstr>Types of Packaged Plant</vt:lpstr>
      <vt:lpstr>Types of Packaged Plants    - Permanent Cooling Plants</vt:lpstr>
      <vt:lpstr>Secondary Distribution Module – Capable of Pumping 32,000TR at 9K</vt:lpstr>
      <vt:lpstr>Transportation </vt:lpstr>
      <vt:lpstr>Delivery</vt:lpstr>
      <vt:lpstr>Shipping Split</vt:lpstr>
      <vt:lpstr>50,000TR Permanent Packaged Plant</vt:lpstr>
      <vt:lpstr>PowerPoint Presentation</vt:lpstr>
      <vt:lpstr>Maintenance Enhancements (available options)</vt:lpstr>
      <vt:lpstr>Maintenance Enhancements : Chiller Tube Service Access</vt:lpstr>
      <vt:lpstr>Overhead Gantry and Chain Pulley Block </vt:lpstr>
      <vt:lpstr>What we normally do NOT offer !!</vt:lpstr>
      <vt:lpstr>What we normally do NOT offer !!</vt:lpstr>
      <vt:lpstr>Case Study : Empower  - Mobile Cooling for DC Provider</vt:lpstr>
      <vt:lpstr>Case Study : Dubai Festival City  - Large Mixed Use Development</vt:lpstr>
      <vt:lpstr>Case Study : Dubai Festival City  - Large Mixed Use Development</vt:lpstr>
      <vt:lpstr>Case Study : Dubai Investment Park  - Industrial Park &amp; Labour Accommodation</vt:lpstr>
      <vt:lpstr>Case Study : Dubai Investment Park  - Industrial Park &amp; Labour Accommodation</vt:lpstr>
      <vt:lpstr>Case Study : Dubai Investment Park  - Industrial Park &amp; Labour Accommodation</vt:lpstr>
      <vt:lpstr>Case Study : Al Naboodah  - Villas &amp; Office Complex</vt:lpstr>
      <vt:lpstr>Case Study : Dubai World Trade Centre - Sheikh Saeed Exhibition Hall</vt:lpstr>
      <vt:lpstr>Case Study : Dubai World Trade Centre - Sheikh Saeed Exhibition Hall (factory)</vt:lpstr>
      <vt:lpstr>Case Study : Dubai World Trade Centre - Sheikh Saeed Exhibition Hall (delivery)</vt:lpstr>
      <vt:lpstr>Case Study : ARAMCO, Saudi Arabia - North Park Office Complex </vt:lpstr>
      <vt:lpstr>PowerPoint Presentation</vt:lpstr>
      <vt:lpstr>Case Study : ARAMCO, Saudi Arabia - North Park Office Complex (off-loading &amp; site assembly)</vt:lpstr>
      <vt:lpstr>Case Study : Tabreed - UAE Armed Forces Camp at Malaiha, Sharjah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Enclosures</vt:lpstr>
      <vt:lpstr>PowerPoint Presentation</vt:lpstr>
      <vt:lpstr>Enclosure installation on skid package</vt:lpstr>
      <vt:lpstr>Complete assembly with Shelter Works enclosure</vt:lpstr>
      <vt:lpstr>How to rig equipment</vt:lpstr>
      <vt:lpstr>Special package delivery</vt:lpstr>
      <vt:lpstr>PowerPoint Presentation</vt:lpstr>
      <vt:lpstr>PowerPoint Presentation</vt:lpstr>
      <vt:lpstr>PowerPoint Presentation</vt:lpstr>
      <vt:lpstr>PowerPoint Presentation</vt:lpstr>
      <vt:lpstr>Modular packaged Chilling Systems  - Solutions to Suit Every Application</vt:lpstr>
      <vt:lpstr>OTHERS !!!!!! Middle East Project List (Sep 2012)</vt:lpstr>
      <vt:lpstr>PowerPoint Presentation</vt:lpstr>
      <vt:lpstr>PowerPoint Presentation</vt:lpstr>
    </vt:vector>
  </TitlesOfParts>
  <Company>Flo Fab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MPCS Presentation</dc:subject>
  <dc:creator>Fouda</dc:creator>
  <cp:lastModifiedBy>Justine</cp:lastModifiedBy>
  <cp:revision>1892</cp:revision>
  <cp:lastPrinted>2005-10-07T16:13:38Z</cp:lastPrinted>
  <dcterms:created xsi:type="dcterms:W3CDTF">2005-02-25T20:09:51Z</dcterms:created>
  <dcterms:modified xsi:type="dcterms:W3CDTF">2016-05-11T19:53:22Z</dcterms:modified>
</cp:coreProperties>
</file>