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53.jp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65"/>
  </p:notesMasterIdLst>
  <p:sldIdLst>
    <p:sldId id="256" r:id="rId2"/>
    <p:sldId id="317" r:id="rId3"/>
    <p:sldId id="284" r:id="rId4"/>
    <p:sldId id="332" r:id="rId5"/>
    <p:sldId id="333" r:id="rId6"/>
    <p:sldId id="334" r:id="rId7"/>
    <p:sldId id="335" r:id="rId8"/>
    <p:sldId id="418" r:id="rId9"/>
    <p:sldId id="420" r:id="rId10"/>
    <p:sldId id="424" r:id="rId11"/>
    <p:sldId id="411" r:id="rId12"/>
    <p:sldId id="412" r:id="rId13"/>
    <p:sldId id="413" r:id="rId14"/>
    <p:sldId id="414" r:id="rId15"/>
    <p:sldId id="415" r:id="rId16"/>
    <p:sldId id="416" r:id="rId17"/>
    <p:sldId id="336" r:id="rId18"/>
    <p:sldId id="342" r:id="rId19"/>
    <p:sldId id="343" r:id="rId20"/>
    <p:sldId id="349" r:id="rId21"/>
    <p:sldId id="351" r:id="rId22"/>
    <p:sldId id="353" r:id="rId23"/>
    <p:sldId id="408" r:id="rId24"/>
    <p:sldId id="354" r:id="rId25"/>
    <p:sldId id="358" r:id="rId26"/>
    <p:sldId id="361" r:id="rId27"/>
    <p:sldId id="407" r:id="rId28"/>
    <p:sldId id="400" r:id="rId29"/>
    <p:sldId id="399" r:id="rId30"/>
    <p:sldId id="398" r:id="rId31"/>
    <p:sldId id="363" r:id="rId32"/>
    <p:sldId id="364" r:id="rId33"/>
    <p:sldId id="428" r:id="rId34"/>
    <p:sldId id="366" r:id="rId35"/>
    <p:sldId id="367" r:id="rId36"/>
    <p:sldId id="370" r:id="rId37"/>
    <p:sldId id="374" r:id="rId38"/>
    <p:sldId id="375" r:id="rId39"/>
    <p:sldId id="376" r:id="rId40"/>
    <p:sldId id="377" r:id="rId41"/>
    <p:sldId id="378" r:id="rId42"/>
    <p:sldId id="379" r:id="rId43"/>
    <p:sldId id="380" r:id="rId44"/>
    <p:sldId id="382" r:id="rId45"/>
    <p:sldId id="383" r:id="rId46"/>
    <p:sldId id="384" r:id="rId47"/>
    <p:sldId id="429" r:id="rId48"/>
    <p:sldId id="385" r:id="rId49"/>
    <p:sldId id="386" r:id="rId50"/>
    <p:sldId id="387" r:id="rId51"/>
    <p:sldId id="388" r:id="rId52"/>
    <p:sldId id="389" r:id="rId53"/>
    <p:sldId id="390" r:id="rId54"/>
    <p:sldId id="392" r:id="rId55"/>
    <p:sldId id="425" r:id="rId56"/>
    <p:sldId id="426" r:id="rId57"/>
    <p:sldId id="427" r:id="rId58"/>
    <p:sldId id="394" r:id="rId59"/>
    <p:sldId id="395" r:id="rId60"/>
    <p:sldId id="323" r:id="rId61"/>
    <p:sldId id="325" r:id="rId62"/>
    <p:sldId id="326" r:id="rId63"/>
    <p:sldId id="338" r:id="rId64"/>
  </p:sldIdLst>
  <p:sldSz cx="10058400" cy="77724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nknown User"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9" autoAdjust="0"/>
    <p:restoredTop sz="94631" autoAdjust="0"/>
  </p:normalViewPr>
  <p:slideViewPr>
    <p:cSldViewPr>
      <p:cViewPr>
        <p:scale>
          <a:sx n="100" d="100"/>
          <a:sy n="100" d="100"/>
        </p:scale>
        <p:origin x="-1399" y="-41"/>
      </p:cViewPr>
      <p:guideLst>
        <p:guide orient="horz" pos="2448"/>
        <p:guide pos="3168"/>
      </p:guideLst>
    </p:cSldViewPr>
  </p:slideViewPr>
  <p:outlineViewPr>
    <p:cViewPr>
      <p:scale>
        <a:sx n="33" d="100"/>
        <a:sy n="33" d="100"/>
      </p:scale>
      <p:origin x="0" y="0"/>
    </p:cViewPr>
    <p:sldLst>
      <p:sld r:id="rId1" collapse="1"/>
      <p:sld r:id="rId2" collapse="1"/>
    </p:sldLst>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_rels/viewProps.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slide" Target="slides/slide35.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image" Target="../media/image25.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image" Target="../media/image3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CA"/>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B2527C0-80F8-4AAC-9621-939C2CA6B923}" type="datetimeFigureOut">
              <a:rPr lang="en-CA" smtClean="0"/>
              <a:t>2016-12-15</a:t>
            </a:fld>
            <a:endParaRPr lang="en-CA"/>
          </a:p>
        </p:txBody>
      </p:sp>
      <p:sp>
        <p:nvSpPr>
          <p:cNvPr id="4" name="Slide Image Placeholder 3"/>
          <p:cNvSpPr>
            <a:spLocks noGrp="1" noRot="1" noChangeAspect="1"/>
          </p:cNvSpPr>
          <p:nvPr>
            <p:ph type="sldImg" idx="2"/>
          </p:nvPr>
        </p:nvSpPr>
        <p:spPr>
          <a:xfrm>
            <a:off x="1250950" y="696913"/>
            <a:ext cx="4508500" cy="3486150"/>
          </a:xfrm>
          <a:prstGeom prst="rect">
            <a:avLst/>
          </a:prstGeom>
          <a:noFill/>
          <a:ln w="12700">
            <a:solidFill>
              <a:prstClr val="black"/>
            </a:solidFill>
          </a:ln>
        </p:spPr>
        <p:txBody>
          <a:bodyPr vert="horz" lIns="93177" tIns="46589" rIns="93177" bIns="46589" rtlCol="0" anchor="ctr"/>
          <a:lstStyle/>
          <a:p>
            <a:endParaRPr lang="en-CA"/>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CA"/>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F08FF33A-FD81-41B1-9012-15FE2EB3BC61}" type="slidenum">
              <a:rPr lang="en-CA" smtClean="0"/>
              <a:t>‹#›</a:t>
            </a:fld>
            <a:endParaRPr lang="en-CA"/>
          </a:p>
        </p:txBody>
      </p:sp>
    </p:spTree>
    <p:extLst>
      <p:ext uri="{BB962C8B-B14F-4D97-AF65-F5344CB8AC3E}">
        <p14:creationId xmlns:p14="http://schemas.microsoft.com/office/powerpoint/2010/main" val="4052182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xfrm>
            <a:off x="1250950" y="696913"/>
            <a:ext cx="4508500" cy="3486150"/>
          </a:xfrm>
          <a:ln/>
        </p:spPr>
      </p:sp>
      <p:sp>
        <p:nvSpPr>
          <p:cNvPr id="23555" name="Notes Placeholder 2"/>
          <p:cNvSpPr>
            <a:spLocks noGrp="1"/>
          </p:cNvSpPr>
          <p:nvPr>
            <p:ph type="body" idx="1"/>
          </p:nvPr>
        </p:nvSpPr>
        <p:spPr>
          <a:noFill/>
        </p:spPr>
        <p:txBody>
          <a:bodyPr/>
          <a:lstStyle/>
          <a:p>
            <a:r>
              <a:rPr lang="en-US" altLang="en-US" smtClean="0"/>
              <a:t>John Crane Type 21 Mechanical seal !!! </a:t>
            </a:r>
            <a:r>
              <a:rPr lang="en-CA" altLang="en-US" b="1" smtClean="0"/>
              <a:t>Features</a:t>
            </a:r>
          </a:p>
          <a:p>
            <a:r>
              <a:rPr lang="en-CA" altLang="en-US" smtClean="0"/>
              <a:t>The drive band's "dent and groove" design eliminates overstressing of the elastomer bellows to prevent bellows slip and protect the shaft and sleeve from wear. </a:t>
            </a:r>
          </a:p>
          <a:p>
            <a:r>
              <a:rPr lang="en-CA" altLang="en-US" smtClean="0"/>
              <a:t>Non-clogging, single-coil spring provides greater dependability than multiple spring designs and will not foul due to fluid contact. </a:t>
            </a:r>
          </a:p>
          <a:p>
            <a:r>
              <a:rPr lang="en-CA" altLang="en-US" smtClean="0"/>
              <a:t>Flexible elastomer bellows automatically compensates for abnormal shaft-end play, run-out, primary ring wear and equipment tolerances.</a:t>
            </a:r>
          </a:p>
          <a:p>
            <a:r>
              <a:rPr lang="en-CA" altLang="en-US" b="1" smtClean="0"/>
              <a:t>Parameters</a:t>
            </a:r>
          </a:p>
          <a:p>
            <a:r>
              <a:rPr lang="en-CA" altLang="en-US" smtClean="0"/>
              <a:t>Temperature Limits-40°F to 400°F/-40°C to 205°C (depending on materials used)</a:t>
            </a:r>
          </a:p>
          <a:p>
            <a:r>
              <a:rPr lang="en-CA" altLang="en-US" smtClean="0"/>
              <a:t>Pressure Limits150 psi(g)/10 bar(g)</a:t>
            </a:r>
          </a:p>
          <a:p>
            <a:r>
              <a:rPr lang="en-CA" altLang="en-US" smtClean="0"/>
              <a:t>Speed LimitsUp to 2500fpm/13m/s, depending on configuration and shaft size</a:t>
            </a:r>
          </a:p>
          <a:p>
            <a:endParaRPr lang="en-US" altLang="en-US" smtClean="0"/>
          </a:p>
        </p:txBody>
      </p:sp>
      <p:sp>
        <p:nvSpPr>
          <p:cNvPr id="23556" name="Slide Number Placeholder 3"/>
          <p:cNvSpPr>
            <a:spLocks noGrp="1"/>
          </p:cNvSpPr>
          <p:nvPr>
            <p:ph type="sldNum" sz="quarter" idx="5"/>
          </p:nvPr>
        </p:nvSpPr>
        <p:spPr>
          <a:noFill/>
        </p:spPr>
        <p:txBody>
          <a:bodyPr/>
          <a:lstStyle>
            <a:lvl1pPr defTabSz="911994">
              <a:defRPr sz="2100">
                <a:solidFill>
                  <a:schemeClr val="tx1"/>
                </a:solidFill>
                <a:latin typeface="Arial Narrow" pitchFamily="34" charset="0"/>
                <a:ea typeface="MS Mincho" pitchFamily="49" charset="-128"/>
              </a:defRPr>
            </a:lvl1pPr>
            <a:lvl2pPr marL="716130" indent="-275434" defTabSz="911994">
              <a:defRPr sz="2100">
                <a:solidFill>
                  <a:schemeClr val="tx1"/>
                </a:solidFill>
                <a:latin typeface="Arial Narrow" pitchFamily="34" charset="0"/>
                <a:ea typeface="MS Mincho" pitchFamily="49" charset="-128"/>
              </a:defRPr>
            </a:lvl2pPr>
            <a:lvl3pPr marL="1101738" indent="-220348" defTabSz="911994">
              <a:defRPr sz="2100">
                <a:solidFill>
                  <a:schemeClr val="tx1"/>
                </a:solidFill>
                <a:latin typeface="Arial Narrow" pitchFamily="34" charset="0"/>
                <a:ea typeface="MS Mincho" pitchFamily="49" charset="-128"/>
              </a:defRPr>
            </a:lvl3pPr>
            <a:lvl4pPr marL="1542433" indent="-220348" defTabSz="911994">
              <a:defRPr sz="2100">
                <a:solidFill>
                  <a:schemeClr val="tx1"/>
                </a:solidFill>
                <a:latin typeface="Arial Narrow" pitchFamily="34" charset="0"/>
                <a:ea typeface="MS Mincho" pitchFamily="49" charset="-128"/>
              </a:defRPr>
            </a:lvl4pPr>
            <a:lvl5pPr marL="1983128" indent="-220348" defTabSz="911994">
              <a:defRPr sz="2100">
                <a:solidFill>
                  <a:schemeClr val="tx1"/>
                </a:solidFill>
                <a:latin typeface="Arial Narrow" pitchFamily="34" charset="0"/>
                <a:ea typeface="MS Mincho" pitchFamily="49" charset="-128"/>
              </a:defRPr>
            </a:lvl5pPr>
            <a:lvl6pPr marL="2423823" indent="-220348" defTabSz="911994" eaLnBrk="0" fontAlgn="base" hangingPunct="0">
              <a:spcBef>
                <a:spcPct val="0"/>
              </a:spcBef>
              <a:spcAft>
                <a:spcPct val="0"/>
              </a:spcAft>
              <a:defRPr sz="2100">
                <a:solidFill>
                  <a:schemeClr val="tx1"/>
                </a:solidFill>
                <a:latin typeface="Arial Narrow" pitchFamily="34" charset="0"/>
                <a:ea typeface="MS Mincho" pitchFamily="49" charset="-128"/>
              </a:defRPr>
            </a:lvl6pPr>
            <a:lvl7pPr marL="2864518" indent="-220348" defTabSz="911994" eaLnBrk="0" fontAlgn="base" hangingPunct="0">
              <a:spcBef>
                <a:spcPct val="0"/>
              </a:spcBef>
              <a:spcAft>
                <a:spcPct val="0"/>
              </a:spcAft>
              <a:defRPr sz="2100">
                <a:solidFill>
                  <a:schemeClr val="tx1"/>
                </a:solidFill>
                <a:latin typeface="Arial Narrow" pitchFamily="34" charset="0"/>
                <a:ea typeface="MS Mincho" pitchFamily="49" charset="-128"/>
              </a:defRPr>
            </a:lvl7pPr>
            <a:lvl8pPr marL="3305213" indent="-220348" defTabSz="911994" eaLnBrk="0" fontAlgn="base" hangingPunct="0">
              <a:spcBef>
                <a:spcPct val="0"/>
              </a:spcBef>
              <a:spcAft>
                <a:spcPct val="0"/>
              </a:spcAft>
              <a:defRPr sz="2100">
                <a:solidFill>
                  <a:schemeClr val="tx1"/>
                </a:solidFill>
                <a:latin typeface="Arial Narrow" pitchFamily="34" charset="0"/>
                <a:ea typeface="MS Mincho" pitchFamily="49" charset="-128"/>
              </a:defRPr>
            </a:lvl8pPr>
            <a:lvl9pPr marL="3745908" indent="-220348" defTabSz="911994" eaLnBrk="0" fontAlgn="base" hangingPunct="0">
              <a:spcBef>
                <a:spcPct val="0"/>
              </a:spcBef>
              <a:spcAft>
                <a:spcPct val="0"/>
              </a:spcAft>
              <a:defRPr sz="2100">
                <a:solidFill>
                  <a:schemeClr val="tx1"/>
                </a:solidFill>
                <a:latin typeface="Arial Narrow" pitchFamily="34" charset="0"/>
                <a:ea typeface="MS Mincho" pitchFamily="49" charset="-128"/>
              </a:defRPr>
            </a:lvl9pPr>
          </a:lstStyle>
          <a:p>
            <a:fld id="{C990DF82-F083-43ED-B101-3FD01C152320}" type="slidenum">
              <a:rPr lang="en-CA" altLang="en-US" sz="1200">
                <a:latin typeface="Times New Roman" pitchFamily="18" charset="0"/>
              </a:rPr>
              <a:pPr/>
              <a:t>4</a:t>
            </a:fld>
            <a:endParaRPr lang="en-CA" altLang="en-US" sz="1200">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defTabSz="900113">
              <a:defRPr sz="2400">
                <a:solidFill>
                  <a:schemeClr val="tx1"/>
                </a:solidFill>
                <a:latin typeface="Arial" charset="0"/>
              </a:defRPr>
            </a:lvl1pPr>
            <a:lvl2pPr marL="742950" indent="-285750" defTabSz="900113">
              <a:defRPr sz="2400">
                <a:solidFill>
                  <a:schemeClr val="tx1"/>
                </a:solidFill>
                <a:latin typeface="Arial" charset="0"/>
              </a:defRPr>
            </a:lvl2pPr>
            <a:lvl3pPr marL="1143000" indent="-228600" defTabSz="900113">
              <a:defRPr sz="2400">
                <a:solidFill>
                  <a:schemeClr val="tx1"/>
                </a:solidFill>
                <a:latin typeface="Arial" charset="0"/>
              </a:defRPr>
            </a:lvl3pPr>
            <a:lvl4pPr marL="1600200" indent="-228600" defTabSz="900113">
              <a:defRPr sz="2400">
                <a:solidFill>
                  <a:schemeClr val="tx1"/>
                </a:solidFill>
                <a:latin typeface="Arial" charset="0"/>
              </a:defRPr>
            </a:lvl4pPr>
            <a:lvl5pPr marL="2057400" indent="-228600" defTabSz="900113">
              <a:defRPr sz="2400">
                <a:solidFill>
                  <a:schemeClr val="tx1"/>
                </a:solidFill>
                <a:latin typeface="Arial" charset="0"/>
              </a:defRPr>
            </a:lvl5pPr>
            <a:lvl6pPr marL="2514600" indent="-228600" defTabSz="900113" eaLnBrk="0" fontAlgn="base" hangingPunct="0">
              <a:spcBef>
                <a:spcPct val="0"/>
              </a:spcBef>
              <a:spcAft>
                <a:spcPct val="0"/>
              </a:spcAft>
              <a:defRPr sz="2400">
                <a:solidFill>
                  <a:schemeClr val="tx1"/>
                </a:solidFill>
                <a:latin typeface="Arial" charset="0"/>
              </a:defRPr>
            </a:lvl6pPr>
            <a:lvl7pPr marL="2971800" indent="-228600" defTabSz="900113" eaLnBrk="0" fontAlgn="base" hangingPunct="0">
              <a:spcBef>
                <a:spcPct val="0"/>
              </a:spcBef>
              <a:spcAft>
                <a:spcPct val="0"/>
              </a:spcAft>
              <a:defRPr sz="2400">
                <a:solidFill>
                  <a:schemeClr val="tx1"/>
                </a:solidFill>
                <a:latin typeface="Arial" charset="0"/>
              </a:defRPr>
            </a:lvl7pPr>
            <a:lvl8pPr marL="3429000" indent="-228600" defTabSz="900113" eaLnBrk="0" fontAlgn="base" hangingPunct="0">
              <a:spcBef>
                <a:spcPct val="0"/>
              </a:spcBef>
              <a:spcAft>
                <a:spcPct val="0"/>
              </a:spcAft>
              <a:defRPr sz="2400">
                <a:solidFill>
                  <a:schemeClr val="tx1"/>
                </a:solidFill>
                <a:latin typeface="Arial" charset="0"/>
              </a:defRPr>
            </a:lvl8pPr>
            <a:lvl9pPr marL="3886200" indent="-228600" defTabSz="900113" eaLnBrk="0" fontAlgn="base" hangingPunct="0">
              <a:spcBef>
                <a:spcPct val="0"/>
              </a:spcBef>
              <a:spcAft>
                <a:spcPct val="0"/>
              </a:spcAft>
              <a:defRPr sz="2400">
                <a:solidFill>
                  <a:schemeClr val="tx1"/>
                </a:solidFill>
                <a:latin typeface="Arial" charset="0"/>
              </a:defRPr>
            </a:lvl9pPr>
          </a:lstStyle>
          <a:p>
            <a:fld id="{645868E1-DB71-4AD3-84C7-B9543D265915}" type="slidenum">
              <a:rPr lang="en-GB" altLang="en-US" sz="1000" smtClean="0"/>
              <a:pPr/>
              <a:t>11</a:t>
            </a:fld>
            <a:endParaRPr lang="en-GB" altLang="en-US" sz="1000" smtClean="0"/>
          </a:p>
        </p:txBody>
      </p:sp>
      <p:sp>
        <p:nvSpPr>
          <p:cNvPr id="16387" name="Rectangle 2"/>
          <p:cNvSpPr>
            <a:spLocks noGrp="1" noRot="1" noChangeAspect="1" noChangeArrowheads="1" noTextEdit="1"/>
          </p:cNvSpPr>
          <p:nvPr>
            <p:ph type="sldImg"/>
          </p:nvPr>
        </p:nvSpPr>
        <p:spPr>
          <a:xfrm>
            <a:off x="1249363" y="696913"/>
            <a:ext cx="4511675" cy="3486150"/>
          </a:xfrm>
          <a:ln cap="flat"/>
        </p:spPr>
      </p:sp>
      <p:sp>
        <p:nvSpPr>
          <p:cNvPr id="16388" name="Rectangle 3"/>
          <p:cNvSpPr>
            <a:spLocks noGrp="1" noChangeArrowheads="1"/>
          </p:cNvSpPr>
          <p:nvPr>
            <p:ph type="body" idx="1"/>
          </p:nvPr>
        </p:nvSpPr>
        <p:spPr>
          <a:noFill/>
        </p:spPr>
        <p:txBody>
          <a:bodyPr/>
          <a:lstStyle/>
          <a:p>
            <a:r>
              <a:rPr lang="en-GB" altLang="en-US" smtClean="0">
                <a:solidFill>
                  <a:schemeClr val="accent2"/>
                </a:solidFill>
                <a:latin typeface="Times New Roman" pitchFamily="18" charset="0"/>
              </a:rPr>
              <a:t>Instant on-line calculation of power and frequency based on user-defines H-Q reference.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pPr defTabSz="919911"/>
            <a:fld id="{08FC191B-6EDF-4568-99DC-FAFBC1BB1171}" type="slidenum">
              <a:rPr lang="en-US" smtClean="0"/>
              <a:pPr defTabSz="919911"/>
              <a:t>35</a:t>
            </a:fld>
            <a:endParaRPr lang="en-US" smtClean="0"/>
          </a:p>
        </p:txBody>
      </p:sp>
      <p:sp>
        <p:nvSpPr>
          <p:cNvPr id="62467" name="Rectangle 7"/>
          <p:cNvSpPr txBox="1">
            <a:spLocks noGrp="1" noChangeArrowheads="1"/>
          </p:cNvSpPr>
          <p:nvPr/>
        </p:nvSpPr>
        <p:spPr bwMode="auto">
          <a:xfrm>
            <a:off x="3970784" y="8829201"/>
            <a:ext cx="3038049" cy="465757"/>
          </a:xfrm>
          <a:prstGeom prst="rect">
            <a:avLst/>
          </a:prstGeom>
          <a:noFill/>
          <a:ln w="9525">
            <a:noFill/>
            <a:miter lim="800000"/>
            <a:headEnd/>
            <a:tailEnd/>
          </a:ln>
        </p:spPr>
        <p:txBody>
          <a:bodyPr lIns="92477" tIns="46239" rIns="92477" bIns="46239" anchor="b"/>
          <a:lstStyle/>
          <a:p>
            <a:pPr algn="r">
              <a:lnSpc>
                <a:spcPct val="100000"/>
              </a:lnSpc>
              <a:spcBef>
                <a:spcPct val="0"/>
              </a:spcBef>
              <a:buClrTx/>
              <a:buFontTx/>
              <a:buNone/>
            </a:pPr>
            <a:fld id="{AF66FEA9-E55E-4F1E-B546-4FC9DE560210}" type="slidenum">
              <a:rPr lang="de-DE" sz="1200"/>
              <a:pPr algn="r">
                <a:lnSpc>
                  <a:spcPct val="100000"/>
                </a:lnSpc>
                <a:spcBef>
                  <a:spcPct val="0"/>
                </a:spcBef>
                <a:buClrTx/>
                <a:buFontTx/>
                <a:buNone/>
              </a:pPr>
              <a:t>35</a:t>
            </a:fld>
            <a:endParaRPr lang="de-DE" sz="1200"/>
          </a:p>
        </p:txBody>
      </p:sp>
      <p:sp>
        <p:nvSpPr>
          <p:cNvPr id="62468" name="Rectangle 2"/>
          <p:cNvSpPr>
            <a:spLocks noGrp="1" noRot="1" noChangeAspect="1" noChangeArrowheads="1" noTextEdit="1"/>
          </p:cNvSpPr>
          <p:nvPr>
            <p:ph type="sldImg"/>
          </p:nvPr>
        </p:nvSpPr>
        <p:spPr>
          <a:xfrm>
            <a:off x="1250950" y="698500"/>
            <a:ext cx="4510088" cy="3484563"/>
          </a:xfrm>
          <a:ln/>
        </p:spPr>
      </p:sp>
      <p:sp>
        <p:nvSpPr>
          <p:cNvPr id="62469" name="Rectangle 3"/>
          <p:cNvSpPr>
            <a:spLocks noGrp="1" noChangeArrowheads="1"/>
          </p:cNvSpPr>
          <p:nvPr>
            <p:ph type="body" idx="1"/>
          </p:nvPr>
        </p:nvSpPr>
        <p:spPr>
          <a:xfrm>
            <a:off x="935870" y="4415321"/>
            <a:ext cx="5138661" cy="4183164"/>
          </a:xfrm>
          <a:noFill/>
          <a:ln/>
        </p:spPr>
        <p:txBody>
          <a:bodyPr lIns="92467" tIns="46234" rIns="92467" bIns="46234"/>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pPr defTabSz="919911"/>
            <a:fld id="{0C5861F4-0AE5-4A11-BBBD-CC47492E7639}" type="slidenum">
              <a:rPr lang="en-US" smtClean="0"/>
              <a:pPr defTabSz="919911"/>
              <a:t>37</a:t>
            </a:fld>
            <a:endParaRPr lang="en-US" smtClean="0"/>
          </a:p>
        </p:txBody>
      </p:sp>
      <p:sp>
        <p:nvSpPr>
          <p:cNvPr id="75779" name="Rectangle 7"/>
          <p:cNvSpPr txBox="1">
            <a:spLocks noGrp="1" noChangeArrowheads="1"/>
          </p:cNvSpPr>
          <p:nvPr/>
        </p:nvSpPr>
        <p:spPr bwMode="auto">
          <a:xfrm>
            <a:off x="3970784" y="8829201"/>
            <a:ext cx="3038049" cy="465757"/>
          </a:xfrm>
          <a:prstGeom prst="rect">
            <a:avLst/>
          </a:prstGeom>
          <a:noFill/>
          <a:ln w="9525">
            <a:noFill/>
            <a:miter lim="800000"/>
            <a:headEnd/>
            <a:tailEnd/>
          </a:ln>
        </p:spPr>
        <p:txBody>
          <a:bodyPr lIns="92477" tIns="46239" rIns="92477" bIns="46239" anchor="b"/>
          <a:lstStyle/>
          <a:p>
            <a:pPr algn="r">
              <a:lnSpc>
                <a:spcPct val="100000"/>
              </a:lnSpc>
              <a:spcBef>
                <a:spcPct val="0"/>
              </a:spcBef>
              <a:buClrTx/>
              <a:buFontTx/>
              <a:buNone/>
            </a:pPr>
            <a:fld id="{81A2230A-E808-4909-B0C0-51C709261417}" type="slidenum">
              <a:rPr lang="de-DE" sz="1200"/>
              <a:pPr algn="r">
                <a:lnSpc>
                  <a:spcPct val="100000"/>
                </a:lnSpc>
                <a:spcBef>
                  <a:spcPct val="0"/>
                </a:spcBef>
                <a:buClrTx/>
                <a:buFontTx/>
                <a:buNone/>
              </a:pPr>
              <a:t>37</a:t>
            </a:fld>
            <a:endParaRPr lang="de-DE" sz="1200"/>
          </a:p>
        </p:txBody>
      </p:sp>
      <p:sp>
        <p:nvSpPr>
          <p:cNvPr id="75780" name="Rectangle 2"/>
          <p:cNvSpPr>
            <a:spLocks noGrp="1" noRot="1" noChangeAspect="1" noChangeArrowheads="1" noTextEdit="1"/>
          </p:cNvSpPr>
          <p:nvPr>
            <p:ph type="sldImg"/>
          </p:nvPr>
        </p:nvSpPr>
        <p:spPr>
          <a:xfrm>
            <a:off x="1250950" y="698500"/>
            <a:ext cx="4510088" cy="3484563"/>
          </a:xfrm>
          <a:ln/>
        </p:spPr>
      </p:sp>
      <p:sp>
        <p:nvSpPr>
          <p:cNvPr id="75781" name="Rectangle 3"/>
          <p:cNvSpPr>
            <a:spLocks noGrp="1" noChangeArrowheads="1"/>
          </p:cNvSpPr>
          <p:nvPr>
            <p:ph type="body" idx="1"/>
          </p:nvPr>
        </p:nvSpPr>
        <p:spPr>
          <a:xfrm>
            <a:off x="935870" y="4415321"/>
            <a:ext cx="5138661" cy="4183164"/>
          </a:xfrm>
          <a:noFill/>
          <a:ln/>
        </p:spPr>
        <p:txBody>
          <a:bodyPr lIns="92467" tIns="46234" rIns="92467" bIns="46234"/>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pPr defTabSz="919911"/>
            <a:fld id="{37D75A97-1872-46B3-ADF5-A479A284C697}" type="slidenum">
              <a:rPr lang="en-US" smtClean="0"/>
              <a:pPr defTabSz="919911"/>
              <a:t>38</a:t>
            </a:fld>
            <a:endParaRPr lang="en-US" smtClean="0"/>
          </a:p>
        </p:txBody>
      </p:sp>
      <p:sp>
        <p:nvSpPr>
          <p:cNvPr id="76803" name="Rectangle 7"/>
          <p:cNvSpPr txBox="1">
            <a:spLocks noGrp="1" noChangeArrowheads="1"/>
          </p:cNvSpPr>
          <p:nvPr/>
        </p:nvSpPr>
        <p:spPr bwMode="auto">
          <a:xfrm>
            <a:off x="3970784" y="8829201"/>
            <a:ext cx="3038049" cy="465757"/>
          </a:xfrm>
          <a:prstGeom prst="rect">
            <a:avLst/>
          </a:prstGeom>
          <a:noFill/>
          <a:ln w="9525">
            <a:noFill/>
            <a:miter lim="800000"/>
            <a:headEnd/>
            <a:tailEnd/>
          </a:ln>
        </p:spPr>
        <p:txBody>
          <a:bodyPr lIns="92477" tIns="46239" rIns="92477" bIns="46239" anchor="b"/>
          <a:lstStyle/>
          <a:p>
            <a:pPr algn="r">
              <a:lnSpc>
                <a:spcPct val="100000"/>
              </a:lnSpc>
              <a:spcBef>
                <a:spcPct val="0"/>
              </a:spcBef>
              <a:buClrTx/>
              <a:buFontTx/>
              <a:buNone/>
            </a:pPr>
            <a:fld id="{A8F9C978-C4F7-4221-9ABA-EFC80843F0A1}" type="slidenum">
              <a:rPr lang="de-DE" sz="1200"/>
              <a:pPr algn="r">
                <a:lnSpc>
                  <a:spcPct val="100000"/>
                </a:lnSpc>
                <a:spcBef>
                  <a:spcPct val="0"/>
                </a:spcBef>
                <a:buClrTx/>
                <a:buFontTx/>
                <a:buNone/>
              </a:pPr>
              <a:t>38</a:t>
            </a:fld>
            <a:endParaRPr lang="de-DE" sz="1200"/>
          </a:p>
        </p:txBody>
      </p:sp>
      <p:sp>
        <p:nvSpPr>
          <p:cNvPr id="76804" name="Rectangle 2"/>
          <p:cNvSpPr>
            <a:spLocks noGrp="1" noRot="1" noChangeAspect="1" noChangeArrowheads="1" noTextEdit="1"/>
          </p:cNvSpPr>
          <p:nvPr>
            <p:ph type="sldImg"/>
          </p:nvPr>
        </p:nvSpPr>
        <p:spPr>
          <a:xfrm>
            <a:off x="1250950" y="698500"/>
            <a:ext cx="4510088" cy="3484563"/>
          </a:xfrm>
          <a:ln/>
        </p:spPr>
      </p:sp>
      <p:sp>
        <p:nvSpPr>
          <p:cNvPr id="76805" name="Rectangle 3"/>
          <p:cNvSpPr>
            <a:spLocks noGrp="1" noChangeArrowheads="1"/>
          </p:cNvSpPr>
          <p:nvPr>
            <p:ph type="body" idx="1"/>
          </p:nvPr>
        </p:nvSpPr>
        <p:spPr>
          <a:xfrm>
            <a:off x="935870" y="4415321"/>
            <a:ext cx="5138661" cy="4183164"/>
          </a:xfrm>
          <a:noFill/>
          <a:ln/>
        </p:spPr>
        <p:txBody>
          <a:bodyPr lIns="92477" tIns="46239" rIns="92477" bIns="46239"/>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pPr defTabSz="919911"/>
            <a:fld id="{D59A3437-450F-44D4-B908-8934A883FC20}" type="slidenum">
              <a:rPr lang="en-US" smtClean="0"/>
              <a:pPr defTabSz="919911"/>
              <a:t>59</a:t>
            </a:fld>
            <a:endParaRPr lang="en-US" smtClean="0"/>
          </a:p>
        </p:txBody>
      </p:sp>
      <p:sp>
        <p:nvSpPr>
          <p:cNvPr id="79875" name="Rectangle 2"/>
          <p:cNvSpPr>
            <a:spLocks noGrp="1" noRot="1" noChangeAspect="1" noChangeArrowheads="1" noTextEdit="1"/>
          </p:cNvSpPr>
          <p:nvPr>
            <p:ph type="sldImg"/>
          </p:nvPr>
        </p:nvSpPr>
        <p:spPr>
          <a:xfrm>
            <a:off x="1249363" y="698500"/>
            <a:ext cx="4510087" cy="3484563"/>
          </a:xfrm>
          <a:ln/>
        </p:spPr>
      </p:sp>
      <p:sp>
        <p:nvSpPr>
          <p:cNvPr id="79876" name="Rectangle 3"/>
          <p:cNvSpPr>
            <a:spLocks noGrp="1" noChangeArrowheads="1"/>
          </p:cNvSpPr>
          <p:nvPr>
            <p:ph type="body" idx="1"/>
          </p:nvPr>
        </p:nvSpPr>
        <p:spPr>
          <a:xfrm>
            <a:off x="932735" y="4415321"/>
            <a:ext cx="5144931" cy="4183164"/>
          </a:xfrm>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sphere1.png"/>
          <p:cNvPicPr>
            <a:picLocks noChangeAspect="1"/>
          </p:cNvPicPr>
          <p:nvPr/>
        </p:nvPicPr>
        <p:blipFill>
          <a:blip r:embed="rId2" cstate="print"/>
          <a:stretch>
            <a:fillRect/>
          </a:stretch>
        </p:blipFill>
        <p:spPr>
          <a:xfrm>
            <a:off x="7535412" y="0"/>
            <a:ext cx="2522988" cy="7772400"/>
          </a:xfrm>
          <a:prstGeom prst="rect">
            <a:avLst/>
          </a:prstGeom>
        </p:spPr>
      </p:pic>
      <p:sp>
        <p:nvSpPr>
          <p:cNvPr id="3" name="Subtitle 2"/>
          <p:cNvSpPr>
            <a:spLocks noGrp="1"/>
          </p:cNvSpPr>
          <p:nvPr>
            <p:ph type="subTitle" idx="1"/>
          </p:nvPr>
        </p:nvSpPr>
        <p:spPr>
          <a:xfrm>
            <a:off x="2682240" y="4058920"/>
            <a:ext cx="4358640" cy="2418080"/>
          </a:xfrm>
        </p:spPr>
        <p:txBody>
          <a:bodyPr anchor="t">
            <a:normAutofit/>
          </a:bodyPr>
          <a:lstStyle>
            <a:lvl1pPr marL="0" indent="0" algn="r">
              <a:buNone/>
              <a:defRPr sz="14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6" name="Title 15"/>
          <p:cNvSpPr>
            <a:spLocks noGrp="1"/>
          </p:cNvSpPr>
          <p:nvPr>
            <p:ph type="title"/>
          </p:nvPr>
        </p:nvSpPr>
        <p:spPr>
          <a:xfrm>
            <a:off x="2682240" y="1640840"/>
            <a:ext cx="4358640" cy="2418080"/>
          </a:xfrm>
        </p:spPr>
        <p:txBody>
          <a:bodyPr anchor="b"/>
          <a:lstStyle/>
          <a:p>
            <a:r>
              <a:rPr lang="en-US" smtClean="0"/>
              <a:t>Click to edit Master title style</a:t>
            </a:r>
            <a:endParaRPr lang="en-US" dirty="0"/>
          </a:p>
        </p:txBody>
      </p:sp>
      <p:sp>
        <p:nvSpPr>
          <p:cNvPr id="13" name="Date Placeholder 12"/>
          <p:cNvSpPr>
            <a:spLocks noGrp="1"/>
          </p:cNvSpPr>
          <p:nvPr>
            <p:ph type="dt" sz="half" idx="10"/>
          </p:nvPr>
        </p:nvSpPr>
        <p:spPr>
          <a:xfrm>
            <a:off x="3941289" y="7283029"/>
            <a:ext cx="3101339" cy="143932"/>
          </a:xfrm>
        </p:spPr>
        <p:txBody>
          <a:bodyPr/>
          <a:lstStyle/>
          <a:p>
            <a:fld id="{24F33721-4C5A-4663-B804-E8C18A7FAE5E}" type="datetimeFigureOut">
              <a:rPr lang="en-CA" smtClean="0"/>
              <a:t>2016-12-15</a:t>
            </a:fld>
            <a:endParaRPr lang="en-CA"/>
          </a:p>
        </p:txBody>
      </p:sp>
      <p:sp>
        <p:nvSpPr>
          <p:cNvPr id="14" name="Slide Number Placeholder 13"/>
          <p:cNvSpPr>
            <a:spLocks noGrp="1"/>
          </p:cNvSpPr>
          <p:nvPr>
            <p:ph type="sldNum" sz="quarter" idx="11"/>
          </p:nvPr>
        </p:nvSpPr>
        <p:spPr>
          <a:xfrm>
            <a:off x="7056474" y="7254240"/>
            <a:ext cx="502920" cy="172720"/>
          </a:xfrm>
        </p:spPr>
        <p:txBody>
          <a:bodyPr/>
          <a:lstStyle>
            <a:lvl1pPr algn="r">
              <a:defRPr/>
            </a:lvl1pPr>
          </a:lstStyle>
          <a:p>
            <a:fld id="{ABE4D179-0D58-4EF3-AD98-AD681EECAD50}" type="slidenum">
              <a:rPr lang="en-CA" smtClean="0"/>
              <a:t>‹#›</a:t>
            </a:fld>
            <a:endParaRPr lang="en-CA"/>
          </a:p>
        </p:txBody>
      </p:sp>
      <p:sp>
        <p:nvSpPr>
          <p:cNvPr id="15" name="Footer Placeholder 14"/>
          <p:cNvSpPr>
            <a:spLocks noGrp="1"/>
          </p:cNvSpPr>
          <p:nvPr>
            <p:ph type="ftr" sz="quarter" idx="12"/>
          </p:nvPr>
        </p:nvSpPr>
        <p:spPr>
          <a:xfrm>
            <a:off x="3939542" y="7135748"/>
            <a:ext cx="3103086" cy="172720"/>
          </a:xfrm>
        </p:spPr>
        <p:txBody>
          <a:bodyPr/>
          <a:lstStyle/>
          <a:p>
            <a:endParaRPr lang="en-CA"/>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Date Placeholder 12"/>
          <p:cNvSpPr>
            <a:spLocks noGrp="1"/>
          </p:cNvSpPr>
          <p:nvPr>
            <p:ph type="dt" sz="half" idx="10"/>
          </p:nvPr>
        </p:nvSpPr>
        <p:spPr/>
        <p:txBody>
          <a:bodyPr/>
          <a:lstStyle/>
          <a:p>
            <a:fld id="{24F33721-4C5A-4663-B804-E8C18A7FAE5E}" type="datetimeFigureOut">
              <a:rPr lang="en-CA" smtClean="0"/>
              <a:t>2016-12-15</a:t>
            </a:fld>
            <a:endParaRPr lang="en-CA"/>
          </a:p>
        </p:txBody>
      </p:sp>
      <p:sp>
        <p:nvSpPr>
          <p:cNvPr id="14" name="Slide Number Placeholder 13"/>
          <p:cNvSpPr>
            <a:spLocks noGrp="1"/>
          </p:cNvSpPr>
          <p:nvPr>
            <p:ph type="sldNum" sz="quarter" idx="11"/>
          </p:nvPr>
        </p:nvSpPr>
        <p:spPr/>
        <p:txBody>
          <a:bodyPr/>
          <a:lstStyle/>
          <a:p>
            <a:fld id="{ABE4D179-0D58-4EF3-AD98-AD681EECAD50}" type="slidenum">
              <a:rPr lang="en-CA" smtClean="0"/>
              <a:t>‹#›</a:t>
            </a:fld>
            <a:endParaRPr lang="en-CA"/>
          </a:p>
        </p:txBody>
      </p:sp>
      <p:sp>
        <p:nvSpPr>
          <p:cNvPr id="15" name="Footer Placeholder 14"/>
          <p:cNvSpPr>
            <a:spLocks noGrp="1"/>
          </p:cNvSpPr>
          <p:nvPr>
            <p:ph type="ftr" sz="quarter" idx="12"/>
          </p:nvPr>
        </p:nvSpPr>
        <p:spPr/>
        <p:txBody>
          <a:bodyPr/>
          <a:lstStyle/>
          <a:p>
            <a:endParaRPr lang="en-CA"/>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0" y="311258"/>
            <a:ext cx="2263140" cy="663172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2920" y="311258"/>
            <a:ext cx="6621780" cy="6631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Date Placeholder 12"/>
          <p:cNvSpPr>
            <a:spLocks noGrp="1"/>
          </p:cNvSpPr>
          <p:nvPr>
            <p:ph type="dt" sz="half" idx="10"/>
          </p:nvPr>
        </p:nvSpPr>
        <p:spPr/>
        <p:txBody>
          <a:bodyPr/>
          <a:lstStyle/>
          <a:p>
            <a:fld id="{24F33721-4C5A-4663-B804-E8C18A7FAE5E}" type="datetimeFigureOut">
              <a:rPr lang="en-CA" smtClean="0"/>
              <a:t>2016-12-15</a:t>
            </a:fld>
            <a:endParaRPr lang="en-CA"/>
          </a:p>
        </p:txBody>
      </p:sp>
      <p:sp>
        <p:nvSpPr>
          <p:cNvPr id="14" name="Slide Number Placeholder 13"/>
          <p:cNvSpPr>
            <a:spLocks noGrp="1"/>
          </p:cNvSpPr>
          <p:nvPr>
            <p:ph type="sldNum" sz="quarter" idx="11"/>
          </p:nvPr>
        </p:nvSpPr>
        <p:spPr/>
        <p:txBody>
          <a:bodyPr/>
          <a:lstStyle/>
          <a:p>
            <a:fld id="{ABE4D179-0D58-4EF3-AD98-AD681EECAD50}" type="slidenum">
              <a:rPr lang="en-CA" smtClean="0"/>
              <a:t>‹#›</a:t>
            </a:fld>
            <a:endParaRPr lang="en-CA"/>
          </a:p>
        </p:txBody>
      </p:sp>
      <p:sp>
        <p:nvSpPr>
          <p:cNvPr id="15" name="Footer Placeholder 14"/>
          <p:cNvSpPr>
            <a:spLocks noGrp="1"/>
          </p:cNvSpPr>
          <p:nvPr>
            <p:ph type="ftr" sz="quarter" idx="12"/>
          </p:nvPr>
        </p:nvSpPr>
        <p:spPr/>
        <p:txBody>
          <a:bodyPr/>
          <a:lstStyle/>
          <a:p>
            <a:endParaRPr lang="en-CA"/>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63220" y="86360"/>
            <a:ext cx="7012940" cy="103632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63220" y="1295401"/>
            <a:ext cx="4610100" cy="600741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140960" y="1295401"/>
            <a:ext cx="4610100" cy="6007418"/>
          </a:xfrm>
        </p:spPr>
        <p:txBody>
          <a:bodyPr/>
          <a:lstStyle/>
          <a:p>
            <a:pPr lvl="0"/>
            <a:endParaRPr lang="en-US" noProof="0" smtClean="0"/>
          </a:p>
        </p:txBody>
      </p:sp>
      <p:sp>
        <p:nvSpPr>
          <p:cNvPr id="5" name="Rectangle 6"/>
          <p:cNvSpPr>
            <a:spLocks noGrp="1" noChangeArrowheads="1"/>
          </p:cNvSpPr>
          <p:nvPr>
            <p:ph type="sldNum" sz="quarter" idx="10"/>
          </p:nvPr>
        </p:nvSpPr>
        <p:spPr>
          <a:ln/>
        </p:spPr>
        <p:txBody>
          <a:bodyPr/>
          <a:lstStyle>
            <a:lvl1pPr>
              <a:defRPr/>
            </a:lvl1pPr>
          </a:lstStyle>
          <a:p>
            <a:pPr>
              <a:defRPr/>
            </a:pPr>
            <a:fld id="{DCF91288-92DF-40D6-9EC3-6D996C9BCABB}" type="slidenum">
              <a:rPr lang="en-US"/>
              <a:pPr>
                <a:defRPr/>
              </a:pPr>
              <a:t>‹#›</a:t>
            </a:fld>
            <a:endParaRPr lang="en-US"/>
          </a:p>
        </p:txBody>
      </p:sp>
    </p:spTree>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02920" y="518162"/>
            <a:ext cx="4023360" cy="6476999"/>
          </a:xfrm>
        </p:spPr>
        <p:txBody>
          <a:bodyPr/>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Title 15"/>
          <p:cNvSpPr>
            <a:spLocks noGrp="1"/>
          </p:cNvSpPr>
          <p:nvPr>
            <p:ph type="title"/>
          </p:nvPr>
        </p:nvSpPr>
        <p:spPr/>
        <p:txBody>
          <a:bodyPr/>
          <a:lstStyle/>
          <a:p>
            <a:r>
              <a:rPr lang="en-US" smtClean="0"/>
              <a:t>Click to edit Master title style</a:t>
            </a:r>
            <a:endParaRPr lang="en-US"/>
          </a:p>
        </p:txBody>
      </p:sp>
      <p:sp>
        <p:nvSpPr>
          <p:cNvPr id="10" name="Date Placeholder 9"/>
          <p:cNvSpPr>
            <a:spLocks noGrp="1"/>
          </p:cNvSpPr>
          <p:nvPr>
            <p:ph type="dt" sz="half" idx="10"/>
          </p:nvPr>
        </p:nvSpPr>
        <p:spPr/>
        <p:txBody>
          <a:bodyPr/>
          <a:lstStyle/>
          <a:p>
            <a:fld id="{24F33721-4C5A-4663-B804-E8C18A7FAE5E}" type="datetimeFigureOut">
              <a:rPr lang="en-CA" smtClean="0"/>
              <a:t>2016-12-15</a:t>
            </a:fld>
            <a:endParaRPr lang="en-CA"/>
          </a:p>
        </p:txBody>
      </p:sp>
      <p:sp>
        <p:nvSpPr>
          <p:cNvPr id="11" name="Slide Number Placeholder 10"/>
          <p:cNvSpPr>
            <a:spLocks noGrp="1"/>
          </p:cNvSpPr>
          <p:nvPr>
            <p:ph type="sldNum" sz="quarter" idx="11"/>
          </p:nvPr>
        </p:nvSpPr>
        <p:spPr/>
        <p:txBody>
          <a:bodyPr/>
          <a:lstStyle/>
          <a:p>
            <a:fld id="{ABE4D179-0D58-4EF3-AD98-AD681EECAD50}" type="slidenum">
              <a:rPr lang="en-CA" smtClean="0"/>
              <a:t>‹#›</a:t>
            </a:fld>
            <a:endParaRPr lang="en-CA"/>
          </a:p>
        </p:txBody>
      </p:sp>
      <p:sp>
        <p:nvSpPr>
          <p:cNvPr id="12" name="Footer Placeholder 11"/>
          <p:cNvSpPr>
            <a:spLocks noGrp="1"/>
          </p:cNvSpPr>
          <p:nvPr>
            <p:ph type="ftr" sz="quarter" idx="12"/>
          </p:nvPr>
        </p:nvSpPr>
        <p:spPr/>
        <p:txBody>
          <a:bodyPr/>
          <a:lstStyle/>
          <a:p>
            <a:endParaRPr lang="en-CA"/>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descr="sphere1.png"/>
          <p:cNvPicPr>
            <a:picLocks noChangeAspect="1"/>
          </p:cNvPicPr>
          <p:nvPr/>
        </p:nvPicPr>
        <p:blipFill>
          <a:blip r:embed="rId2" cstate="print"/>
          <a:stretch>
            <a:fillRect/>
          </a:stretch>
        </p:blipFill>
        <p:spPr>
          <a:xfrm>
            <a:off x="7543800" y="0"/>
            <a:ext cx="2522988" cy="7772400"/>
          </a:xfrm>
          <a:prstGeom prst="rect">
            <a:avLst/>
          </a:prstGeom>
        </p:spPr>
      </p:pic>
      <p:sp>
        <p:nvSpPr>
          <p:cNvPr id="12" name="Date Placeholder 11"/>
          <p:cNvSpPr>
            <a:spLocks noGrp="1"/>
          </p:cNvSpPr>
          <p:nvPr>
            <p:ph type="dt" sz="half" idx="10"/>
          </p:nvPr>
        </p:nvSpPr>
        <p:spPr>
          <a:xfrm>
            <a:off x="923769" y="7283029"/>
            <a:ext cx="3101339" cy="143932"/>
          </a:xfrm>
        </p:spPr>
        <p:txBody>
          <a:bodyPr/>
          <a:lstStyle/>
          <a:p>
            <a:fld id="{24F33721-4C5A-4663-B804-E8C18A7FAE5E}" type="datetimeFigureOut">
              <a:rPr lang="en-CA" smtClean="0"/>
              <a:t>2016-12-15</a:t>
            </a:fld>
            <a:endParaRPr lang="en-CA"/>
          </a:p>
        </p:txBody>
      </p:sp>
      <p:sp>
        <p:nvSpPr>
          <p:cNvPr id="13" name="Slide Number Placeholder 12"/>
          <p:cNvSpPr>
            <a:spLocks noGrp="1"/>
          </p:cNvSpPr>
          <p:nvPr>
            <p:ph type="sldNum" sz="quarter" idx="11"/>
          </p:nvPr>
        </p:nvSpPr>
        <p:spPr>
          <a:xfrm>
            <a:off x="4528027" y="7254240"/>
            <a:ext cx="586740" cy="172720"/>
          </a:xfrm>
        </p:spPr>
        <p:txBody>
          <a:bodyPr/>
          <a:lstStyle/>
          <a:p>
            <a:fld id="{ABE4D179-0D58-4EF3-AD98-AD681EECAD50}" type="slidenum">
              <a:rPr lang="en-CA" smtClean="0"/>
              <a:t>‹#›</a:t>
            </a:fld>
            <a:endParaRPr lang="en-CA"/>
          </a:p>
        </p:txBody>
      </p:sp>
      <p:sp>
        <p:nvSpPr>
          <p:cNvPr id="14" name="Footer Placeholder 13"/>
          <p:cNvSpPr>
            <a:spLocks noGrp="1"/>
          </p:cNvSpPr>
          <p:nvPr>
            <p:ph type="ftr" sz="quarter" idx="12"/>
          </p:nvPr>
        </p:nvSpPr>
        <p:spPr>
          <a:xfrm>
            <a:off x="922022" y="7135748"/>
            <a:ext cx="3103086" cy="172720"/>
          </a:xfrm>
        </p:spPr>
        <p:txBody>
          <a:bodyPr/>
          <a:lstStyle/>
          <a:p>
            <a:endParaRPr lang="en-CA"/>
          </a:p>
        </p:txBody>
      </p:sp>
      <p:sp>
        <p:nvSpPr>
          <p:cNvPr id="15" name="Title 14"/>
          <p:cNvSpPr>
            <a:spLocks noGrp="1"/>
          </p:cNvSpPr>
          <p:nvPr>
            <p:ph type="title"/>
          </p:nvPr>
        </p:nvSpPr>
        <p:spPr>
          <a:xfrm>
            <a:off x="502920" y="2072640"/>
            <a:ext cx="3520440" cy="1986280"/>
          </a:xfrm>
        </p:spPr>
        <p:txBody>
          <a:bodyPr anchor="b"/>
          <a:lstStyle/>
          <a:p>
            <a:r>
              <a:rPr lang="en-US" smtClean="0"/>
              <a:t>Click to edit Master title style</a:t>
            </a:r>
            <a:endParaRPr lang="en-US"/>
          </a:p>
        </p:txBody>
      </p:sp>
      <p:sp>
        <p:nvSpPr>
          <p:cNvPr id="3" name="Text Placeholder 2"/>
          <p:cNvSpPr>
            <a:spLocks noGrp="1"/>
          </p:cNvSpPr>
          <p:nvPr>
            <p:ph type="body" sz="quarter" idx="13"/>
          </p:nvPr>
        </p:nvSpPr>
        <p:spPr>
          <a:xfrm>
            <a:off x="502921" y="4055321"/>
            <a:ext cx="3520709" cy="1654403"/>
          </a:xfrm>
        </p:spPr>
        <p:txBody>
          <a:bodyPr anchor="t">
            <a:normAutofit/>
          </a:bodyPr>
          <a:lstStyle>
            <a:lvl1pPr marL="0" indent="0" algn="r" defTabSz="914400" rtl="0" eaLnBrk="1" latinLnBrk="0" hangingPunct="1">
              <a:spcBef>
                <a:spcPct val="20000"/>
              </a:spcBef>
              <a:buClr>
                <a:schemeClr val="tx1">
                  <a:lumMod val="50000"/>
                  <a:lumOff val="50000"/>
                </a:schemeClr>
              </a:buClr>
              <a:buFont typeface="Wingdings" pitchFamily="2" charset="2"/>
              <a:buNone/>
              <a:defRPr lang="en-US" sz="1400" kern="1200" dirty="0" smtClean="0">
                <a:solidFill>
                  <a:schemeClr val="tx2"/>
                </a:solidFill>
                <a:latin typeface="+mn-lt"/>
                <a:ea typeface="+mn-ea"/>
                <a:cs typeface="+mn-cs"/>
              </a:defRPr>
            </a:lvl1pPr>
          </a:lstStyle>
          <a:p>
            <a:pPr lvl="0"/>
            <a:r>
              <a:rPr lang="en-US" smtClean="0"/>
              <a:t>Click to edit Master text styles</a:t>
            </a: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02920" y="3886200"/>
            <a:ext cx="3436620" cy="3022600"/>
          </a:xfrm>
        </p:spPr>
        <p:txBody>
          <a:bodyPr>
            <a:normAutofit/>
          </a:bodyPr>
          <a:lstStyle>
            <a:lvl1pPr marL="228600" indent="-182880">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2920" y="518160"/>
            <a:ext cx="3436620" cy="3022600"/>
          </a:xfrm>
        </p:spPr>
        <p:txBody>
          <a:bodyPr>
            <a:normAutofit/>
          </a:bodyPr>
          <a:lstStyle>
            <a:lvl1pPr marL="228600" indent="-182880">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itle 1"/>
          <p:cNvSpPr>
            <a:spLocks noGrp="1"/>
          </p:cNvSpPr>
          <p:nvPr>
            <p:ph type="title"/>
          </p:nvPr>
        </p:nvSpPr>
        <p:spPr>
          <a:xfrm>
            <a:off x="5364480" y="518162"/>
            <a:ext cx="3101340" cy="6476999"/>
          </a:xfrm>
        </p:spPr>
        <p:txBody>
          <a:bodyPr/>
          <a:lstStyle/>
          <a:p>
            <a:r>
              <a:rPr lang="en-US" smtClean="0"/>
              <a:t>Click to edit Master title style</a:t>
            </a:r>
            <a:endParaRPr lang="en-US"/>
          </a:p>
        </p:txBody>
      </p:sp>
      <p:sp>
        <p:nvSpPr>
          <p:cNvPr id="9" name="Date Placeholder 8"/>
          <p:cNvSpPr>
            <a:spLocks noGrp="1"/>
          </p:cNvSpPr>
          <p:nvPr>
            <p:ph type="dt" sz="half" idx="10"/>
          </p:nvPr>
        </p:nvSpPr>
        <p:spPr/>
        <p:txBody>
          <a:bodyPr/>
          <a:lstStyle/>
          <a:p>
            <a:fld id="{24F33721-4C5A-4663-B804-E8C18A7FAE5E}" type="datetimeFigureOut">
              <a:rPr lang="en-CA" smtClean="0"/>
              <a:t>2016-12-15</a:t>
            </a:fld>
            <a:endParaRPr lang="en-CA"/>
          </a:p>
        </p:txBody>
      </p:sp>
      <p:sp>
        <p:nvSpPr>
          <p:cNvPr id="13" name="Slide Number Placeholder 12"/>
          <p:cNvSpPr>
            <a:spLocks noGrp="1"/>
          </p:cNvSpPr>
          <p:nvPr>
            <p:ph type="sldNum" sz="quarter" idx="11"/>
          </p:nvPr>
        </p:nvSpPr>
        <p:spPr/>
        <p:txBody>
          <a:bodyPr/>
          <a:lstStyle/>
          <a:p>
            <a:fld id="{ABE4D179-0D58-4EF3-AD98-AD681EECAD50}" type="slidenum">
              <a:rPr lang="en-CA" smtClean="0"/>
              <a:t>‹#›</a:t>
            </a:fld>
            <a:endParaRPr lang="en-CA"/>
          </a:p>
        </p:txBody>
      </p:sp>
      <p:sp>
        <p:nvSpPr>
          <p:cNvPr id="14" name="Footer Placeholder 13"/>
          <p:cNvSpPr>
            <a:spLocks noGrp="1"/>
          </p:cNvSpPr>
          <p:nvPr>
            <p:ph type="ftr" sz="quarter" idx="12"/>
          </p:nvPr>
        </p:nvSpPr>
        <p:spPr/>
        <p:txBody>
          <a:bodyPr/>
          <a:lstStyle/>
          <a:p>
            <a:endParaRPr lang="en-CA"/>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02920" y="311936"/>
            <a:ext cx="3939540" cy="465984"/>
          </a:xfrm>
        </p:spPr>
        <p:txBody>
          <a:bodyPr anchor="b">
            <a:noAutofit/>
          </a:bodyPr>
          <a:lstStyle>
            <a:lvl1pPr marL="0" indent="0" algn="ctr">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2920" y="765326"/>
            <a:ext cx="3939540" cy="2861794"/>
          </a:xfrm>
        </p:spPr>
        <p:txBody>
          <a:bodyPr anchor="t">
            <a:normAutofit/>
          </a:bodyPr>
          <a:lstStyle>
            <a:lvl1pPr marL="228600" indent="-182880">
              <a:defRPr sz="1400"/>
            </a:lvl1pPr>
            <a:lvl2pPr>
              <a:defRPr sz="1400"/>
            </a:lvl2pPr>
            <a:lvl3pPr>
              <a:defRPr sz="1400"/>
            </a:lvl3pPr>
            <a:lvl4pPr>
              <a:defRPr sz="1400" baseline="0"/>
            </a:lvl4pPr>
            <a:lvl5pPr>
              <a:buFont typeface="Wingdings" pitchFamily="2" charset="2"/>
              <a:buChar char="§"/>
              <a:defRPr sz="1400"/>
            </a:lvl5pPr>
            <a:lvl6pPr>
              <a:buFont typeface="Wingdings" pitchFamily="2" charset="2"/>
              <a:buChar cha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Text Placeholder 4"/>
          <p:cNvSpPr>
            <a:spLocks noGrp="1"/>
          </p:cNvSpPr>
          <p:nvPr>
            <p:ph type="body" sz="quarter" idx="3"/>
          </p:nvPr>
        </p:nvSpPr>
        <p:spPr>
          <a:xfrm>
            <a:off x="502919" y="3886200"/>
            <a:ext cx="3939540" cy="465984"/>
          </a:xfrm>
        </p:spPr>
        <p:txBody>
          <a:bodyPr anchor="b">
            <a:noAutofit/>
          </a:bodyPr>
          <a:lstStyle>
            <a:lvl1pPr marL="0" indent="0" algn="ctr">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2919" y="4352184"/>
            <a:ext cx="3939540" cy="2850558"/>
          </a:xfrm>
        </p:spPr>
        <p:txBody>
          <a:bodyPr anchor="t">
            <a:normAutofit/>
          </a:bodyPr>
          <a:lstStyle>
            <a:lvl1pPr marL="228600" indent="-182880">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Title 1"/>
          <p:cNvSpPr>
            <a:spLocks noGrp="1"/>
          </p:cNvSpPr>
          <p:nvPr>
            <p:ph type="title"/>
          </p:nvPr>
        </p:nvSpPr>
        <p:spPr>
          <a:xfrm>
            <a:off x="5364480" y="518162"/>
            <a:ext cx="3101340" cy="6476999"/>
          </a:xfrm>
        </p:spPr>
        <p:txBody>
          <a:bodyPr/>
          <a:lstStyle/>
          <a:p>
            <a:r>
              <a:rPr lang="en-US" smtClean="0"/>
              <a:t>Click to edit Master title style</a:t>
            </a:r>
            <a:endParaRPr lang="en-US"/>
          </a:p>
        </p:txBody>
      </p:sp>
      <p:sp>
        <p:nvSpPr>
          <p:cNvPr id="12" name="Date Placeholder 11"/>
          <p:cNvSpPr>
            <a:spLocks noGrp="1"/>
          </p:cNvSpPr>
          <p:nvPr>
            <p:ph type="dt" sz="half" idx="10"/>
          </p:nvPr>
        </p:nvSpPr>
        <p:spPr/>
        <p:txBody>
          <a:bodyPr/>
          <a:lstStyle/>
          <a:p>
            <a:fld id="{24F33721-4C5A-4663-B804-E8C18A7FAE5E}" type="datetimeFigureOut">
              <a:rPr lang="en-CA" smtClean="0"/>
              <a:t>2016-12-15</a:t>
            </a:fld>
            <a:endParaRPr lang="en-CA"/>
          </a:p>
        </p:txBody>
      </p:sp>
      <p:sp>
        <p:nvSpPr>
          <p:cNvPr id="14" name="Slide Number Placeholder 13"/>
          <p:cNvSpPr>
            <a:spLocks noGrp="1"/>
          </p:cNvSpPr>
          <p:nvPr>
            <p:ph type="sldNum" sz="quarter" idx="11"/>
          </p:nvPr>
        </p:nvSpPr>
        <p:spPr/>
        <p:txBody>
          <a:bodyPr/>
          <a:lstStyle/>
          <a:p>
            <a:fld id="{ABE4D179-0D58-4EF3-AD98-AD681EECAD50}" type="slidenum">
              <a:rPr lang="en-CA" smtClean="0"/>
              <a:t>‹#›</a:t>
            </a:fld>
            <a:endParaRPr lang="en-CA"/>
          </a:p>
        </p:txBody>
      </p:sp>
      <p:sp>
        <p:nvSpPr>
          <p:cNvPr id="16" name="Footer Placeholder 15"/>
          <p:cNvSpPr>
            <a:spLocks noGrp="1"/>
          </p:cNvSpPr>
          <p:nvPr>
            <p:ph type="ftr" sz="quarter" idx="12"/>
          </p:nvPr>
        </p:nvSpPr>
        <p:spPr/>
        <p:txBody>
          <a:bodyPr/>
          <a:lstStyle/>
          <a:p>
            <a:endParaRPr lang="en-CA"/>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107180" y="518160"/>
            <a:ext cx="4358640" cy="6477000"/>
          </a:xfrm>
        </p:spPr>
        <p:txBody>
          <a:bodyPr/>
          <a:lstStyle/>
          <a:p>
            <a:r>
              <a:rPr lang="en-US" smtClean="0"/>
              <a:t>Click to edit Master title style</a:t>
            </a:r>
            <a:endParaRPr lang="en-US" dirty="0"/>
          </a:p>
        </p:txBody>
      </p:sp>
      <p:sp>
        <p:nvSpPr>
          <p:cNvPr id="9" name="Date Placeholder 8"/>
          <p:cNvSpPr>
            <a:spLocks noGrp="1"/>
          </p:cNvSpPr>
          <p:nvPr>
            <p:ph type="dt" sz="half" idx="10"/>
          </p:nvPr>
        </p:nvSpPr>
        <p:spPr/>
        <p:txBody>
          <a:bodyPr/>
          <a:lstStyle/>
          <a:p>
            <a:fld id="{24F33721-4C5A-4663-B804-E8C18A7FAE5E}" type="datetimeFigureOut">
              <a:rPr lang="en-CA" smtClean="0"/>
              <a:t>2016-12-15</a:t>
            </a:fld>
            <a:endParaRPr lang="en-CA"/>
          </a:p>
        </p:txBody>
      </p:sp>
      <p:sp>
        <p:nvSpPr>
          <p:cNvPr id="10" name="Slide Number Placeholder 9"/>
          <p:cNvSpPr>
            <a:spLocks noGrp="1"/>
          </p:cNvSpPr>
          <p:nvPr>
            <p:ph type="sldNum" sz="quarter" idx="11"/>
          </p:nvPr>
        </p:nvSpPr>
        <p:spPr/>
        <p:txBody>
          <a:bodyPr/>
          <a:lstStyle/>
          <a:p>
            <a:fld id="{ABE4D179-0D58-4EF3-AD98-AD681EECAD50}" type="slidenum">
              <a:rPr lang="en-CA" smtClean="0"/>
              <a:t>‹#›</a:t>
            </a:fld>
            <a:endParaRPr lang="en-CA"/>
          </a:p>
        </p:txBody>
      </p:sp>
      <p:sp>
        <p:nvSpPr>
          <p:cNvPr id="11" name="Footer Placeholder 10"/>
          <p:cNvSpPr>
            <a:spLocks noGrp="1"/>
          </p:cNvSpPr>
          <p:nvPr>
            <p:ph type="ftr" sz="quarter" idx="12"/>
          </p:nvPr>
        </p:nvSpPr>
        <p:spPr/>
        <p:txBody>
          <a:bodyPr/>
          <a:lstStyle/>
          <a:p>
            <a:endParaRPr lang="en-CA"/>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24F33721-4C5A-4663-B804-E8C18A7FAE5E}" type="datetimeFigureOut">
              <a:rPr lang="en-CA" smtClean="0"/>
              <a:t>2016-12-15</a:t>
            </a:fld>
            <a:endParaRPr lang="en-CA"/>
          </a:p>
        </p:txBody>
      </p:sp>
      <p:sp>
        <p:nvSpPr>
          <p:cNvPr id="9" name="Slide Number Placeholder 8"/>
          <p:cNvSpPr>
            <a:spLocks noGrp="1"/>
          </p:cNvSpPr>
          <p:nvPr>
            <p:ph type="sldNum" sz="quarter" idx="11"/>
          </p:nvPr>
        </p:nvSpPr>
        <p:spPr/>
        <p:txBody>
          <a:bodyPr/>
          <a:lstStyle/>
          <a:p>
            <a:fld id="{ABE4D179-0D58-4EF3-AD98-AD681EECAD50}" type="slidenum">
              <a:rPr lang="en-CA" smtClean="0"/>
              <a:t>‹#›</a:t>
            </a:fld>
            <a:endParaRPr lang="en-CA"/>
          </a:p>
        </p:txBody>
      </p:sp>
      <p:sp>
        <p:nvSpPr>
          <p:cNvPr id="10" name="Footer Placeholder 9"/>
          <p:cNvSpPr>
            <a:spLocks noGrp="1"/>
          </p:cNvSpPr>
          <p:nvPr>
            <p:ph type="ftr" sz="quarter" idx="12"/>
          </p:nvPr>
        </p:nvSpPr>
        <p:spPr/>
        <p:txBody>
          <a:bodyPr/>
          <a:lstStyle/>
          <a:p>
            <a:endParaRPr lang="en-CA"/>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699760" y="1899922"/>
            <a:ext cx="2766060" cy="2124815"/>
          </a:xfrm>
        </p:spPr>
        <p:txBody>
          <a:bodyPr anchor="b">
            <a:normAutofit/>
          </a:bodyPr>
          <a:lstStyle>
            <a:lvl1pPr algn="r">
              <a:defRPr sz="2000" b="0">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335280" y="1899920"/>
            <a:ext cx="5170018" cy="3972560"/>
          </a:xfrm>
        </p:spPr>
        <p:txBody>
          <a:bodyPr>
            <a:normAutofit/>
          </a:bodyPr>
          <a:lstStyle>
            <a:lvl1pPr marL="228600" indent="-182880">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4" name="Text Placeholder 3"/>
          <p:cNvSpPr>
            <a:spLocks noGrp="1"/>
          </p:cNvSpPr>
          <p:nvPr>
            <p:ph type="body" sz="half" idx="2"/>
          </p:nvPr>
        </p:nvSpPr>
        <p:spPr>
          <a:xfrm>
            <a:off x="6035040" y="4026022"/>
            <a:ext cx="2430780" cy="1846458"/>
          </a:xfrm>
        </p:spPr>
        <p:txBody>
          <a:bodyPr anchor="t">
            <a:normAutofit/>
          </a:bodyPr>
          <a:lstStyle>
            <a:lvl1pPr marL="0" indent="0" algn="r">
              <a:buNone/>
              <a:defRPr sz="12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5" name="Date Placeholder 14"/>
          <p:cNvSpPr>
            <a:spLocks noGrp="1"/>
          </p:cNvSpPr>
          <p:nvPr>
            <p:ph type="dt" sz="half" idx="10"/>
          </p:nvPr>
        </p:nvSpPr>
        <p:spPr/>
        <p:txBody>
          <a:bodyPr/>
          <a:lstStyle/>
          <a:p>
            <a:fld id="{24F33721-4C5A-4663-B804-E8C18A7FAE5E}" type="datetimeFigureOut">
              <a:rPr lang="en-CA" smtClean="0"/>
              <a:t>2016-12-15</a:t>
            </a:fld>
            <a:endParaRPr lang="en-CA"/>
          </a:p>
        </p:txBody>
      </p:sp>
      <p:sp>
        <p:nvSpPr>
          <p:cNvPr id="16" name="Slide Number Placeholder 15"/>
          <p:cNvSpPr>
            <a:spLocks noGrp="1"/>
          </p:cNvSpPr>
          <p:nvPr>
            <p:ph type="sldNum" sz="quarter" idx="11"/>
          </p:nvPr>
        </p:nvSpPr>
        <p:spPr/>
        <p:txBody>
          <a:bodyPr/>
          <a:lstStyle/>
          <a:p>
            <a:fld id="{ABE4D179-0D58-4EF3-AD98-AD681EECAD50}" type="slidenum">
              <a:rPr lang="en-CA" smtClean="0"/>
              <a:t>‹#›</a:t>
            </a:fld>
            <a:endParaRPr lang="en-CA"/>
          </a:p>
        </p:txBody>
      </p:sp>
      <p:sp>
        <p:nvSpPr>
          <p:cNvPr id="17" name="Footer Placeholder 16"/>
          <p:cNvSpPr>
            <a:spLocks noGrp="1"/>
          </p:cNvSpPr>
          <p:nvPr>
            <p:ph type="ftr" sz="quarter" idx="12"/>
          </p:nvPr>
        </p:nvSpPr>
        <p:spPr/>
        <p:txBody>
          <a:bodyPr/>
          <a:lstStyle/>
          <a:p>
            <a:endParaRPr lang="en-CA"/>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35280" y="1899920"/>
            <a:ext cx="5166664" cy="39725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1" name="Title 1"/>
          <p:cNvSpPr>
            <a:spLocks noGrp="1"/>
          </p:cNvSpPr>
          <p:nvPr>
            <p:ph type="title"/>
          </p:nvPr>
        </p:nvSpPr>
        <p:spPr>
          <a:xfrm>
            <a:off x="5699760" y="1899920"/>
            <a:ext cx="2766060" cy="2126102"/>
          </a:xfrm>
        </p:spPr>
        <p:txBody>
          <a:bodyPr anchor="b">
            <a:normAutofit/>
          </a:bodyPr>
          <a:lstStyle>
            <a:lvl1pPr algn="r">
              <a:defRPr sz="2000" b="0">
                <a:effectLst/>
              </a:defRPr>
            </a:lvl1pPr>
          </a:lstStyle>
          <a:p>
            <a:r>
              <a:rPr lang="en-US" smtClean="0"/>
              <a:t>Click to edit Master title style</a:t>
            </a:r>
            <a:endParaRPr lang="en-US" dirty="0"/>
          </a:p>
        </p:txBody>
      </p:sp>
      <p:sp>
        <p:nvSpPr>
          <p:cNvPr id="12" name="Text Placeholder 3"/>
          <p:cNvSpPr>
            <a:spLocks noGrp="1"/>
          </p:cNvSpPr>
          <p:nvPr>
            <p:ph type="body" sz="half" idx="2"/>
          </p:nvPr>
        </p:nvSpPr>
        <p:spPr>
          <a:xfrm>
            <a:off x="6035040" y="4026022"/>
            <a:ext cx="2430780" cy="1846458"/>
          </a:xfrm>
        </p:spPr>
        <p:txBody>
          <a:bodyPr anchor="t">
            <a:normAutofit/>
          </a:bodyPr>
          <a:lstStyle>
            <a:lvl1pPr marL="0" indent="0" algn="r">
              <a:buNone/>
              <a:defRPr sz="12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6" name="Date Placeholder 15"/>
          <p:cNvSpPr>
            <a:spLocks noGrp="1"/>
          </p:cNvSpPr>
          <p:nvPr>
            <p:ph type="dt" sz="half" idx="10"/>
          </p:nvPr>
        </p:nvSpPr>
        <p:spPr/>
        <p:txBody>
          <a:bodyPr/>
          <a:lstStyle/>
          <a:p>
            <a:fld id="{24F33721-4C5A-4663-B804-E8C18A7FAE5E}" type="datetimeFigureOut">
              <a:rPr lang="en-CA" smtClean="0"/>
              <a:t>2016-12-15</a:t>
            </a:fld>
            <a:endParaRPr lang="en-CA"/>
          </a:p>
        </p:txBody>
      </p:sp>
      <p:sp>
        <p:nvSpPr>
          <p:cNvPr id="17" name="Slide Number Placeholder 16"/>
          <p:cNvSpPr>
            <a:spLocks noGrp="1"/>
          </p:cNvSpPr>
          <p:nvPr>
            <p:ph type="sldNum" sz="quarter" idx="11"/>
          </p:nvPr>
        </p:nvSpPr>
        <p:spPr/>
        <p:txBody>
          <a:bodyPr/>
          <a:lstStyle/>
          <a:p>
            <a:fld id="{ABE4D179-0D58-4EF3-AD98-AD681EECAD50}" type="slidenum">
              <a:rPr lang="en-CA" smtClean="0"/>
              <a:t>‹#›</a:t>
            </a:fld>
            <a:endParaRPr lang="en-CA"/>
          </a:p>
        </p:txBody>
      </p:sp>
      <p:sp>
        <p:nvSpPr>
          <p:cNvPr id="18" name="Footer Placeholder 17"/>
          <p:cNvSpPr>
            <a:spLocks noGrp="1"/>
          </p:cNvSpPr>
          <p:nvPr>
            <p:ph type="ftr" sz="quarter" idx="12"/>
          </p:nvPr>
        </p:nvSpPr>
        <p:spPr/>
        <p:txBody>
          <a:bodyPr/>
          <a:lstStyle/>
          <a:p>
            <a:endParaRPr lang="en-CA"/>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descr="sphere2.png"/>
          <p:cNvPicPr>
            <a:picLocks noChangeAspect="1"/>
          </p:cNvPicPr>
          <p:nvPr/>
        </p:nvPicPr>
        <p:blipFill>
          <a:blip r:embed="rId14" cstate="print"/>
          <a:stretch>
            <a:fillRect/>
          </a:stretch>
        </p:blipFill>
        <p:spPr>
          <a:xfrm>
            <a:off x="9706064" y="0"/>
            <a:ext cx="352338" cy="7772400"/>
          </a:xfrm>
          <a:prstGeom prst="rect">
            <a:avLst/>
          </a:prstGeom>
        </p:spPr>
      </p:pic>
      <p:sp>
        <p:nvSpPr>
          <p:cNvPr id="2" name="Title Placeholder 1"/>
          <p:cNvSpPr>
            <a:spLocks noGrp="1"/>
          </p:cNvSpPr>
          <p:nvPr>
            <p:ph type="title"/>
          </p:nvPr>
        </p:nvSpPr>
        <p:spPr>
          <a:xfrm>
            <a:off x="5364480" y="518160"/>
            <a:ext cx="3101340" cy="6477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2920" y="518162"/>
            <a:ext cx="4023360" cy="6476999"/>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Slide Number Placeholder 7"/>
          <p:cNvSpPr>
            <a:spLocks noGrp="1"/>
          </p:cNvSpPr>
          <p:nvPr>
            <p:ph type="sldNum" sz="quarter" idx="4"/>
          </p:nvPr>
        </p:nvSpPr>
        <p:spPr>
          <a:xfrm>
            <a:off x="8549640" y="7254240"/>
            <a:ext cx="586740" cy="172720"/>
          </a:xfrm>
          <a:prstGeom prst="rect">
            <a:avLst/>
          </a:prstGeom>
        </p:spPr>
        <p:txBody>
          <a:bodyPr vert="horz" lIns="91440" tIns="45720" rIns="91440" bIns="45720" rtlCol="0" anchor="ctr"/>
          <a:lstStyle>
            <a:lvl1pPr algn="ctr">
              <a:defRPr sz="1050">
                <a:solidFill>
                  <a:schemeClr val="tx1">
                    <a:lumMod val="50000"/>
                    <a:lumOff val="50000"/>
                  </a:schemeClr>
                </a:solidFill>
              </a:defRPr>
            </a:lvl1pPr>
          </a:lstStyle>
          <a:p>
            <a:fld id="{ABE4D179-0D58-4EF3-AD98-AD681EECAD50}" type="slidenum">
              <a:rPr lang="en-CA" smtClean="0"/>
              <a:t>‹#›</a:t>
            </a:fld>
            <a:endParaRPr lang="en-CA"/>
          </a:p>
        </p:txBody>
      </p:sp>
      <p:sp>
        <p:nvSpPr>
          <p:cNvPr id="9" name="Date Placeholder 8"/>
          <p:cNvSpPr>
            <a:spLocks noGrp="1"/>
          </p:cNvSpPr>
          <p:nvPr>
            <p:ph type="dt" sz="half" idx="2"/>
          </p:nvPr>
        </p:nvSpPr>
        <p:spPr>
          <a:xfrm>
            <a:off x="5364483" y="7283029"/>
            <a:ext cx="3101339" cy="143932"/>
          </a:xfrm>
          <a:prstGeom prst="rect">
            <a:avLst/>
          </a:prstGeom>
        </p:spPr>
        <p:txBody>
          <a:bodyPr vert="horz" lIns="91440" tIns="45720" rIns="91440" bIns="45720" rtlCol="0" anchor="ctr"/>
          <a:lstStyle>
            <a:lvl1pPr algn="r">
              <a:defRPr sz="1050">
                <a:solidFill>
                  <a:schemeClr val="tx1">
                    <a:lumMod val="50000"/>
                    <a:lumOff val="50000"/>
                  </a:schemeClr>
                </a:solidFill>
              </a:defRPr>
            </a:lvl1pPr>
          </a:lstStyle>
          <a:p>
            <a:fld id="{24F33721-4C5A-4663-B804-E8C18A7FAE5E}" type="datetimeFigureOut">
              <a:rPr lang="en-CA" smtClean="0"/>
              <a:t>2016-12-15</a:t>
            </a:fld>
            <a:endParaRPr lang="en-CA"/>
          </a:p>
        </p:txBody>
      </p:sp>
      <p:sp>
        <p:nvSpPr>
          <p:cNvPr id="10" name="Footer Placeholder 9"/>
          <p:cNvSpPr>
            <a:spLocks noGrp="1"/>
          </p:cNvSpPr>
          <p:nvPr>
            <p:ph type="ftr" sz="quarter" idx="3"/>
          </p:nvPr>
        </p:nvSpPr>
        <p:spPr>
          <a:xfrm>
            <a:off x="5362736" y="7135748"/>
            <a:ext cx="3103086" cy="172720"/>
          </a:xfrm>
          <a:prstGeom prst="rect">
            <a:avLst/>
          </a:prstGeom>
        </p:spPr>
        <p:txBody>
          <a:bodyPr vert="horz" lIns="91440" tIns="45720" rIns="91440" bIns="45720" rtlCol="0" anchor="b"/>
          <a:lstStyle>
            <a:lvl1pPr algn="r">
              <a:defRPr sz="1050">
                <a:solidFill>
                  <a:schemeClr val="tx1"/>
                </a:solidFill>
              </a:defRPr>
            </a:lvl1pPr>
          </a:lstStyle>
          <a:p>
            <a:endParaRPr lang="en-CA"/>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7" r:id="rId12"/>
  </p:sldLayoutIdLst>
  <p:timing>
    <p:tnLst>
      <p:par>
        <p:cTn id="1" dur="indefinite" restart="never" nodeType="tmRoot"/>
      </p:par>
    </p:tnLst>
  </p:timing>
  <p:txStyles>
    <p:titleStyle>
      <a:lvl1pPr algn="r" defTabSz="914400" rtl="0" eaLnBrk="1" latinLnBrk="0" hangingPunct="1">
        <a:spcBef>
          <a:spcPct val="0"/>
        </a:spcBef>
        <a:buNone/>
        <a:defRPr sz="2800" kern="1200">
          <a:gradFill>
            <a:gsLst>
              <a:gs pos="0">
                <a:schemeClr val="tx1">
                  <a:lumMod val="50000"/>
                </a:schemeClr>
              </a:gs>
              <a:gs pos="61000">
                <a:schemeClr val="tx1"/>
              </a:gs>
            </a:gsLst>
            <a:lin ang="5400000" scaled="0"/>
          </a:gradFill>
          <a:effectLst/>
          <a:latin typeface="+mj-lt"/>
          <a:ea typeface="+mj-ea"/>
          <a:cs typeface="+mj-cs"/>
        </a:defRPr>
      </a:lvl1pPr>
    </p:titleStyle>
    <p:bodyStyle>
      <a:lvl1pPr marL="182880" indent="-182880" algn="l" defTabSz="914400" rtl="0" eaLnBrk="1" latinLnBrk="0" hangingPunct="1">
        <a:spcBef>
          <a:spcPct val="20000"/>
        </a:spcBef>
        <a:buClr>
          <a:schemeClr val="tx1">
            <a:lumMod val="50000"/>
            <a:lumOff val="50000"/>
          </a:schemeClr>
        </a:buClr>
        <a:buFont typeface="Wingdings" pitchFamily="2" charset="2"/>
        <a:buChar char="§"/>
        <a:defRPr sz="1800" kern="1200">
          <a:solidFill>
            <a:schemeClr val="tx1">
              <a:lumMod val="85000"/>
            </a:schemeClr>
          </a:solidFill>
          <a:latin typeface="+mn-lt"/>
          <a:ea typeface="+mn-ea"/>
          <a:cs typeface="+mn-cs"/>
        </a:defRPr>
      </a:lvl1pPr>
      <a:lvl2pPr marL="41148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2pPr>
      <a:lvl3pPr marL="59436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3pPr>
      <a:lvl4pPr marL="77724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4pPr>
      <a:lvl5pPr marL="96012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5pPr>
      <a:lvl6pPr marL="114300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6pPr>
      <a:lvl7pPr marL="132588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7pPr>
      <a:lvl8pPr marL="150876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8pPr>
      <a:lvl9pPr marL="169164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2.xml"/><Relationship Id="rId7" Type="http://schemas.openxmlformats.org/officeDocument/2006/relationships/image" Target="../media/image26.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5.emf"/><Relationship Id="rId10" Type="http://schemas.openxmlformats.org/officeDocument/2006/relationships/image" Target="../media/image28.png"/><Relationship Id="rId4" Type="http://schemas.openxmlformats.org/officeDocument/2006/relationships/oleObject" Target="../embeddings/oleObject1.bin"/><Relationship Id="rId9" Type="http://schemas.openxmlformats.org/officeDocument/2006/relationships/image" Target="../media/image27.emf"/></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28.pn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wmf"/><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7.png"/><Relationship Id="rId5" Type="http://schemas.openxmlformats.org/officeDocument/2006/relationships/oleObject" Target="../embeddings/oleObject5.bin"/><Relationship Id="rId4" Type="http://schemas.openxmlformats.org/officeDocument/2006/relationships/image" Target="../media/image36.wmf"/></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www.flofab.com/"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hyperlink" Target="https://www.youtube.com/watch?v=WVYCGdltj-o"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7.png"/><Relationship Id="rId2" Type="http://schemas.openxmlformats.org/officeDocument/2006/relationships/image" Target="../media/image53.jpg"/><Relationship Id="rId1" Type="http://schemas.openxmlformats.org/officeDocument/2006/relationships/slideLayout" Target="../slideLayouts/slideLayout1.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gif"/></Relationships>
</file>

<file path=ppt/slides/_rels/slide2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5.png"/></Relationships>
</file>

<file path=ppt/slides/_rels/slide2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0.jpg"/><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73.png"/></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27.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png"/><Relationship Id="rId3" Type="http://schemas.openxmlformats.org/officeDocument/2006/relationships/image" Target="../media/image79.png"/><Relationship Id="rId7" Type="http://schemas.openxmlformats.org/officeDocument/2006/relationships/image" Target="../media/image83.png"/><Relationship Id="rId12" Type="http://schemas.openxmlformats.org/officeDocument/2006/relationships/image" Target="../media/image88.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5" Type="http://schemas.openxmlformats.org/officeDocument/2006/relationships/image" Target="../media/image9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 Id="rId14" Type="http://schemas.openxmlformats.org/officeDocument/2006/relationships/image" Target="../media/image90.png"/></Relationships>
</file>

<file path=ppt/slides/_rels/slide28.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jpeg"/></Relationships>
</file>

<file path=ppt/slides/_rels/slide29.xml.rels><?xml version="1.0" encoding="UTF-8" standalone="yes"?>
<Relationships xmlns="http://schemas.openxmlformats.org/package/2006/relationships"><Relationship Id="rId3" Type="http://schemas.openxmlformats.org/officeDocument/2006/relationships/hyperlink" Target="https://youtu.be/1pRTIxS817g" TargetMode="External"/><Relationship Id="rId2" Type="http://schemas.openxmlformats.org/officeDocument/2006/relationships/hyperlink" Target="https://youtu.be/rEgjRUsB8jM" TargetMode="External"/><Relationship Id="rId1" Type="http://schemas.openxmlformats.org/officeDocument/2006/relationships/slideLayout" Target="../slideLayouts/slideLayout2.xml"/><Relationship Id="rId4" Type="http://schemas.openxmlformats.org/officeDocument/2006/relationships/hyperlink" Target="https://youtu.be/ZNccm-E3Ras" TargetMode="External"/></Relationships>
</file>

<file path=ppt/slides/_rels/slide3.xml.rels><?xml version="1.0" encoding="UTF-8" standalone="yes"?>
<Relationships xmlns="http://schemas.openxmlformats.org/package/2006/relationships"><Relationship Id="rId3" Type="http://schemas.openxmlformats.org/officeDocument/2006/relationships/slide" Target="slide62.xml"/><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slide" Target="slide22.xml"/><Relationship Id="rId4" Type="http://schemas.openxmlformats.org/officeDocument/2006/relationships/slide" Target="slide63.xml"/></Relationships>
</file>

<file path=ppt/slides/_rels/slide3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104.jpeg"/><Relationship Id="rId7" Type="http://schemas.openxmlformats.org/officeDocument/2006/relationships/image" Target="../media/image108.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7.jpeg"/><Relationship Id="rId11" Type="http://schemas.openxmlformats.org/officeDocument/2006/relationships/image" Target="../media/image112.png"/><Relationship Id="rId5" Type="http://schemas.openxmlformats.org/officeDocument/2006/relationships/image" Target="../media/image106.jpeg"/><Relationship Id="rId10" Type="http://schemas.openxmlformats.org/officeDocument/2006/relationships/image" Target="../media/image111.jpeg"/><Relationship Id="rId4" Type="http://schemas.openxmlformats.org/officeDocument/2006/relationships/image" Target="../media/image105.jpeg"/><Relationship Id="rId9" Type="http://schemas.openxmlformats.org/officeDocument/2006/relationships/image" Target="../media/image110.jpeg"/></Relationships>
</file>

<file path=ppt/slides/_rels/slide3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8.png"/><Relationship Id="rId5" Type="http://schemas.openxmlformats.org/officeDocument/2006/relationships/image" Target="../media/image117.jpeg"/><Relationship Id="rId4" Type="http://schemas.openxmlformats.org/officeDocument/2006/relationships/image" Target="../media/image116.jpeg"/></Relationships>
</file>

<file path=ppt/slides/_rels/slide3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99.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5.jpeg"/><Relationship Id="rId1" Type="http://schemas.openxmlformats.org/officeDocument/2006/relationships/slideLayout" Target="../slideLayouts/slideLayout1.xml"/><Relationship Id="rId4" Type="http://schemas.openxmlformats.org/officeDocument/2006/relationships/image" Target="../media/image99.png"/></Relationships>
</file>

<file path=ppt/slides/_rels/slide4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28.png"/></Relationships>
</file>

<file path=ppt/slides/_rels/slide4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 Id="rId5" Type="http://schemas.openxmlformats.org/officeDocument/2006/relationships/image" Target="../media/image131.png"/><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2.xml"/><Relationship Id="rId4" Type="http://schemas.openxmlformats.org/officeDocument/2006/relationships/image" Target="../media/image134.jpeg"/></Relationships>
</file>

<file path=ppt/slides/_rels/slide47.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40.jpeg"/><Relationship Id="rId1" Type="http://schemas.openxmlformats.org/officeDocument/2006/relationships/slideLayout" Target="../slideLayouts/slideLayout2.xml"/><Relationship Id="rId4" Type="http://schemas.openxmlformats.org/officeDocument/2006/relationships/image" Target="../media/image141.jpeg"/></Relationships>
</file>

<file path=ppt/slides/_rels/slide54.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151.png"/><Relationship Id="rId13" Type="http://schemas.openxmlformats.org/officeDocument/2006/relationships/image" Target="../media/image156.png"/><Relationship Id="rId18" Type="http://schemas.openxmlformats.org/officeDocument/2006/relationships/image" Target="../media/image161.png"/><Relationship Id="rId3" Type="http://schemas.openxmlformats.org/officeDocument/2006/relationships/image" Target="../media/image146.png"/><Relationship Id="rId7" Type="http://schemas.openxmlformats.org/officeDocument/2006/relationships/image" Target="../media/image150.jpeg"/><Relationship Id="rId12" Type="http://schemas.openxmlformats.org/officeDocument/2006/relationships/image" Target="../media/image155.png"/><Relationship Id="rId17" Type="http://schemas.openxmlformats.org/officeDocument/2006/relationships/image" Target="../media/image160.png"/><Relationship Id="rId2" Type="http://schemas.openxmlformats.org/officeDocument/2006/relationships/slide" Target="slide40.xml"/><Relationship Id="rId16" Type="http://schemas.openxmlformats.org/officeDocument/2006/relationships/image" Target="../media/image159.png"/><Relationship Id="rId20" Type="http://schemas.openxmlformats.org/officeDocument/2006/relationships/image" Target="../media/image163.jpeg"/><Relationship Id="rId1" Type="http://schemas.openxmlformats.org/officeDocument/2006/relationships/slideLayout" Target="../slideLayouts/slideLayout12.xml"/><Relationship Id="rId6" Type="http://schemas.openxmlformats.org/officeDocument/2006/relationships/image" Target="../media/image149.png"/><Relationship Id="rId11" Type="http://schemas.openxmlformats.org/officeDocument/2006/relationships/image" Target="../media/image154.png"/><Relationship Id="rId5" Type="http://schemas.openxmlformats.org/officeDocument/2006/relationships/image" Target="../media/image148.jpeg"/><Relationship Id="rId15" Type="http://schemas.openxmlformats.org/officeDocument/2006/relationships/image" Target="../media/image158.png"/><Relationship Id="rId10" Type="http://schemas.openxmlformats.org/officeDocument/2006/relationships/image" Target="../media/image153.png"/><Relationship Id="rId19" Type="http://schemas.openxmlformats.org/officeDocument/2006/relationships/image" Target="../media/image162.png"/><Relationship Id="rId4" Type="http://schemas.openxmlformats.org/officeDocument/2006/relationships/image" Target="../media/image147.jpeg"/><Relationship Id="rId9" Type="http://schemas.openxmlformats.org/officeDocument/2006/relationships/image" Target="../media/image152.jpeg"/><Relationship Id="rId14" Type="http://schemas.openxmlformats.org/officeDocument/2006/relationships/image" Target="../media/image157.png"/></Relationships>
</file>

<file path=ppt/slides/_rels/slide5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66.png"/><Relationship Id="rId4" Type="http://schemas.openxmlformats.org/officeDocument/2006/relationships/image" Target="../media/image165.jpeg"/></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172.jpeg"/><Relationship Id="rId3" Type="http://schemas.openxmlformats.org/officeDocument/2006/relationships/image" Target="../media/image167.png"/><Relationship Id="rId7" Type="http://schemas.openxmlformats.org/officeDocument/2006/relationships/image" Target="../media/image171.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image" Target="../media/image168.png"/></Relationships>
</file>

<file path=ppt/slides/_rels/slide61.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17.png"/><Relationship Id="rId4" Type="http://schemas.openxmlformats.org/officeDocument/2006/relationships/image" Target="../media/image20.pn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CA"/>
          </a:p>
        </p:txBody>
      </p:sp>
      <p:sp>
        <p:nvSpPr>
          <p:cNvPr id="2" name="Title 1"/>
          <p:cNvSpPr>
            <a:spLocks noGrp="1"/>
          </p:cNvSpPr>
          <p:nvPr>
            <p:ph type="title"/>
          </p:nvPr>
        </p:nvSpPr>
        <p:spPr/>
        <p:txBody>
          <a:bodyPr/>
          <a:lstStyle/>
          <a:p>
            <a:endParaRPr lang="en-CA"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7772400"/>
          </a:xfrm>
          <a:prstGeom prst="rect">
            <a:avLst/>
          </a:prstGeom>
          <a:ln w="228600" cap="sq" cmpd="thickThin">
            <a:solidFill>
              <a:srgbClr val="000000"/>
            </a:solidFill>
            <a:prstDash val="solid"/>
            <a:miter lim="800000"/>
          </a:ln>
          <a:effectLst>
            <a:innerShdw blurRad="76200">
              <a:srgbClr val="000000"/>
            </a:innerShdw>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991" y="1219414"/>
            <a:ext cx="9148058" cy="4901785"/>
          </a:xfrm>
          <a:prstGeom prst="rect">
            <a:avLst/>
          </a:prstGeom>
        </p:spPr>
      </p:pic>
    </p:spTree>
    <p:extLst>
      <p:ext uri="{BB962C8B-B14F-4D97-AF65-F5344CB8AC3E}">
        <p14:creationId xmlns:p14="http://schemas.microsoft.com/office/powerpoint/2010/main" val="21124270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88925" y="2062276"/>
            <a:ext cx="5173370" cy="4057193"/>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8558021" y="245262"/>
            <a:ext cx="670560" cy="69088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1565477" y="3411221"/>
            <a:ext cx="1452880" cy="2857796"/>
          </a:xfrm>
          <a:custGeom>
            <a:avLst/>
            <a:gdLst/>
            <a:ahLst/>
            <a:cxnLst/>
            <a:rect l="l" t="t" r="r" b="b"/>
            <a:pathLst>
              <a:path w="1320800" h="2521585">
                <a:moveTo>
                  <a:pt x="1276350" y="1270127"/>
                </a:moveTo>
                <a:lnTo>
                  <a:pt x="2793" y="1270127"/>
                </a:lnTo>
                <a:lnTo>
                  <a:pt x="0" y="1273048"/>
                </a:lnTo>
                <a:lnTo>
                  <a:pt x="0" y="2518410"/>
                </a:lnTo>
                <a:lnTo>
                  <a:pt x="2793" y="2521204"/>
                </a:lnTo>
                <a:lnTo>
                  <a:pt x="9906" y="2521204"/>
                </a:lnTo>
                <a:lnTo>
                  <a:pt x="12700" y="2518410"/>
                </a:lnTo>
                <a:lnTo>
                  <a:pt x="12700" y="1282827"/>
                </a:lnTo>
                <a:lnTo>
                  <a:pt x="6350" y="1282827"/>
                </a:lnTo>
                <a:lnTo>
                  <a:pt x="12700" y="1276477"/>
                </a:lnTo>
                <a:lnTo>
                  <a:pt x="1276350" y="1276477"/>
                </a:lnTo>
                <a:lnTo>
                  <a:pt x="1276350" y="1270127"/>
                </a:lnTo>
                <a:close/>
              </a:path>
              <a:path w="1320800" h="2521585">
                <a:moveTo>
                  <a:pt x="12700" y="1276477"/>
                </a:moveTo>
                <a:lnTo>
                  <a:pt x="6350" y="1282827"/>
                </a:lnTo>
                <a:lnTo>
                  <a:pt x="12700" y="1282827"/>
                </a:lnTo>
                <a:lnTo>
                  <a:pt x="12700" y="1276477"/>
                </a:lnTo>
                <a:close/>
              </a:path>
              <a:path w="1320800" h="2521585">
                <a:moveTo>
                  <a:pt x="1289050" y="1270127"/>
                </a:moveTo>
                <a:lnTo>
                  <a:pt x="1282700" y="1270127"/>
                </a:lnTo>
                <a:lnTo>
                  <a:pt x="1276350" y="1276477"/>
                </a:lnTo>
                <a:lnTo>
                  <a:pt x="12700" y="1276477"/>
                </a:lnTo>
                <a:lnTo>
                  <a:pt x="12700" y="1282827"/>
                </a:lnTo>
                <a:lnTo>
                  <a:pt x="1286256" y="1282827"/>
                </a:lnTo>
                <a:lnTo>
                  <a:pt x="1289050" y="1280033"/>
                </a:lnTo>
                <a:lnTo>
                  <a:pt x="1289050" y="1270127"/>
                </a:lnTo>
                <a:close/>
              </a:path>
              <a:path w="1320800" h="2521585">
                <a:moveTo>
                  <a:pt x="1276350" y="74921"/>
                </a:moveTo>
                <a:lnTo>
                  <a:pt x="1276350" y="1276477"/>
                </a:lnTo>
                <a:lnTo>
                  <a:pt x="1282700" y="1270127"/>
                </a:lnTo>
                <a:lnTo>
                  <a:pt x="1289050" y="1270127"/>
                </a:lnTo>
                <a:lnTo>
                  <a:pt x="1289050" y="76200"/>
                </a:lnTo>
                <a:lnTo>
                  <a:pt x="1282700" y="76200"/>
                </a:lnTo>
                <a:lnTo>
                  <a:pt x="1276350" y="74921"/>
                </a:lnTo>
                <a:close/>
              </a:path>
              <a:path w="1320800" h="2521585">
                <a:moveTo>
                  <a:pt x="1286256" y="31750"/>
                </a:moveTo>
                <a:lnTo>
                  <a:pt x="1279144" y="31750"/>
                </a:lnTo>
                <a:lnTo>
                  <a:pt x="1276350" y="34544"/>
                </a:lnTo>
                <a:lnTo>
                  <a:pt x="1276350" y="74921"/>
                </a:lnTo>
                <a:lnTo>
                  <a:pt x="1282700" y="76200"/>
                </a:lnTo>
                <a:lnTo>
                  <a:pt x="1289050" y="74921"/>
                </a:lnTo>
                <a:lnTo>
                  <a:pt x="1289050" y="34544"/>
                </a:lnTo>
                <a:lnTo>
                  <a:pt x="1286256" y="31750"/>
                </a:lnTo>
                <a:close/>
              </a:path>
              <a:path w="1320800" h="2521585">
                <a:moveTo>
                  <a:pt x="1289050" y="74921"/>
                </a:moveTo>
                <a:lnTo>
                  <a:pt x="1282700" y="76200"/>
                </a:lnTo>
                <a:lnTo>
                  <a:pt x="1289050" y="76200"/>
                </a:lnTo>
                <a:lnTo>
                  <a:pt x="1289050" y="74921"/>
                </a:lnTo>
                <a:close/>
              </a:path>
              <a:path w="1320800" h="2521585">
                <a:moveTo>
                  <a:pt x="1282700" y="0"/>
                </a:moveTo>
                <a:lnTo>
                  <a:pt x="1267852" y="2988"/>
                </a:lnTo>
                <a:lnTo>
                  <a:pt x="1255744" y="11144"/>
                </a:lnTo>
                <a:lnTo>
                  <a:pt x="1247588" y="23252"/>
                </a:lnTo>
                <a:lnTo>
                  <a:pt x="1244600" y="38100"/>
                </a:lnTo>
                <a:lnTo>
                  <a:pt x="1247588" y="52947"/>
                </a:lnTo>
                <a:lnTo>
                  <a:pt x="1255744" y="65055"/>
                </a:lnTo>
                <a:lnTo>
                  <a:pt x="1267852" y="73211"/>
                </a:lnTo>
                <a:lnTo>
                  <a:pt x="1276350" y="74921"/>
                </a:lnTo>
                <a:lnTo>
                  <a:pt x="1276350" y="34544"/>
                </a:lnTo>
                <a:lnTo>
                  <a:pt x="1279144" y="31750"/>
                </a:lnTo>
                <a:lnTo>
                  <a:pt x="1319521" y="31750"/>
                </a:lnTo>
                <a:lnTo>
                  <a:pt x="1317811" y="23252"/>
                </a:lnTo>
                <a:lnTo>
                  <a:pt x="1309655" y="11144"/>
                </a:lnTo>
                <a:lnTo>
                  <a:pt x="1297547" y="2988"/>
                </a:lnTo>
                <a:lnTo>
                  <a:pt x="1282700" y="0"/>
                </a:lnTo>
                <a:close/>
              </a:path>
              <a:path w="1320800" h="2521585">
                <a:moveTo>
                  <a:pt x="1319521" y="31750"/>
                </a:moveTo>
                <a:lnTo>
                  <a:pt x="1286256" y="31750"/>
                </a:lnTo>
                <a:lnTo>
                  <a:pt x="1289050" y="34544"/>
                </a:lnTo>
                <a:lnTo>
                  <a:pt x="1289050" y="74921"/>
                </a:lnTo>
                <a:lnTo>
                  <a:pt x="1297547" y="73211"/>
                </a:lnTo>
                <a:lnTo>
                  <a:pt x="1309655" y="65055"/>
                </a:lnTo>
                <a:lnTo>
                  <a:pt x="1317811" y="52947"/>
                </a:lnTo>
                <a:lnTo>
                  <a:pt x="1320800" y="38100"/>
                </a:lnTo>
                <a:lnTo>
                  <a:pt x="1319521" y="31750"/>
                </a:lnTo>
                <a:close/>
              </a:path>
            </a:pathLst>
          </a:custGeom>
          <a:solidFill>
            <a:srgbClr val="FFFFFF"/>
          </a:solidFill>
        </p:spPr>
        <p:txBody>
          <a:bodyPr wrap="square" lIns="0" tIns="0" rIns="0" bIns="0" rtlCol="0"/>
          <a:lstStyle/>
          <a:p>
            <a:endParaRPr/>
          </a:p>
        </p:txBody>
      </p:sp>
      <p:sp>
        <p:nvSpPr>
          <p:cNvPr id="5" name="object 5"/>
          <p:cNvSpPr/>
          <p:nvPr/>
        </p:nvSpPr>
        <p:spPr>
          <a:xfrm>
            <a:off x="2495881" y="5311141"/>
            <a:ext cx="647510" cy="957876"/>
          </a:xfrm>
          <a:custGeom>
            <a:avLst/>
            <a:gdLst/>
            <a:ahLst/>
            <a:cxnLst/>
            <a:rect l="l" t="t" r="r" b="b"/>
            <a:pathLst>
              <a:path w="588644" h="845185">
                <a:moveTo>
                  <a:pt x="544194" y="431926"/>
                </a:moveTo>
                <a:lnTo>
                  <a:pt x="2793" y="431926"/>
                </a:lnTo>
                <a:lnTo>
                  <a:pt x="0" y="434848"/>
                </a:lnTo>
                <a:lnTo>
                  <a:pt x="0" y="842010"/>
                </a:lnTo>
                <a:lnTo>
                  <a:pt x="2793" y="844804"/>
                </a:lnTo>
                <a:lnTo>
                  <a:pt x="9906" y="844804"/>
                </a:lnTo>
                <a:lnTo>
                  <a:pt x="12700" y="842010"/>
                </a:lnTo>
                <a:lnTo>
                  <a:pt x="12700" y="444626"/>
                </a:lnTo>
                <a:lnTo>
                  <a:pt x="6350" y="444626"/>
                </a:lnTo>
                <a:lnTo>
                  <a:pt x="12700" y="438276"/>
                </a:lnTo>
                <a:lnTo>
                  <a:pt x="544194" y="438276"/>
                </a:lnTo>
                <a:lnTo>
                  <a:pt x="544194" y="431926"/>
                </a:lnTo>
                <a:close/>
              </a:path>
              <a:path w="588644" h="845185">
                <a:moveTo>
                  <a:pt x="12700" y="438276"/>
                </a:moveTo>
                <a:lnTo>
                  <a:pt x="6350" y="444626"/>
                </a:lnTo>
                <a:lnTo>
                  <a:pt x="12700" y="444626"/>
                </a:lnTo>
                <a:lnTo>
                  <a:pt x="12700" y="438276"/>
                </a:lnTo>
                <a:close/>
              </a:path>
              <a:path w="588644" h="845185">
                <a:moveTo>
                  <a:pt x="556894" y="431926"/>
                </a:moveTo>
                <a:lnTo>
                  <a:pt x="550544" y="431926"/>
                </a:lnTo>
                <a:lnTo>
                  <a:pt x="544194" y="438276"/>
                </a:lnTo>
                <a:lnTo>
                  <a:pt x="12700" y="438276"/>
                </a:lnTo>
                <a:lnTo>
                  <a:pt x="12700" y="444626"/>
                </a:lnTo>
                <a:lnTo>
                  <a:pt x="553974" y="444626"/>
                </a:lnTo>
                <a:lnTo>
                  <a:pt x="556894" y="441832"/>
                </a:lnTo>
                <a:lnTo>
                  <a:pt x="556894" y="431926"/>
                </a:lnTo>
                <a:close/>
              </a:path>
              <a:path w="588644" h="845185">
                <a:moveTo>
                  <a:pt x="544194" y="74921"/>
                </a:moveTo>
                <a:lnTo>
                  <a:pt x="544194" y="438276"/>
                </a:lnTo>
                <a:lnTo>
                  <a:pt x="550544" y="431926"/>
                </a:lnTo>
                <a:lnTo>
                  <a:pt x="556894" y="431926"/>
                </a:lnTo>
                <a:lnTo>
                  <a:pt x="556894" y="76200"/>
                </a:lnTo>
                <a:lnTo>
                  <a:pt x="550544" y="76200"/>
                </a:lnTo>
                <a:lnTo>
                  <a:pt x="544194" y="74921"/>
                </a:lnTo>
                <a:close/>
              </a:path>
              <a:path w="588644" h="845185">
                <a:moveTo>
                  <a:pt x="553974" y="31750"/>
                </a:moveTo>
                <a:lnTo>
                  <a:pt x="546988" y="31750"/>
                </a:lnTo>
                <a:lnTo>
                  <a:pt x="544194" y="34543"/>
                </a:lnTo>
                <a:lnTo>
                  <a:pt x="544194" y="74921"/>
                </a:lnTo>
                <a:lnTo>
                  <a:pt x="550544" y="76200"/>
                </a:lnTo>
                <a:lnTo>
                  <a:pt x="556872" y="74921"/>
                </a:lnTo>
                <a:lnTo>
                  <a:pt x="556894" y="34543"/>
                </a:lnTo>
                <a:lnTo>
                  <a:pt x="553974" y="31750"/>
                </a:lnTo>
                <a:close/>
              </a:path>
              <a:path w="588644" h="845185">
                <a:moveTo>
                  <a:pt x="556894" y="74917"/>
                </a:moveTo>
                <a:lnTo>
                  <a:pt x="550544" y="76200"/>
                </a:lnTo>
                <a:lnTo>
                  <a:pt x="556894" y="76200"/>
                </a:lnTo>
                <a:lnTo>
                  <a:pt x="556894" y="74917"/>
                </a:lnTo>
                <a:close/>
              </a:path>
              <a:path w="588644" h="845185">
                <a:moveTo>
                  <a:pt x="550544" y="0"/>
                </a:moveTo>
                <a:lnTo>
                  <a:pt x="535697" y="2988"/>
                </a:lnTo>
                <a:lnTo>
                  <a:pt x="523589" y="11144"/>
                </a:lnTo>
                <a:lnTo>
                  <a:pt x="515433" y="23252"/>
                </a:lnTo>
                <a:lnTo>
                  <a:pt x="512444" y="38100"/>
                </a:lnTo>
                <a:lnTo>
                  <a:pt x="515433" y="52947"/>
                </a:lnTo>
                <a:lnTo>
                  <a:pt x="523589" y="65055"/>
                </a:lnTo>
                <a:lnTo>
                  <a:pt x="535697" y="73211"/>
                </a:lnTo>
                <a:lnTo>
                  <a:pt x="544194" y="74921"/>
                </a:lnTo>
                <a:lnTo>
                  <a:pt x="544194" y="34543"/>
                </a:lnTo>
                <a:lnTo>
                  <a:pt x="546988" y="31750"/>
                </a:lnTo>
                <a:lnTo>
                  <a:pt x="587359" y="31750"/>
                </a:lnTo>
                <a:lnTo>
                  <a:pt x="585638" y="23252"/>
                </a:lnTo>
                <a:lnTo>
                  <a:pt x="577453" y="11144"/>
                </a:lnTo>
                <a:lnTo>
                  <a:pt x="565338" y="2988"/>
                </a:lnTo>
                <a:lnTo>
                  <a:pt x="550544" y="0"/>
                </a:lnTo>
                <a:close/>
              </a:path>
              <a:path w="588644" h="845185">
                <a:moveTo>
                  <a:pt x="587359" y="31750"/>
                </a:moveTo>
                <a:lnTo>
                  <a:pt x="553974" y="31750"/>
                </a:lnTo>
                <a:lnTo>
                  <a:pt x="556894" y="34543"/>
                </a:lnTo>
                <a:lnTo>
                  <a:pt x="556894" y="74917"/>
                </a:lnTo>
                <a:lnTo>
                  <a:pt x="565338" y="73211"/>
                </a:lnTo>
                <a:lnTo>
                  <a:pt x="577453" y="65055"/>
                </a:lnTo>
                <a:lnTo>
                  <a:pt x="585638" y="52947"/>
                </a:lnTo>
                <a:lnTo>
                  <a:pt x="588644" y="38100"/>
                </a:lnTo>
                <a:lnTo>
                  <a:pt x="587359" y="31750"/>
                </a:lnTo>
                <a:close/>
              </a:path>
            </a:pathLst>
          </a:custGeom>
          <a:solidFill>
            <a:srgbClr val="FFFFFF"/>
          </a:solidFill>
        </p:spPr>
        <p:txBody>
          <a:bodyPr wrap="square" lIns="0" tIns="0" rIns="0" bIns="0" rtlCol="0"/>
          <a:lstStyle/>
          <a:p>
            <a:endParaRPr/>
          </a:p>
        </p:txBody>
      </p:sp>
      <p:sp>
        <p:nvSpPr>
          <p:cNvPr id="6" name="object 6"/>
          <p:cNvSpPr txBox="1">
            <a:spLocks noGrp="1"/>
          </p:cNvSpPr>
          <p:nvPr>
            <p:ph type="title"/>
          </p:nvPr>
        </p:nvSpPr>
        <p:spPr>
          <a:xfrm>
            <a:off x="170433" y="522357"/>
            <a:ext cx="5013135" cy="430887"/>
          </a:xfrm>
          <a:prstGeom prst="rect">
            <a:avLst/>
          </a:prstGeom>
        </p:spPr>
        <p:txBody>
          <a:bodyPr vert="horz" wrap="square" lIns="0" tIns="0" rIns="0" bIns="0" rtlCol="0">
            <a:spAutoFit/>
          </a:bodyPr>
          <a:lstStyle/>
          <a:p>
            <a:pPr marL="14150"/>
            <a:r>
              <a:rPr spc="-6" dirty="0"/>
              <a:t>Ingress</a:t>
            </a:r>
            <a:r>
              <a:rPr spc="-72" dirty="0"/>
              <a:t> </a:t>
            </a:r>
            <a:r>
              <a:rPr spc="-6" dirty="0"/>
              <a:t>Protection</a:t>
            </a:r>
          </a:p>
        </p:txBody>
      </p:sp>
      <p:sp>
        <p:nvSpPr>
          <p:cNvPr id="7" name="object 7"/>
          <p:cNvSpPr txBox="1"/>
          <p:nvPr/>
        </p:nvSpPr>
        <p:spPr>
          <a:xfrm>
            <a:off x="421894" y="1302020"/>
            <a:ext cx="9382252" cy="6273512"/>
          </a:xfrm>
          <a:prstGeom prst="rect">
            <a:avLst/>
          </a:prstGeom>
        </p:spPr>
        <p:txBody>
          <a:bodyPr vert="horz" wrap="square" lIns="0" tIns="0" rIns="0" bIns="0" rtlCol="0">
            <a:spAutoFit/>
          </a:bodyPr>
          <a:lstStyle/>
          <a:p>
            <a:pPr marL="268856"/>
            <a:r>
              <a:rPr sz="3100" spc="-11" dirty="0">
                <a:solidFill>
                  <a:srgbClr val="002060"/>
                </a:solidFill>
                <a:latin typeface="Century Gothic"/>
                <a:cs typeface="Century Gothic"/>
              </a:rPr>
              <a:t>How </a:t>
            </a:r>
            <a:r>
              <a:rPr sz="3100" spc="-33" dirty="0">
                <a:solidFill>
                  <a:srgbClr val="002060"/>
                </a:solidFill>
                <a:latin typeface="Century Gothic"/>
                <a:cs typeface="Century Gothic"/>
              </a:rPr>
              <a:t>We </a:t>
            </a:r>
            <a:r>
              <a:rPr sz="3100" spc="-11" dirty="0">
                <a:solidFill>
                  <a:srgbClr val="002060"/>
                </a:solidFill>
                <a:latin typeface="Century Gothic"/>
                <a:cs typeface="Century Gothic"/>
              </a:rPr>
              <a:t>Handle</a:t>
            </a:r>
            <a:r>
              <a:rPr sz="3100" spc="84" dirty="0">
                <a:solidFill>
                  <a:srgbClr val="002060"/>
                </a:solidFill>
                <a:latin typeface="Century Gothic"/>
                <a:cs typeface="Century Gothic"/>
              </a:rPr>
              <a:t> </a:t>
            </a:r>
            <a:r>
              <a:rPr sz="3100" spc="-6" dirty="0">
                <a:solidFill>
                  <a:srgbClr val="002060"/>
                </a:solidFill>
                <a:latin typeface="Century Gothic"/>
                <a:cs typeface="Century Gothic"/>
              </a:rPr>
              <a:t>Condensation</a:t>
            </a:r>
            <a:endParaRPr sz="3100" dirty="0">
              <a:solidFill>
                <a:srgbClr val="002060"/>
              </a:solidFill>
              <a:latin typeface="Century Gothic"/>
              <a:cs typeface="Century Gothic"/>
            </a:endParaRPr>
          </a:p>
          <a:p>
            <a:pPr marL="5976396" marR="5660" indent="-382059">
              <a:spcBef>
                <a:spcPts val="1911"/>
              </a:spcBef>
              <a:buClr>
                <a:srgbClr val="89D0D5"/>
              </a:buClr>
              <a:buSzPct val="77777"/>
              <a:buFont typeface="Century Gothic"/>
              <a:buChar char="•"/>
              <a:tabLst>
                <a:tab pos="5976396" algn="l"/>
                <a:tab pos="5977104" algn="l"/>
              </a:tabLst>
            </a:pPr>
            <a:r>
              <a:rPr sz="2000" b="1" dirty="0">
                <a:solidFill>
                  <a:srgbClr val="002060"/>
                </a:solidFill>
                <a:latin typeface="Century Gothic"/>
                <a:cs typeface="Century Gothic"/>
              </a:rPr>
              <a:t>NEW FEATURE: </a:t>
            </a:r>
            <a:r>
              <a:rPr sz="2200" spc="-6" dirty="0">
                <a:solidFill>
                  <a:srgbClr val="002060"/>
                </a:solidFill>
                <a:latin typeface="Century Gothic"/>
                <a:cs typeface="Century Gothic"/>
              </a:rPr>
              <a:t>All </a:t>
            </a:r>
            <a:r>
              <a:rPr sz="2200" dirty="0">
                <a:solidFill>
                  <a:srgbClr val="002060"/>
                </a:solidFill>
                <a:latin typeface="Century Gothic"/>
                <a:cs typeface="Century Gothic"/>
              </a:rPr>
              <a:t>new  motors </a:t>
            </a:r>
            <a:r>
              <a:rPr sz="2200" spc="-6" dirty="0">
                <a:solidFill>
                  <a:srgbClr val="002060"/>
                </a:solidFill>
                <a:latin typeface="Century Gothic"/>
                <a:cs typeface="Century Gothic"/>
              </a:rPr>
              <a:t>will </a:t>
            </a:r>
            <a:r>
              <a:rPr sz="2200" dirty="0">
                <a:solidFill>
                  <a:srgbClr val="002060"/>
                </a:solidFill>
                <a:latin typeface="Century Gothic"/>
                <a:cs typeface="Century Gothic"/>
              </a:rPr>
              <a:t>be fitted with  </a:t>
            </a:r>
            <a:r>
              <a:rPr sz="2200" spc="-6" dirty="0">
                <a:solidFill>
                  <a:srgbClr val="002060"/>
                </a:solidFill>
                <a:latin typeface="Century Gothic"/>
                <a:cs typeface="Century Gothic"/>
              </a:rPr>
              <a:t>significantly larger  </a:t>
            </a:r>
            <a:r>
              <a:rPr sz="2200" dirty="0">
                <a:solidFill>
                  <a:srgbClr val="002060"/>
                </a:solidFill>
                <a:latin typeface="Century Gothic"/>
                <a:cs typeface="Century Gothic"/>
              </a:rPr>
              <a:t>sintered </a:t>
            </a:r>
            <a:r>
              <a:rPr sz="2200" spc="-6" dirty="0">
                <a:solidFill>
                  <a:srgbClr val="002060"/>
                </a:solidFill>
                <a:latin typeface="Century Gothic"/>
                <a:cs typeface="Century Gothic"/>
              </a:rPr>
              <a:t>brass drain</a:t>
            </a:r>
            <a:r>
              <a:rPr sz="2200" spc="-106" dirty="0">
                <a:solidFill>
                  <a:srgbClr val="002060"/>
                </a:solidFill>
                <a:latin typeface="Century Gothic"/>
                <a:cs typeface="Century Gothic"/>
              </a:rPr>
              <a:t> </a:t>
            </a:r>
            <a:r>
              <a:rPr sz="2200" dirty="0">
                <a:solidFill>
                  <a:srgbClr val="002060"/>
                </a:solidFill>
                <a:latin typeface="Century Gothic"/>
                <a:cs typeface="Century Gothic"/>
              </a:rPr>
              <a:t>plugs.  The </a:t>
            </a:r>
            <a:r>
              <a:rPr sz="2200" spc="-6" dirty="0">
                <a:solidFill>
                  <a:srgbClr val="002060"/>
                </a:solidFill>
                <a:latin typeface="Century Gothic"/>
                <a:cs typeface="Century Gothic"/>
              </a:rPr>
              <a:t>size </a:t>
            </a:r>
            <a:r>
              <a:rPr sz="2200" dirty="0">
                <a:solidFill>
                  <a:srgbClr val="002060"/>
                </a:solidFill>
                <a:latin typeface="Century Gothic"/>
                <a:cs typeface="Century Gothic"/>
              </a:rPr>
              <a:t>of </a:t>
            </a:r>
            <a:r>
              <a:rPr sz="2200" spc="6" dirty="0">
                <a:solidFill>
                  <a:srgbClr val="002060"/>
                </a:solidFill>
                <a:latin typeface="Century Gothic"/>
                <a:cs typeface="Century Gothic"/>
              </a:rPr>
              <a:t>the </a:t>
            </a:r>
            <a:r>
              <a:rPr sz="2200" dirty="0">
                <a:solidFill>
                  <a:srgbClr val="002060"/>
                </a:solidFill>
                <a:latin typeface="Century Gothic"/>
                <a:cs typeface="Century Gothic"/>
              </a:rPr>
              <a:t>plugs </a:t>
            </a:r>
            <a:r>
              <a:rPr sz="2200" spc="-6" dirty="0">
                <a:solidFill>
                  <a:srgbClr val="002060"/>
                </a:solidFill>
                <a:latin typeface="Century Gothic"/>
                <a:cs typeface="Century Gothic"/>
              </a:rPr>
              <a:t>will  increase in proportion </a:t>
            </a:r>
            <a:r>
              <a:rPr sz="2200" spc="6" dirty="0">
                <a:solidFill>
                  <a:srgbClr val="002060"/>
                </a:solidFill>
                <a:latin typeface="Century Gothic"/>
                <a:cs typeface="Century Gothic"/>
              </a:rPr>
              <a:t>to  the </a:t>
            </a:r>
            <a:r>
              <a:rPr sz="2200" spc="-6" dirty="0">
                <a:solidFill>
                  <a:srgbClr val="002060"/>
                </a:solidFill>
                <a:latin typeface="Century Gothic"/>
                <a:cs typeface="Century Gothic"/>
              </a:rPr>
              <a:t>size </a:t>
            </a:r>
            <a:r>
              <a:rPr sz="2200" dirty="0">
                <a:solidFill>
                  <a:srgbClr val="002060"/>
                </a:solidFill>
                <a:latin typeface="Century Gothic"/>
                <a:cs typeface="Century Gothic"/>
              </a:rPr>
              <a:t>of </a:t>
            </a:r>
            <a:r>
              <a:rPr sz="2200" spc="6" dirty="0">
                <a:solidFill>
                  <a:srgbClr val="002060"/>
                </a:solidFill>
                <a:latin typeface="Century Gothic"/>
                <a:cs typeface="Century Gothic"/>
              </a:rPr>
              <a:t>the</a:t>
            </a:r>
            <a:r>
              <a:rPr sz="2200" spc="-173" dirty="0">
                <a:solidFill>
                  <a:srgbClr val="002060"/>
                </a:solidFill>
                <a:latin typeface="Century Gothic"/>
                <a:cs typeface="Century Gothic"/>
              </a:rPr>
              <a:t> </a:t>
            </a:r>
            <a:r>
              <a:rPr sz="2200" dirty="0">
                <a:solidFill>
                  <a:srgbClr val="002060"/>
                </a:solidFill>
                <a:latin typeface="Century Gothic"/>
                <a:cs typeface="Century Gothic"/>
              </a:rPr>
              <a:t>motor.</a:t>
            </a:r>
          </a:p>
          <a:p>
            <a:pPr marL="5976396" marR="31131" indent="-382059">
              <a:spcBef>
                <a:spcPts val="1114"/>
              </a:spcBef>
              <a:buClr>
                <a:srgbClr val="89D0D5"/>
              </a:buClr>
              <a:buSzPct val="80000"/>
              <a:buChar char="•"/>
              <a:tabLst>
                <a:tab pos="5976396" algn="l"/>
                <a:tab pos="5977104" algn="l"/>
                <a:tab pos="7942585" algn="l"/>
              </a:tabLst>
            </a:pPr>
            <a:r>
              <a:rPr sz="2200" dirty="0">
                <a:solidFill>
                  <a:srgbClr val="002060"/>
                </a:solidFill>
                <a:latin typeface="Century Gothic"/>
                <a:cs typeface="Century Gothic"/>
              </a:rPr>
              <a:t>This</a:t>
            </a:r>
            <a:r>
              <a:rPr sz="2200" spc="6" dirty="0">
                <a:solidFill>
                  <a:srgbClr val="002060"/>
                </a:solidFill>
                <a:latin typeface="Century Gothic"/>
                <a:cs typeface="Century Gothic"/>
              </a:rPr>
              <a:t> </a:t>
            </a:r>
            <a:r>
              <a:rPr sz="2200" dirty="0">
                <a:solidFill>
                  <a:srgbClr val="002060"/>
                </a:solidFill>
                <a:latin typeface="Century Gothic"/>
                <a:cs typeface="Century Gothic"/>
              </a:rPr>
              <a:t>allows</a:t>
            </a:r>
            <a:r>
              <a:rPr sz="2200" spc="-33" dirty="0">
                <a:solidFill>
                  <a:srgbClr val="002060"/>
                </a:solidFill>
                <a:latin typeface="Century Gothic"/>
                <a:cs typeface="Century Gothic"/>
              </a:rPr>
              <a:t> </a:t>
            </a:r>
            <a:r>
              <a:rPr sz="2200" spc="-6" dirty="0">
                <a:solidFill>
                  <a:srgbClr val="002060"/>
                </a:solidFill>
                <a:latin typeface="Century Gothic"/>
                <a:cs typeface="Century Gothic"/>
              </a:rPr>
              <a:t>for	</a:t>
            </a:r>
            <a:r>
              <a:rPr sz="2200" dirty="0">
                <a:solidFill>
                  <a:srgbClr val="002060"/>
                </a:solidFill>
                <a:latin typeface="Century Gothic"/>
                <a:cs typeface="Century Gothic"/>
              </a:rPr>
              <a:t>more</a:t>
            </a:r>
            <a:r>
              <a:rPr sz="2200" spc="-117" dirty="0">
                <a:solidFill>
                  <a:srgbClr val="002060"/>
                </a:solidFill>
                <a:latin typeface="Century Gothic"/>
                <a:cs typeface="Century Gothic"/>
              </a:rPr>
              <a:t> </a:t>
            </a:r>
            <a:r>
              <a:rPr sz="2200" dirty="0">
                <a:solidFill>
                  <a:srgbClr val="002060"/>
                </a:solidFill>
                <a:latin typeface="Century Gothic"/>
                <a:cs typeface="Century Gothic"/>
              </a:rPr>
              <a:t>rapid  </a:t>
            </a:r>
            <a:r>
              <a:rPr sz="2200" spc="-6" dirty="0">
                <a:solidFill>
                  <a:srgbClr val="002060"/>
                </a:solidFill>
                <a:latin typeface="Century Gothic"/>
                <a:cs typeface="Century Gothic"/>
              </a:rPr>
              <a:t>drainage and </a:t>
            </a:r>
            <a:r>
              <a:rPr sz="2200" dirty="0">
                <a:solidFill>
                  <a:srgbClr val="002060"/>
                </a:solidFill>
                <a:latin typeface="Century Gothic"/>
                <a:cs typeface="Century Gothic"/>
              </a:rPr>
              <a:t>greatly  </a:t>
            </a:r>
            <a:r>
              <a:rPr sz="2200" spc="-6" dirty="0">
                <a:solidFill>
                  <a:srgbClr val="002060"/>
                </a:solidFill>
                <a:latin typeface="Century Gothic"/>
                <a:cs typeface="Century Gothic"/>
              </a:rPr>
              <a:t>increases </a:t>
            </a:r>
            <a:r>
              <a:rPr sz="2200" spc="6" dirty="0">
                <a:solidFill>
                  <a:srgbClr val="002060"/>
                </a:solidFill>
                <a:latin typeface="Century Gothic"/>
                <a:cs typeface="Century Gothic"/>
              </a:rPr>
              <a:t>the </a:t>
            </a:r>
            <a:r>
              <a:rPr sz="2200" spc="-6" dirty="0">
                <a:solidFill>
                  <a:srgbClr val="002060"/>
                </a:solidFill>
                <a:latin typeface="Century Gothic"/>
                <a:cs typeface="Century Gothic"/>
              </a:rPr>
              <a:t>drain </a:t>
            </a:r>
            <a:r>
              <a:rPr sz="2200" dirty="0">
                <a:solidFill>
                  <a:srgbClr val="002060"/>
                </a:solidFill>
                <a:latin typeface="Century Gothic"/>
                <a:cs typeface="Century Gothic"/>
              </a:rPr>
              <a:t>plugs  necessary maintenance  intervals.</a:t>
            </a:r>
          </a:p>
          <a:p>
            <a:pPr marL="14150">
              <a:lnSpc>
                <a:spcPts val="2574"/>
              </a:lnSpc>
            </a:pPr>
            <a:r>
              <a:rPr sz="2200" b="1" dirty="0">
                <a:solidFill>
                  <a:srgbClr val="002060"/>
                </a:solidFill>
                <a:latin typeface="Century Gothic"/>
                <a:cs typeface="Century Gothic"/>
              </a:rPr>
              <a:t>Above: </a:t>
            </a:r>
            <a:r>
              <a:rPr sz="2200" dirty="0">
                <a:solidFill>
                  <a:srgbClr val="002060"/>
                </a:solidFill>
                <a:latin typeface="Century Gothic"/>
                <a:cs typeface="Century Gothic"/>
              </a:rPr>
              <a:t>TECHTOP Motor </a:t>
            </a:r>
            <a:r>
              <a:rPr sz="2200" spc="-6" dirty="0">
                <a:solidFill>
                  <a:srgbClr val="002060"/>
                </a:solidFill>
                <a:latin typeface="Century Gothic"/>
                <a:cs typeface="Century Gothic"/>
              </a:rPr>
              <a:t>showing</a:t>
            </a:r>
            <a:r>
              <a:rPr sz="2200" spc="-145" dirty="0">
                <a:solidFill>
                  <a:srgbClr val="002060"/>
                </a:solidFill>
                <a:latin typeface="Century Gothic"/>
                <a:cs typeface="Century Gothic"/>
              </a:rPr>
              <a:t> </a:t>
            </a:r>
            <a:r>
              <a:rPr sz="2200" dirty="0">
                <a:solidFill>
                  <a:srgbClr val="002060"/>
                </a:solidFill>
                <a:latin typeface="Century Gothic"/>
                <a:cs typeface="Century Gothic"/>
              </a:rPr>
              <a:t>one</a:t>
            </a:r>
          </a:p>
          <a:p>
            <a:pPr marL="14150" marR="4269865"/>
            <a:r>
              <a:rPr sz="2200" spc="-6" dirty="0">
                <a:solidFill>
                  <a:srgbClr val="002060"/>
                </a:solidFill>
                <a:latin typeface="Century Gothic"/>
                <a:cs typeface="Century Gothic"/>
              </a:rPr>
              <a:t>way drains on </a:t>
            </a:r>
            <a:r>
              <a:rPr sz="2200" dirty="0">
                <a:solidFill>
                  <a:srgbClr val="002060"/>
                </a:solidFill>
                <a:latin typeface="Century Gothic"/>
                <a:cs typeface="Century Gothic"/>
              </a:rPr>
              <a:t>both Drive-End-Bell </a:t>
            </a:r>
            <a:r>
              <a:rPr sz="2200" spc="-6" dirty="0">
                <a:solidFill>
                  <a:srgbClr val="002060"/>
                </a:solidFill>
                <a:latin typeface="Century Gothic"/>
                <a:cs typeface="Century Gothic"/>
              </a:rPr>
              <a:t>and  </a:t>
            </a:r>
            <a:r>
              <a:rPr sz="2200" dirty="0">
                <a:solidFill>
                  <a:srgbClr val="002060"/>
                </a:solidFill>
                <a:latin typeface="Century Gothic"/>
                <a:cs typeface="Century Gothic"/>
              </a:rPr>
              <a:t>Opposite- </a:t>
            </a:r>
            <a:r>
              <a:rPr sz="2200" spc="-6" dirty="0">
                <a:solidFill>
                  <a:srgbClr val="002060"/>
                </a:solidFill>
                <a:latin typeface="Century Gothic"/>
                <a:cs typeface="Century Gothic"/>
              </a:rPr>
              <a:t>Drive-End</a:t>
            </a:r>
            <a:r>
              <a:rPr sz="2200" spc="-127" dirty="0">
                <a:solidFill>
                  <a:srgbClr val="002060"/>
                </a:solidFill>
                <a:latin typeface="Century Gothic"/>
                <a:cs typeface="Century Gothic"/>
              </a:rPr>
              <a:t> </a:t>
            </a:r>
            <a:r>
              <a:rPr sz="2200" dirty="0">
                <a:solidFill>
                  <a:srgbClr val="002060"/>
                </a:solidFill>
                <a:latin typeface="Century Gothic"/>
                <a:cs typeface="Century Gothic"/>
              </a:rPr>
              <a:t>Bell.</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3" name="Rectangle 3"/>
          <p:cNvSpPr>
            <a:spLocks noGrp="1" noChangeArrowheads="1"/>
          </p:cNvSpPr>
          <p:nvPr>
            <p:ph idx="1"/>
          </p:nvPr>
        </p:nvSpPr>
        <p:spPr>
          <a:xfrm>
            <a:off x="1160585" y="1554480"/>
            <a:ext cx="7627620" cy="863600"/>
          </a:xfrm>
        </p:spPr>
        <p:txBody>
          <a:bodyPr/>
          <a:lstStyle/>
          <a:p>
            <a:pPr eaLnBrk="1" hangingPunct="1">
              <a:lnSpc>
                <a:spcPct val="90000"/>
              </a:lnSpc>
            </a:pPr>
            <a:r>
              <a:rPr lang="en-GB" altLang="en-US" sz="2600" dirty="0"/>
              <a:t>Up to 10 distinct curves in the H-Q and P-Q plane programmable into the ISA.</a:t>
            </a:r>
          </a:p>
        </p:txBody>
      </p:sp>
      <p:sp>
        <p:nvSpPr>
          <p:cNvPr id="7171" name="Date Placeholder 5"/>
          <p:cNvSpPr>
            <a:spLocks noGrp="1"/>
          </p:cNvSpPr>
          <p:nvPr>
            <p:ph type="dt"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10463">
              <a:defRPr sz="2600">
                <a:solidFill>
                  <a:schemeClr val="tx1"/>
                </a:solidFill>
                <a:latin typeface="Arial" charset="0"/>
              </a:defRPr>
            </a:lvl1pPr>
            <a:lvl2pPr marL="790202" indent="-303924" defTabSz="810463">
              <a:defRPr sz="2600">
                <a:solidFill>
                  <a:schemeClr val="tx1"/>
                </a:solidFill>
                <a:latin typeface="Arial" charset="0"/>
              </a:defRPr>
            </a:lvl2pPr>
            <a:lvl3pPr marL="1215695" indent="-243139" defTabSz="810463">
              <a:defRPr sz="2600">
                <a:solidFill>
                  <a:schemeClr val="tx1"/>
                </a:solidFill>
                <a:latin typeface="Arial" charset="0"/>
              </a:defRPr>
            </a:lvl3pPr>
            <a:lvl4pPr marL="1701973" indent="-243139" defTabSz="810463">
              <a:defRPr sz="2600">
                <a:solidFill>
                  <a:schemeClr val="tx1"/>
                </a:solidFill>
                <a:latin typeface="Arial" charset="0"/>
              </a:defRPr>
            </a:lvl4pPr>
            <a:lvl5pPr marL="2188251" indent="-243139" defTabSz="810463">
              <a:defRPr sz="2600">
                <a:solidFill>
                  <a:schemeClr val="tx1"/>
                </a:solidFill>
                <a:latin typeface="Arial" charset="0"/>
              </a:defRPr>
            </a:lvl5pPr>
            <a:lvl6pPr marL="2674529" indent="-243139" defTabSz="810463" eaLnBrk="0" fontAlgn="base" hangingPunct="0">
              <a:spcBef>
                <a:spcPct val="0"/>
              </a:spcBef>
              <a:spcAft>
                <a:spcPct val="0"/>
              </a:spcAft>
              <a:defRPr sz="2600">
                <a:solidFill>
                  <a:schemeClr val="tx1"/>
                </a:solidFill>
                <a:latin typeface="Arial" charset="0"/>
              </a:defRPr>
            </a:lvl6pPr>
            <a:lvl7pPr marL="3160806" indent="-243139" defTabSz="810463" eaLnBrk="0" fontAlgn="base" hangingPunct="0">
              <a:spcBef>
                <a:spcPct val="0"/>
              </a:spcBef>
              <a:spcAft>
                <a:spcPct val="0"/>
              </a:spcAft>
              <a:defRPr sz="2600">
                <a:solidFill>
                  <a:schemeClr val="tx1"/>
                </a:solidFill>
                <a:latin typeface="Arial" charset="0"/>
              </a:defRPr>
            </a:lvl7pPr>
            <a:lvl8pPr marL="3647084" indent="-243139" defTabSz="810463" eaLnBrk="0" fontAlgn="base" hangingPunct="0">
              <a:spcBef>
                <a:spcPct val="0"/>
              </a:spcBef>
              <a:spcAft>
                <a:spcPct val="0"/>
              </a:spcAft>
              <a:defRPr sz="2600">
                <a:solidFill>
                  <a:schemeClr val="tx1"/>
                </a:solidFill>
                <a:latin typeface="Arial" charset="0"/>
              </a:defRPr>
            </a:lvl8pPr>
            <a:lvl9pPr marL="4133362" indent="-243139" defTabSz="810463" eaLnBrk="0" fontAlgn="base" hangingPunct="0">
              <a:spcBef>
                <a:spcPct val="0"/>
              </a:spcBef>
              <a:spcAft>
                <a:spcPct val="0"/>
              </a:spcAft>
              <a:defRPr sz="2600">
                <a:solidFill>
                  <a:schemeClr val="tx1"/>
                </a:solidFill>
                <a:latin typeface="Arial" charset="0"/>
              </a:defRPr>
            </a:lvl9pPr>
          </a:lstStyle>
          <a:p>
            <a:fld id="{995FF555-6EC3-435D-9667-231ABFAADBE3}" type="datetime1">
              <a:rPr lang="en-GB" altLang="en-US" sz="1500">
                <a:solidFill>
                  <a:schemeClr val="bg1"/>
                </a:solidFill>
                <a:latin typeface="Times New Roman" pitchFamily="18" charset="0"/>
              </a:rPr>
              <a:pPr/>
              <a:t>15/12/2016</a:t>
            </a:fld>
            <a:endParaRPr lang="en-GB" altLang="en-US" sz="1500">
              <a:solidFill>
                <a:schemeClr val="bg1"/>
              </a:solidFill>
              <a:latin typeface="Times New Roman" pitchFamily="18" charset="0"/>
            </a:endParaRPr>
          </a:p>
        </p:txBody>
      </p:sp>
      <p:sp>
        <p:nvSpPr>
          <p:cNvPr id="7172"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10463">
              <a:defRPr sz="2600">
                <a:solidFill>
                  <a:schemeClr val="tx1"/>
                </a:solidFill>
                <a:latin typeface="Arial" charset="0"/>
              </a:defRPr>
            </a:lvl1pPr>
            <a:lvl2pPr marL="790202" indent="-303924" defTabSz="810463">
              <a:defRPr sz="2600">
                <a:solidFill>
                  <a:schemeClr val="tx1"/>
                </a:solidFill>
                <a:latin typeface="Arial" charset="0"/>
              </a:defRPr>
            </a:lvl2pPr>
            <a:lvl3pPr marL="1215695" indent="-243139" defTabSz="810463">
              <a:defRPr sz="2600">
                <a:solidFill>
                  <a:schemeClr val="tx1"/>
                </a:solidFill>
                <a:latin typeface="Arial" charset="0"/>
              </a:defRPr>
            </a:lvl3pPr>
            <a:lvl4pPr marL="1701973" indent="-243139" defTabSz="810463">
              <a:defRPr sz="2600">
                <a:solidFill>
                  <a:schemeClr val="tx1"/>
                </a:solidFill>
                <a:latin typeface="Arial" charset="0"/>
              </a:defRPr>
            </a:lvl4pPr>
            <a:lvl5pPr marL="2188251" indent="-243139" defTabSz="810463">
              <a:defRPr sz="2600">
                <a:solidFill>
                  <a:schemeClr val="tx1"/>
                </a:solidFill>
                <a:latin typeface="Arial" charset="0"/>
              </a:defRPr>
            </a:lvl5pPr>
            <a:lvl6pPr marL="2674529" indent="-243139" defTabSz="810463" eaLnBrk="0" fontAlgn="base" hangingPunct="0">
              <a:spcBef>
                <a:spcPct val="0"/>
              </a:spcBef>
              <a:spcAft>
                <a:spcPct val="0"/>
              </a:spcAft>
              <a:defRPr sz="2600">
                <a:solidFill>
                  <a:schemeClr val="tx1"/>
                </a:solidFill>
                <a:latin typeface="Arial" charset="0"/>
              </a:defRPr>
            </a:lvl6pPr>
            <a:lvl7pPr marL="3160806" indent="-243139" defTabSz="810463" eaLnBrk="0" fontAlgn="base" hangingPunct="0">
              <a:spcBef>
                <a:spcPct val="0"/>
              </a:spcBef>
              <a:spcAft>
                <a:spcPct val="0"/>
              </a:spcAft>
              <a:defRPr sz="2600">
                <a:solidFill>
                  <a:schemeClr val="tx1"/>
                </a:solidFill>
                <a:latin typeface="Arial" charset="0"/>
              </a:defRPr>
            </a:lvl7pPr>
            <a:lvl8pPr marL="3647084" indent="-243139" defTabSz="810463" eaLnBrk="0" fontAlgn="base" hangingPunct="0">
              <a:spcBef>
                <a:spcPct val="0"/>
              </a:spcBef>
              <a:spcAft>
                <a:spcPct val="0"/>
              </a:spcAft>
              <a:defRPr sz="2600">
                <a:solidFill>
                  <a:schemeClr val="tx1"/>
                </a:solidFill>
                <a:latin typeface="Arial" charset="0"/>
              </a:defRPr>
            </a:lvl8pPr>
            <a:lvl9pPr marL="4133362" indent="-243139" defTabSz="810463" eaLnBrk="0" fontAlgn="base" hangingPunct="0">
              <a:spcBef>
                <a:spcPct val="0"/>
              </a:spcBef>
              <a:spcAft>
                <a:spcPct val="0"/>
              </a:spcAft>
              <a:defRPr sz="2600">
                <a:solidFill>
                  <a:schemeClr val="tx1"/>
                </a:solidFill>
                <a:latin typeface="Arial" charset="0"/>
              </a:defRPr>
            </a:lvl9pPr>
          </a:lstStyle>
          <a:p>
            <a:r>
              <a:rPr lang="en-GB" altLang="en-US" sz="1500">
                <a:latin typeface="Times New Roman" pitchFamily="18" charset="0"/>
              </a:rPr>
              <a:t>Slide </a:t>
            </a:r>
            <a:fld id="{27DEB558-2660-4688-B941-0B34EBE53910}" type="slidenum">
              <a:rPr lang="en-GB" altLang="en-US" sz="1500">
                <a:latin typeface="Times New Roman" pitchFamily="18" charset="0"/>
              </a:rPr>
              <a:pPr/>
              <a:t>11</a:t>
            </a:fld>
            <a:endParaRPr lang="en-GB" altLang="en-US" sz="1500">
              <a:latin typeface="Times New Roman" pitchFamily="18" charset="0"/>
            </a:endParaRPr>
          </a:p>
        </p:txBody>
      </p:sp>
      <p:graphicFrame>
        <p:nvGraphicFramePr>
          <p:cNvPr id="7173" name="Object 4"/>
          <p:cNvGraphicFramePr>
            <a:graphicFrameLocks/>
          </p:cNvGraphicFramePr>
          <p:nvPr/>
        </p:nvGraphicFramePr>
        <p:xfrm>
          <a:off x="1328225" y="2758123"/>
          <a:ext cx="3601036" cy="1991677"/>
        </p:xfrm>
        <a:graphic>
          <a:graphicData uri="http://schemas.openxmlformats.org/presentationml/2006/ole">
            <mc:AlternateContent xmlns:mc="http://schemas.openxmlformats.org/markup-compatibility/2006">
              <mc:Choice xmlns:v="urn:schemas-microsoft-com:vml" Requires="v">
                <p:oleObj spid="_x0000_s2068" name="Chart" r:id="rId4" imgW="5114967" imgH="2676510" progId="Excel.Chart.5">
                  <p:embed followColorScheme="full"/>
                </p:oleObj>
              </mc:Choice>
              <mc:Fallback>
                <p:oleObj name="Chart" r:id="rId4" imgW="5114967" imgH="2676510" progId="Excel.Chart.5">
                  <p:embed followColorScheme="full"/>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8225" y="2758123"/>
                        <a:ext cx="3601036" cy="1991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74" name="Object 5"/>
          <p:cNvGraphicFramePr>
            <a:graphicFrameLocks/>
          </p:cNvGraphicFramePr>
          <p:nvPr/>
        </p:nvGraphicFramePr>
        <p:xfrm>
          <a:off x="5201677" y="2801303"/>
          <a:ext cx="3464022" cy="1883727"/>
        </p:xfrm>
        <a:graphic>
          <a:graphicData uri="http://schemas.openxmlformats.org/presentationml/2006/ole">
            <mc:AlternateContent xmlns:mc="http://schemas.openxmlformats.org/markup-compatibility/2006">
              <mc:Choice xmlns:v="urn:schemas-microsoft-com:vml" Requires="v">
                <p:oleObj spid="_x0000_s2069" name="Chart" r:id="rId6" imgW="4943433" imgH="2552580" progId="Excel.Chart.5">
                  <p:embed followColorScheme="full"/>
                </p:oleObj>
              </mc:Choice>
              <mc:Fallback>
                <p:oleObj name="Chart" r:id="rId6" imgW="4943433" imgH="2552580" progId="Excel.Chart.5">
                  <p:embed followColorScheme="full"/>
                  <p:pic>
                    <p:nvPicPr>
                      <p:cNvPr id="0" name=""/>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01677" y="2801303"/>
                        <a:ext cx="3464022" cy="1883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75" name="Object 6"/>
          <p:cNvGraphicFramePr>
            <a:graphicFrameLocks/>
          </p:cNvGraphicFramePr>
          <p:nvPr/>
        </p:nvGraphicFramePr>
        <p:xfrm>
          <a:off x="2740270" y="4974696"/>
          <a:ext cx="4619772" cy="2338917"/>
        </p:xfrm>
        <a:graphic>
          <a:graphicData uri="http://schemas.openxmlformats.org/presentationml/2006/ole">
            <mc:AlternateContent xmlns:mc="http://schemas.openxmlformats.org/markup-compatibility/2006">
              <mc:Choice xmlns:v="urn:schemas-microsoft-com:vml" Requires="v">
                <p:oleObj spid="_x0000_s2070" name="Chart" r:id="rId8" imgW="5457766" imgH="2619270" progId="Excel.Chart.5">
                  <p:embed followColorScheme="full"/>
                </p:oleObj>
              </mc:Choice>
              <mc:Fallback>
                <p:oleObj name="Chart" r:id="rId8" imgW="5457766" imgH="2619270" progId="Excel.Chart.5">
                  <p:embed followColorScheme="full"/>
                  <p:pic>
                    <p:nvPicPr>
                      <p:cNvPr id="0" name=""/>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40270" y="4974696"/>
                        <a:ext cx="4619772" cy="2338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Rectangle 2"/>
          <p:cNvSpPr txBox="1">
            <a:spLocks noChangeArrowheads="1"/>
          </p:cNvSpPr>
          <p:nvPr/>
        </p:nvSpPr>
        <p:spPr>
          <a:xfrm>
            <a:off x="3481754" y="431800"/>
            <a:ext cx="2915598" cy="949961"/>
          </a:xfrm>
          <a:prstGeom prst="rect">
            <a:avLst/>
          </a:prstGeom>
          <a:noFill/>
        </p:spPr>
        <p:txBody>
          <a:bodyPr lIns="97256" tIns="48628" rIns="97256" bIns="48628" anchor="ctr">
            <a:normAutofit/>
          </a:bodyPr>
          <a:lstStyle>
            <a:lvl1pPr algn="r" defTabSz="914400" rtl="0" eaLnBrk="1" latinLnBrk="0" hangingPunct="1">
              <a:spcBef>
                <a:spcPct val="0"/>
              </a:spcBef>
              <a:buNone/>
              <a:defRPr sz="2800" kern="1200">
                <a:gradFill>
                  <a:gsLst>
                    <a:gs pos="0">
                      <a:schemeClr val="tx1">
                        <a:lumMod val="50000"/>
                      </a:schemeClr>
                    </a:gs>
                    <a:gs pos="61000">
                      <a:schemeClr val="tx1"/>
                    </a:gs>
                  </a:gsLst>
                  <a:lin ang="5400000" scaled="0"/>
                </a:gradFill>
                <a:effectLst/>
                <a:latin typeface="+mj-lt"/>
                <a:ea typeface="+mj-ea"/>
                <a:cs typeface="+mj-cs"/>
              </a:defRPr>
            </a:lvl1pPr>
          </a:lstStyle>
          <a:p>
            <a:pPr>
              <a:defRPr/>
            </a:pPr>
            <a:r>
              <a:rPr lang="en-GB" altLang="en-US" dirty="0" err="1" smtClean="0">
                <a:latin typeface="Days" panose="02000505050000020004" pitchFamily="2" charset="0"/>
              </a:rPr>
              <a:t>Sensorless</a:t>
            </a:r>
            <a:r>
              <a:rPr lang="en-GB" altLang="en-US" dirty="0" smtClean="0">
                <a:latin typeface="Days" panose="02000505050000020004" pitchFamily="2" charset="0"/>
              </a:rPr>
              <a:t> </a:t>
            </a:r>
          </a:p>
        </p:txBody>
      </p:sp>
      <p:pic>
        <p:nvPicPr>
          <p:cNvPr id="7177" name="Picture 12" descr="E:\__FLO FAB\LOGO\LOGO FLO FAB .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69348" y="235692"/>
            <a:ext cx="1974606" cy="1146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 calcmode="lin" valueType="num">
                                      <p:cBhvr additive="base">
                                        <p:cTn id="7" dur="500" fill="hold"/>
                                        <p:tgtEl>
                                          <p:spTgt spid="1024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24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Date Placeholder 3"/>
          <p:cNvSpPr>
            <a:spLocks noGrp="1"/>
          </p:cNvSpPr>
          <p:nvPr>
            <p:ph type="dt"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10463">
              <a:defRPr sz="2600">
                <a:solidFill>
                  <a:schemeClr val="tx1"/>
                </a:solidFill>
                <a:latin typeface="Arial" charset="0"/>
              </a:defRPr>
            </a:lvl1pPr>
            <a:lvl2pPr marL="790202" indent="-303924" defTabSz="810463">
              <a:defRPr sz="2600">
                <a:solidFill>
                  <a:schemeClr val="tx1"/>
                </a:solidFill>
                <a:latin typeface="Arial" charset="0"/>
              </a:defRPr>
            </a:lvl2pPr>
            <a:lvl3pPr marL="1215695" indent="-243139" defTabSz="810463">
              <a:defRPr sz="2600">
                <a:solidFill>
                  <a:schemeClr val="tx1"/>
                </a:solidFill>
                <a:latin typeface="Arial" charset="0"/>
              </a:defRPr>
            </a:lvl3pPr>
            <a:lvl4pPr marL="1701973" indent="-243139" defTabSz="810463">
              <a:defRPr sz="2600">
                <a:solidFill>
                  <a:schemeClr val="tx1"/>
                </a:solidFill>
                <a:latin typeface="Arial" charset="0"/>
              </a:defRPr>
            </a:lvl4pPr>
            <a:lvl5pPr marL="2188251" indent="-243139" defTabSz="810463">
              <a:defRPr sz="2600">
                <a:solidFill>
                  <a:schemeClr val="tx1"/>
                </a:solidFill>
                <a:latin typeface="Arial" charset="0"/>
              </a:defRPr>
            </a:lvl5pPr>
            <a:lvl6pPr marL="2674529" indent="-243139" defTabSz="810463" eaLnBrk="0" fontAlgn="base" hangingPunct="0">
              <a:spcBef>
                <a:spcPct val="0"/>
              </a:spcBef>
              <a:spcAft>
                <a:spcPct val="0"/>
              </a:spcAft>
              <a:defRPr sz="2600">
                <a:solidFill>
                  <a:schemeClr val="tx1"/>
                </a:solidFill>
                <a:latin typeface="Arial" charset="0"/>
              </a:defRPr>
            </a:lvl6pPr>
            <a:lvl7pPr marL="3160806" indent="-243139" defTabSz="810463" eaLnBrk="0" fontAlgn="base" hangingPunct="0">
              <a:spcBef>
                <a:spcPct val="0"/>
              </a:spcBef>
              <a:spcAft>
                <a:spcPct val="0"/>
              </a:spcAft>
              <a:defRPr sz="2600">
                <a:solidFill>
                  <a:schemeClr val="tx1"/>
                </a:solidFill>
                <a:latin typeface="Arial" charset="0"/>
              </a:defRPr>
            </a:lvl7pPr>
            <a:lvl8pPr marL="3647084" indent="-243139" defTabSz="810463" eaLnBrk="0" fontAlgn="base" hangingPunct="0">
              <a:spcBef>
                <a:spcPct val="0"/>
              </a:spcBef>
              <a:spcAft>
                <a:spcPct val="0"/>
              </a:spcAft>
              <a:defRPr sz="2600">
                <a:solidFill>
                  <a:schemeClr val="tx1"/>
                </a:solidFill>
                <a:latin typeface="Arial" charset="0"/>
              </a:defRPr>
            </a:lvl8pPr>
            <a:lvl9pPr marL="4133362" indent="-243139" defTabSz="810463" eaLnBrk="0" fontAlgn="base" hangingPunct="0">
              <a:spcBef>
                <a:spcPct val="0"/>
              </a:spcBef>
              <a:spcAft>
                <a:spcPct val="0"/>
              </a:spcAft>
              <a:defRPr sz="2600">
                <a:solidFill>
                  <a:schemeClr val="tx1"/>
                </a:solidFill>
                <a:latin typeface="Arial" charset="0"/>
              </a:defRPr>
            </a:lvl9pPr>
          </a:lstStyle>
          <a:p>
            <a:fld id="{0900D73D-1AE5-43E4-8346-06425E22065F}" type="datetime1">
              <a:rPr lang="en-GB" altLang="en-US" sz="1500">
                <a:solidFill>
                  <a:schemeClr val="bg1"/>
                </a:solidFill>
                <a:latin typeface="Times New Roman" pitchFamily="18" charset="0"/>
              </a:rPr>
              <a:pPr/>
              <a:t>15/12/2016</a:t>
            </a:fld>
            <a:endParaRPr lang="en-GB" altLang="en-US" sz="1500">
              <a:solidFill>
                <a:schemeClr val="bg1"/>
              </a:solidFill>
              <a:latin typeface="Times New Roman" pitchFamily="18" charset="0"/>
            </a:endParaRPr>
          </a:p>
        </p:txBody>
      </p:sp>
      <p:sp>
        <p:nvSpPr>
          <p:cNvPr id="8195" name="Slide Number Placeholder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10463">
              <a:defRPr sz="2600">
                <a:solidFill>
                  <a:schemeClr val="tx1"/>
                </a:solidFill>
                <a:latin typeface="Arial" charset="0"/>
              </a:defRPr>
            </a:lvl1pPr>
            <a:lvl2pPr marL="790202" indent="-303924" defTabSz="810463">
              <a:defRPr sz="2600">
                <a:solidFill>
                  <a:schemeClr val="tx1"/>
                </a:solidFill>
                <a:latin typeface="Arial" charset="0"/>
              </a:defRPr>
            </a:lvl2pPr>
            <a:lvl3pPr marL="1215695" indent="-243139" defTabSz="810463">
              <a:defRPr sz="2600">
                <a:solidFill>
                  <a:schemeClr val="tx1"/>
                </a:solidFill>
                <a:latin typeface="Arial" charset="0"/>
              </a:defRPr>
            </a:lvl3pPr>
            <a:lvl4pPr marL="1701973" indent="-243139" defTabSz="810463">
              <a:defRPr sz="2600">
                <a:solidFill>
                  <a:schemeClr val="tx1"/>
                </a:solidFill>
                <a:latin typeface="Arial" charset="0"/>
              </a:defRPr>
            </a:lvl4pPr>
            <a:lvl5pPr marL="2188251" indent="-243139" defTabSz="810463">
              <a:defRPr sz="2600">
                <a:solidFill>
                  <a:schemeClr val="tx1"/>
                </a:solidFill>
                <a:latin typeface="Arial" charset="0"/>
              </a:defRPr>
            </a:lvl5pPr>
            <a:lvl6pPr marL="2674529" indent="-243139" defTabSz="810463" eaLnBrk="0" fontAlgn="base" hangingPunct="0">
              <a:spcBef>
                <a:spcPct val="0"/>
              </a:spcBef>
              <a:spcAft>
                <a:spcPct val="0"/>
              </a:spcAft>
              <a:defRPr sz="2600">
                <a:solidFill>
                  <a:schemeClr val="tx1"/>
                </a:solidFill>
                <a:latin typeface="Arial" charset="0"/>
              </a:defRPr>
            </a:lvl6pPr>
            <a:lvl7pPr marL="3160806" indent="-243139" defTabSz="810463" eaLnBrk="0" fontAlgn="base" hangingPunct="0">
              <a:spcBef>
                <a:spcPct val="0"/>
              </a:spcBef>
              <a:spcAft>
                <a:spcPct val="0"/>
              </a:spcAft>
              <a:defRPr sz="2600">
                <a:solidFill>
                  <a:schemeClr val="tx1"/>
                </a:solidFill>
                <a:latin typeface="Arial" charset="0"/>
              </a:defRPr>
            </a:lvl7pPr>
            <a:lvl8pPr marL="3647084" indent="-243139" defTabSz="810463" eaLnBrk="0" fontAlgn="base" hangingPunct="0">
              <a:spcBef>
                <a:spcPct val="0"/>
              </a:spcBef>
              <a:spcAft>
                <a:spcPct val="0"/>
              </a:spcAft>
              <a:defRPr sz="2600">
                <a:solidFill>
                  <a:schemeClr val="tx1"/>
                </a:solidFill>
                <a:latin typeface="Arial" charset="0"/>
              </a:defRPr>
            </a:lvl8pPr>
            <a:lvl9pPr marL="4133362" indent="-243139" defTabSz="810463" eaLnBrk="0" fontAlgn="base" hangingPunct="0">
              <a:spcBef>
                <a:spcPct val="0"/>
              </a:spcBef>
              <a:spcAft>
                <a:spcPct val="0"/>
              </a:spcAft>
              <a:defRPr sz="2600">
                <a:solidFill>
                  <a:schemeClr val="tx1"/>
                </a:solidFill>
                <a:latin typeface="Arial" charset="0"/>
              </a:defRPr>
            </a:lvl9pPr>
          </a:lstStyle>
          <a:p>
            <a:r>
              <a:rPr lang="en-GB" altLang="en-US" sz="1500">
                <a:latin typeface="Times New Roman" pitchFamily="18" charset="0"/>
              </a:rPr>
              <a:t>Slide </a:t>
            </a:r>
            <a:fld id="{0354E6BB-543B-4C2F-AFF3-6E1644901E8E}" type="slidenum">
              <a:rPr lang="en-GB" altLang="en-US" sz="1500">
                <a:latin typeface="Times New Roman" pitchFamily="18" charset="0"/>
              </a:rPr>
              <a:pPr/>
              <a:t>12</a:t>
            </a:fld>
            <a:endParaRPr lang="en-GB" altLang="en-US" sz="1500">
              <a:latin typeface="Times New Roman" pitchFamily="18" charset="0"/>
            </a:endParaRPr>
          </a:p>
        </p:txBody>
      </p:sp>
      <p:sp>
        <p:nvSpPr>
          <p:cNvPr id="22532" name="Rectangle 4"/>
          <p:cNvSpPr>
            <a:spLocks noChangeArrowheads="1"/>
          </p:cNvSpPr>
          <p:nvPr/>
        </p:nvSpPr>
        <p:spPr bwMode="auto">
          <a:xfrm>
            <a:off x="1131570" y="1302597"/>
            <a:ext cx="7627620"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931" tIns="48966" rIns="97931" bIns="48966"/>
          <a:lstStyle>
            <a:lvl1pPr marL="342900" indent="-342900">
              <a:spcBef>
                <a:spcPct val="20000"/>
              </a:spcBef>
              <a:buClr>
                <a:schemeClr val="accent2"/>
              </a:buClr>
              <a:buSzPct val="90000"/>
              <a:buFont typeface="Wingdings" pitchFamily="2" charset="2"/>
              <a:buChar char="¬"/>
              <a:defRPr sz="2800">
                <a:solidFill>
                  <a:schemeClr val="accent2"/>
                </a:solidFill>
                <a:latin typeface="Times New Roman" pitchFamily="18" charset="0"/>
              </a:defRPr>
            </a:lvl1pPr>
            <a:lvl2pPr marL="742950" indent="-285750">
              <a:spcBef>
                <a:spcPct val="20000"/>
              </a:spcBef>
              <a:buClr>
                <a:schemeClr val="accent2"/>
              </a:buClr>
              <a:buSzPct val="80000"/>
              <a:buFont typeface="Wingdings" pitchFamily="2" charset="2"/>
              <a:buChar char="¬"/>
              <a:defRPr sz="2400">
                <a:solidFill>
                  <a:schemeClr val="accent2"/>
                </a:solidFill>
                <a:latin typeface="Times New Roman" pitchFamily="18" charset="0"/>
              </a:defRPr>
            </a:lvl2pPr>
            <a:lvl3pPr marL="1143000" indent="-228600">
              <a:spcBef>
                <a:spcPct val="20000"/>
              </a:spcBef>
              <a:buClr>
                <a:schemeClr val="accent2"/>
              </a:buClr>
              <a:buSzPct val="80000"/>
              <a:buFont typeface="Wingdings" pitchFamily="2" charset="2"/>
              <a:buChar char="¬"/>
              <a:defRPr sz="2000">
                <a:solidFill>
                  <a:schemeClr val="accent2"/>
                </a:solidFill>
                <a:latin typeface="Times New Roman" pitchFamily="18" charset="0"/>
              </a:defRPr>
            </a:lvl3pPr>
            <a:lvl4pPr marL="1562100" indent="-228600">
              <a:spcBef>
                <a:spcPct val="20000"/>
              </a:spcBef>
              <a:buClr>
                <a:schemeClr val="accent2"/>
              </a:buClr>
              <a:buSzPct val="80000"/>
              <a:buFont typeface="Wingdings" pitchFamily="2" charset="2"/>
              <a:buChar char="¬"/>
              <a:defRPr sz="2000">
                <a:solidFill>
                  <a:schemeClr val="accent2"/>
                </a:solidFill>
                <a:latin typeface="Times New Roman" pitchFamily="18" charset="0"/>
              </a:defRPr>
            </a:lvl4pPr>
            <a:lvl5pPr marL="1981200" indent="-228600">
              <a:spcBef>
                <a:spcPct val="20000"/>
              </a:spcBef>
              <a:buClr>
                <a:schemeClr val="accent2"/>
              </a:buClr>
              <a:buSzPct val="80000"/>
              <a:buFont typeface="Wingdings" pitchFamily="2" charset="2"/>
              <a:buChar char="¬"/>
              <a:defRPr sz="2000">
                <a:solidFill>
                  <a:schemeClr val="accent2"/>
                </a:solidFill>
                <a:latin typeface="Times New Roman" pitchFamily="18" charset="0"/>
              </a:defRPr>
            </a:lvl5pPr>
            <a:lvl6pPr marL="2438400" indent="-228600" eaLnBrk="0" fontAlgn="base" hangingPunct="0">
              <a:spcBef>
                <a:spcPct val="20000"/>
              </a:spcBef>
              <a:spcAft>
                <a:spcPct val="0"/>
              </a:spcAft>
              <a:buClr>
                <a:schemeClr val="accent2"/>
              </a:buClr>
              <a:buSzPct val="80000"/>
              <a:buFont typeface="Wingdings" pitchFamily="2" charset="2"/>
              <a:buChar char="¬"/>
              <a:defRPr sz="2000">
                <a:solidFill>
                  <a:schemeClr val="accent2"/>
                </a:solidFill>
                <a:latin typeface="Times New Roman" pitchFamily="18" charset="0"/>
              </a:defRPr>
            </a:lvl6pPr>
            <a:lvl7pPr marL="2895600" indent="-228600" eaLnBrk="0" fontAlgn="base" hangingPunct="0">
              <a:spcBef>
                <a:spcPct val="20000"/>
              </a:spcBef>
              <a:spcAft>
                <a:spcPct val="0"/>
              </a:spcAft>
              <a:buClr>
                <a:schemeClr val="accent2"/>
              </a:buClr>
              <a:buSzPct val="80000"/>
              <a:buFont typeface="Wingdings" pitchFamily="2" charset="2"/>
              <a:buChar char="¬"/>
              <a:defRPr sz="2000">
                <a:solidFill>
                  <a:schemeClr val="accent2"/>
                </a:solidFill>
                <a:latin typeface="Times New Roman" pitchFamily="18" charset="0"/>
              </a:defRPr>
            </a:lvl7pPr>
            <a:lvl8pPr marL="3352800" indent="-228600" eaLnBrk="0" fontAlgn="base" hangingPunct="0">
              <a:spcBef>
                <a:spcPct val="20000"/>
              </a:spcBef>
              <a:spcAft>
                <a:spcPct val="0"/>
              </a:spcAft>
              <a:buClr>
                <a:schemeClr val="accent2"/>
              </a:buClr>
              <a:buSzPct val="80000"/>
              <a:buFont typeface="Wingdings" pitchFamily="2" charset="2"/>
              <a:buChar char="¬"/>
              <a:defRPr sz="2000">
                <a:solidFill>
                  <a:schemeClr val="accent2"/>
                </a:solidFill>
                <a:latin typeface="Times New Roman" pitchFamily="18" charset="0"/>
              </a:defRPr>
            </a:lvl8pPr>
            <a:lvl9pPr marL="3810000" indent="-228600" eaLnBrk="0" fontAlgn="base" hangingPunct="0">
              <a:spcBef>
                <a:spcPct val="20000"/>
              </a:spcBef>
              <a:spcAft>
                <a:spcPct val="0"/>
              </a:spcAft>
              <a:buClr>
                <a:schemeClr val="accent2"/>
              </a:buClr>
              <a:buSzPct val="80000"/>
              <a:buFont typeface="Wingdings" pitchFamily="2" charset="2"/>
              <a:buChar char="¬"/>
              <a:defRPr sz="2000">
                <a:solidFill>
                  <a:schemeClr val="accent2"/>
                </a:solidFill>
                <a:latin typeface="Times New Roman" pitchFamily="18" charset="0"/>
              </a:defRPr>
            </a:lvl9pPr>
          </a:lstStyle>
          <a:p>
            <a:pPr>
              <a:lnSpc>
                <a:spcPct val="90000"/>
              </a:lnSpc>
              <a:defRPr/>
            </a:pPr>
            <a:r>
              <a:rPr lang="da-DK" altLang="en-US" sz="2600" dirty="0">
                <a:solidFill>
                  <a:schemeClr val="tx1"/>
                </a:solidFill>
                <a:latin typeface="+mj-lt"/>
              </a:rPr>
              <a:t>Easy programming of H-Q and P-Q curves by means of user-friendly download program</a:t>
            </a:r>
            <a:r>
              <a:rPr lang="en-GB" altLang="en-US" sz="2600" dirty="0">
                <a:latin typeface="+mj-lt"/>
              </a:rPr>
              <a:t>.</a:t>
            </a:r>
          </a:p>
        </p:txBody>
      </p:sp>
      <p:pic>
        <p:nvPicPr>
          <p:cNvPr id="819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6523" y="2590801"/>
            <a:ext cx="3855720" cy="2162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9563" y="4836160"/>
            <a:ext cx="3352800" cy="2065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6183" y="4836160"/>
            <a:ext cx="2766060" cy="205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2"/>
          <p:cNvSpPr txBox="1">
            <a:spLocks noChangeArrowheads="1"/>
          </p:cNvSpPr>
          <p:nvPr/>
        </p:nvSpPr>
        <p:spPr>
          <a:xfrm>
            <a:off x="3481754" y="604520"/>
            <a:ext cx="2514600" cy="1036320"/>
          </a:xfrm>
          <a:prstGeom prst="rect">
            <a:avLst/>
          </a:prstGeom>
          <a:noFill/>
        </p:spPr>
        <p:txBody>
          <a:bodyPr lIns="97256" tIns="48628" rIns="97256" bIns="48628">
            <a:normAutofit/>
          </a:bodyPr>
          <a:lstStyle>
            <a:lvl1pPr algn="r" defTabSz="914400" rtl="0" eaLnBrk="1" latinLnBrk="0" hangingPunct="1">
              <a:spcBef>
                <a:spcPct val="0"/>
              </a:spcBef>
              <a:buNone/>
              <a:defRPr sz="2800" kern="1200">
                <a:gradFill>
                  <a:gsLst>
                    <a:gs pos="0">
                      <a:schemeClr val="tx1">
                        <a:lumMod val="50000"/>
                      </a:schemeClr>
                    </a:gs>
                    <a:gs pos="61000">
                      <a:schemeClr val="tx1"/>
                    </a:gs>
                  </a:gsLst>
                  <a:lin ang="5400000" scaled="0"/>
                </a:gradFill>
                <a:effectLst/>
                <a:latin typeface="+mj-lt"/>
                <a:ea typeface="+mj-ea"/>
                <a:cs typeface="+mj-cs"/>
              </a:defRPr>
            </a:lvl1pPr>
          </a:lstStyle>
          <a:p>
            <a:pPr>
              <a:defRPr/>
            </a:pPr>
            <a:r>
              <a:rPr lang="en-GB" altLang="en-US" dirty="0" smtClean="0">
                <a:latin typeface="Days" panose="02000505050000020004" pitchFamily="2" charset="0"/>
              </a:rPr>
              <a:t>How to do...</a:t>
            </a:r>
          </a:p>
        </p:txBody>
      </p:sp>
      <p:pic>
        <p:nvPicPr>
          <p:cNvPr id="8201" name="Picture 12" descr="E:\__FLO FAB\LOGO\LOGO FLO FAB .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69348" y="235692"/>
            <a:ext cx="1974606" cy="1146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Picture 11" descr="C:\Users\Justine\Desktop\FLOFAB.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9563" y="2590801"/>
            <a:ext cx="2263140" cy="2126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532">
                                            <p:txEl>
                                              <p:pRg st="0" end="0"/>
                                            </p:txEl>
                                          </p:spTgt>
                                        </p:tgtEl>
                                        <p:attrNameLst>
                                          <p:attrName>style.visibility</p:attrName>
                                        </p:attrNameLst>
                                      </p:cBhvr>
                                      <p:to>
                                        <p:strVal val="visible"/>
                                      </p:to>
                                    </p:set>
                                    <p:anim calcmode="lin" valueType="num">
                                      <p:cBhvr additive="base">
                                        <p:cTn id="7" dur="500" fill="hold"/>
                                        <p:tgtEl>
                                          <p:spTgt spid="2253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53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1" name="Rectangle 3"/>
          <p:cNvSpPr>
            <a:spLocks noGrp="1" noChangeArrowheads="1"/>
          </p:cNvSpPr>
          <p:nvPr>
            <p:ph idx="1"/>
          </p:nvPr>
        </p:nvSpPr>
        <p:spPr>
          <a:xfrm>
            <a:off x="1071929" y="1333183"/>
            <a:ext cx="4023360" cy="2677160"/>
          </a:xfrm>
        </p:spPr>
        <p:txBody>
          <a:bodyPr/>
          <a:lstStyle/>
          <a:p>
            <a:pPr eaLnBrk="1" hangingPunct="1"/>
            <a:r>
              <a:rPr lang="en-GB" altLang="en-US" sz="1700"/>
              <a:t>Pressure on the tested pump can be controlled within +/- 5% of the reference</a:t>
            </a:r>
            <a:r>
              <a:rPr lang="da-DK" altLang="en-US" sz="1700"/>
              <a:t>. (Based on lab. tests</a:t>
            </a:r>
            <a:r>
              <a:rPr lang="en-GB" altLang="en-US" sz="1700"/>
              <a:t>.</a:t>
            </a:r>
            <a:r>
              <a:rPr lang="da-DK" altLang="en-US" sz="1700"/>
              <a:t> </a:t>
            </a:r>
            <a:r>
              <a:rPr lang="da-DK" altLang="en-US" sz="1700">
                <a:solidFill>
                  <a:srgbClr val="FF0000"/>
                </a:solidFill>
              </a:rPr>
              <a:t>Actual accuracy depends on pump and system design</a:t>
            </a:r>
            <a:r>
              <a:rPr lang="da-DK" altLang="en-US" sz="1700"/>
              <a:t>).</a:t>
            </a:r>
            <a:r>
              <a:rPr lang="en-GB" altLang="en-US" sz="1700"/>
              <a:t> </a:t>
            </a:r>
          </a:p>
        </p:txBody>
      </p:sp>
      <p:sp>
        <p:nvSpPr>
          <p:cNvPr id="9220" name="Rectangle 2"/>
          <p:cNvSpPr>
            <a:spLocks noGrp="1" noChangeArrowheads="1"/>
          </p:cNvSpPr>
          <p:nvPr>
            <p:ph type="title"/>
          </p:nvPr>
        </p:nvSpPr>
        <p:spPr/>
        <p:txBody>
          <a:bodyPr/>
          <a:lstStyle/>
          <a:p>
            <a:pPr>
              <a:defRPr/>
            </a:pPr>
            <a:r>
              <a:rPr lang="en-GB" altLang="en-US" smtClean="0"/>
              <a:t>Results...</a:t>
            </a:r>
          </a:p>
        </p:txBody>
      </p:sp>
      <p:sp>
        <p:nvSpPr>
          <p:cNvPr id="2" name="Date Placeholder 5"/>
          <p:cNvSpPr>
            <a:spLocks noGrp="1"/>
          </p:cNvSpPr>
          <p:nvPr>
            <p:ph type="dt"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10463">
              <a:defRPr sz="2600">
                <a:solidFill>
                  <a:schemeClr val="tx1"/>
                </a:solidFill>
                <a:latin typeface="Arial" charset="0"/>
              </a:defRPr>
            </a:lvl1pPr>
            <a:lvl2pPr marL="790202" indent="-303924" defTabSz="810463">
              <a:defRPr sz="2600">
                <a:solidFill>
                  <a:schemeClr val="tx1"/>
                </a:solidFill>
                <a:latin typeface="Arial" charset="0"/>
              </a:defRPr>
            </a:lvl2pPr>
            <a:lvl3pPr marL="1215695" indent="-243139" defTabSz="810463">
              <a:defRPr sz="2600">
                <a:solidFill>
                  <a:schemeClr val="tx1"/>
                </a:solidFill>
                <a:latin typeface="Arial" charset="0"/>
              </a:defRPr>
            </a:lvl3pPr>
            <a:lvl4pPr marL="1701973" indent="-243139" defTabSz="810463">
              <a:defRPr sz="2600">
                <a:solidFill>
                  <a:schemeClr val="tx1"/>
                </a:solidFill>
                <a:latin typeface="Arial" charset="0"/>
              </a:defRPr>
            </a:lvl4pPr>
            <a:lvl5pPr marL="2188251" indent="-243139" defTabSz="810463">
              <a:defRPr sz="2600">
                <a:solidFill>
                  <a:schemeClr val="tx1"/>
                </a:solidFill>
                <a:latin typeface="Arial" charset="0"/>
              </a:defRPr>
            </a:lvl5pPr>
            <a:lvl6pPr marL="2674529" indent="-243139" defTabSz="810463" eaLnBrk="0" fontAlgn="base" hangingPunct="0">
              <a:spcBef>
                <a:spcPct val="0"/>
              </a:spcBef>
              <a:spcAft>
                <a:spcPct val="0"/>
              </a:spcAft>
              <a:defRPr sz="2600">
                <a:solidFill>
                  <a:schemeClr val="tx1"/>
                </a:solidFill>
                <a:latin typeface="Arial" charset="0"/>
              </a:defRPr>
            </a:lvl6pPr>
            <a:lvl7pPr marL="3160806" indent="-243139" defTabSz="810463" eaLnBrk="0" fontAlgn="base" hangingPunct="0">
              <a:spcBef>
                <a:spcPct val="0"/>
              </a:spcBef>
              <a:spcAft>
                <a:spcPct val="0"/>
              </a:spcAft>
              <a:defRPr sz="2600">
                <a:solidFill>
                  <a:schemeClr val="tx1"/>
                </a:solidFill>
                <a:latin typeface="Arial" charset="0"/>
              </a:defRPr>
            </a:lvl7pPr>
            <a:lvl8pPr marL="3647084" indent="-243139" defTabSz="810463" eaLnBrk="0" fontAlgn="base" hangingPunct="0">
              <a:spcBef>
                <a:spcPct val="0"/>
              </a:spcBef>
              <a:spcAft>
                <a:spcPct val="0"/>
              </a:spcAft>
              <a:defRPr sz="2600">
                <a:solidFill>
                  <a:schemeClr val="tx1"/>
                </a:solidFill>
                <a:latin typeface="Arial" charset="0"/>
              </a:defRPr>
            </a:lvl8pPr>
            <a:lvl9pPr marL="4133362" indent="-243139" defTabSz="810463" eaLnBrk="0" fontAlgn="base" hangingPunct="0">
              <a:spcBef>
                <a:spcPct val="0"/>
              </a:spcBef>
              <a:spcAft>
                <a:spcPct val="0"/>
              </a:spcAft>
              <a:defRPr sz="2600">
                <a:solidFill>
                  <a:schemeClr val="tx1"/>
                </a:solidFill>
                <a:latin typeface="Arial" charset="0"/>
              </a:defRPr>
            </a:lvl9pPr>
          </a:lstStyle>
          <a:p>
            <a:fld id="{5FBC935D-1E86-4A77-AA7D-ABAA218D43BE}" type="datetime1">
              <a:rPr lang="en-GB" altLang="en-US" sz="1500">
                <a:solidFill>
                  <a:schemeClr val="bg1"/>
                </a:solidFill>
                <a:latin typeface="Times New Roman" pitchFamily="18" charset="0"/>
              </a:rPr>
              <a:pPr/>
              <a:t>15/12/2016</a:t>
            </a:fld>
            <a:endParaRPr lang="en-GB" altLang="en-US" sz="1500">
              <a:solidFill>
                <a:schemeClr val="bg1"/>
              </a:solidFill>
              <a:latin typeface="Times New Roman" pitchFamily="18" charset="0"/>
            </a:endParaRPr>
          </a:p>
        </p:txBody>
      </p:sp>
      <p:sp>
        <p:nvSpPr>
          <p:cNvPr id="9221"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10463">
              <a:defRPr sz="2600">
                <a:solidFill>
                  <a:schemeClr val="tx1"/>
                </a:solidFill>
                <a:latin typeface="Arial" charset="0"/>
              </a:defRPr>
            </a:lvl1pPr>
            <a:lvl2pPr marL="790202" indent="-303924" defTabSz="810463">
              <a:defRPr sz="2600">
                <a:solidFill>
                  <a:schemeClr val="tx1"/>
                </a:solidFill>
                <a:latin typeface="Arial" charset="0"/>
              </a:defRPr>
            </a:lvl2pPr>
            <a:lvl3pPr marL="1215695" indent="-243139" defTabSz="810463">
              <a:defRPr sz="2600">
                <a:solidFill>
                  <a:schemeClr val="tx1"/>
                </a:solidFill>
                <a:latin typeface="Arial" charset="0"/>
              </a:defRPr>
            </a:lvl3pPr>
            <a:lvl4pPr marL="1701973" indent="-243139" defTabSz="810463">
              <a:defRPr sz="2600">
                <a:solidFill>
                  <a:schemeClr val="tx1"/>
                </a:solidFill>
                <a:latin typeface="Arial" charset="0"/>
              </a:defRPr>
            </a:lvl4pPr>
            <a:lvl5pPr marL="2188251" indent="-243139" defTabSz="810463">
              <a:defRPr sz="2600">
                <a:solidFill>
                  <a:schemeClr val="tx1"/>
                </a:solidFill>
                <a:latin typeface="Arial" charset="0"/>
              </a:defRPr>
            </a:lvl5pPr>
            <a:lvl6pPr marL="2674529" indent="-243139" defTabSz="810463" eaLnBrk="0" fontAlgn="base" hangingPunct="0">
              <a:spcBef>
                <a:spcPct val="0"/>
              </a:spcBef>
              <a:spcAft>
                <a:spcPct val="0"/>
              </a:spcAft>
              <a:defRPr sz="2600">
                <a:solidFill>
                  <a:schemeClr val="tx1"/>
                </a:solidFill>
                <a:latin typeface="Arial" charset="0"/>
              </a:defRPr>
            </a:lvl6pPr>
            <a:lvl7pPr marL="3160806" indent="-243139" defTabSz="810463" eaLnBrk="0" fontAlgn="base" hangingPunct="0">
              <a:spcBef>
                <a:spcPct val="0"/>
              </a:spcBef>
              <a:spcAft>
                <a:spcPct val="0"/>
              </a:spcAft>
              <a:defRPr sz="2600">
                <a:solidFill>
                  <a:schemeClr val="tx1"/>
                </a:solidFill>
                <a:latin typeface="Arial" charset="0"/>
              </a:defRPr>
            </a:lvl7pPr>
            <a:lvl8pPr marL="3647084" indent="-243139" defTabSz="810463" eaLnBrk="0" fontAlgn="base" hangingPunct="0">
              <a:spcBef>
                <a:spcPct val="0"/>
              </a:spcBef>
              <a:spcAft>
                <a:spcPct val="0"/>
              </a:spcAft>
              <a:defRPr sz="2600">
                <a:solidFill>
                  <a:schemeClr val="tx1"/>
                </a:solidFill>
                <a:latin typeface="Arial" charset="0"/>
              </a:defRPr>
            </a:lvl8pPr>
            <a:lvl9pPr marL="4133362" indent="-243139" defTabSz="810463" eaLnBrk="0" fontAlgn="base" hangingPunct="0">
              <a:spcBef>
                <a:spcPct val="0"/>
              </a:spcBef>
              <a:spcAft>
                <a:spcPct val="0"/>
              </a:spcAft>
              <a:defRPr sz="2600">
                <a:solidFill>
                  <a:schemeClr val="tx1"/>
                </a:solidFill>
                <a:latin typeface="Arial" charset="0"/>
              </a:defRPr>
            </a:lvl9pPr>
          </a:lstStyle>
          <a:p>
            <a:r>
              <a:rPr lang="en-GB" altLang="en-US" sz="1500">
                <a:latin typeface="Times New Roman" pitchFamily="18" charset="0"/>
              </a:rPr>
              <a:t>Slide </a:t>
            </a:r>
            <a:fld id="{F22F23F1-B209-49EC-88DD-A7D75276E33B}" type="slidenum">
              <a:rPr lang="en-GB" altLang="en-US" sz="1500">
                <a:latin typeface="Times New Roman" pitchFamily="18" charset="0"/>
              </a:rPr>
              <a:pPr/>
              <a:t>13</a:t>
            </a:fld>
            <a:endParaRPr lang="en-GB" altLang="en-US" sz="1500">
              <a:latin typeface="Times New Roman" pitchFamily="18" charset="0"/>
            </a:endParaRPr>
          </a:p>
        </p:txBody>
      </p:sp>
      <p:pic>
        <p:nvPicPr>
          <p:cNvPr id="922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9569" y="4039130"/>
            <a:ext cx="3688080" cy="2524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4"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5290" y="4103900"/>
            <a:ext cx="3415664" cy="2434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5" name="Picture 12" descr="E:\__FLO FAB\LOGO\LOGO FLO FAB .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9348" y="235692"/>
            <a:ext cx="1974606" cy="1146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0" name="Picture 2" descr="C:\Users\Justine\Desktop\Sans titre-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3945" y="1333183"/>
            <a:ext cx="3249636" cy="26771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additive="base">
                                        <p:cTn id="7" dur="500" fill="hold"/>
                                        <p:tgtEl>
                                          <p:spTgt spid="1229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29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5" name="Rectangle 3"/>
          <p:cNvSpPr>
            <a:spLocks noGrp="1" noChangeArrowheads="1"/>
          </p:cNvSpPr>
          <p:nvPr>
            <p:ph idx="1"/>
          </p:nvPr>
        </p:nvSpPr>
        <p:spPr>
          <a:xfrm>
            <a:off x="502920" y="518160"/>
            <a:ext cx="4023360" cy="6477000"/>
          </a:xfrm>
        </p:spPr>
        <p:txBody>
          <a:bodyPr rtlCol="0">
            <a:normAutofit/>
          </a:bodyPr>
          <a:lstStyle/>
          <a:p>
            <a:pPr marL="0" indent="0">
              <a:buNone/>
              <a:defRPr/>
            </a:pPr>
            <a:r>
              <a:rPr lang="en-GB" altLang="en-US" sz="2100" u="sng" dirty="0" err="1">
                <a:latin typeface="Days" panose="02000505050000020004" pitchFamily="2" charset="0"/>
              </a:rPr>
              <a:t>Advan</a:t>
            </a:r>
            <a:r>
              <a:rPr lang="da-DK" altLang="en-US" sz="2100" u="sng" dirty="0">
                <a:latin typeface="Days" panose="02000505050000020004" pitchFamily="2" charset="0"/>
              </a:rPr>
              <a:t>tag</a:t>
            </a:r>
            <a:r>
              <a:rPr lang="en-GB" altLang="en-US" sz="2100" u="sng" dirty="0" err="1">
                <a:latin typeface="Days" panose="02000505050000020004" pitchFamily="2" charset="0"/>
              </a:rPr>
              <a:t>es</a:t>
            </a:r>
            <a:endParaRPr lang="en-GB" altLang="en-US" sz="2100" dirty="0">
              <a:latin typeface="Days" panose="02000505050000020004" pitchFamily="2" charset="0"/>
            </a:endParaRPr>
          </a:p>
          <a:p>
            <a:pPr marL="194511" indent="-194511">
              <a:defRPr/>
            </a:pPr>
            <a:r>
              <a:rPr lang="en-CA" sz="2100"/>
              <a:t>No </a:t>
            </a:r>
            <a:r>
              <a:rPr lang="en-CA" sz="2100" dirty="0"/>
              <a:t>loose  components (sensor, hanging wires,....etc.) One single piece for immediate site installation.</a:t>
            </a:r>
            <a:endParaRPr lang="en-GB" altLang="en-US" sz="2100" dirty="0"/>
          </a:p>
          <a:p>
            <a:pPr marL="194511" indent="-194511">
              <a:defRPr/>
            </a:pPr>
            <a:r>
              <a:rPr lang="en-GB" altLang="en-US" sz="2100" dirty="0"/>
              <a:t>No sensor needed.</a:t>
            </a:r>
          </a:p>
          <a:p>
            <a:pPr marL="194511" indent="-194511">
              <a:defRPr/>
            </a:pPr>
            <a:r>
              <a:rPr lang="en-GB" altLang="en-US" sz="2100" dirty="0"/>
              <a:t>Constant pressure or increasing pressure with flow.</a:t>
            </a:r>
          </a:p>
          <a:p>
            <a:pPr marL="194511" indent="-194511">
              <a:defRPr/>
            </a:pPr>
            <a:r>
              <a:rPr lang="en-GB" altLang="en-US" sz="2100" dirty="0"/>
              <a:t>Tuning on site not needed.</a:t>
            </a:r>
            <a:br>
              <a:rPr lang="en-GB" altLang="en-US" sz="2100" dirty="0"/>
            </a:br>
            <a:endParaRPr lang="en-GB" altLang="en-US" sz="2100" dirty="0"/>
          </a:p>
        </p:txBody>
      </p:sp>
      <p:sp>
        <p:nvSpPr>
          <p:cNvPr id="10244" name="Rectangle 2"/>
          <p:cNvSpPr>
            <a:spLocks noGrp="1" noChangeArrowheads="1"/>
          </p:cNvSpPr>
          <p:nvPr>
            <p:ph type="title"/>
          </p:nvPr>
        </p:nvSpPr>
        <p:spPr/>
        <p:txBody>
          <a:bodyPr/>
          <a:lstStyle/>
          <a:p>
            <a:pPr>
              <a:defRPr/>
            </a:pPr>
            <a:r>
              <a:rPr lang="en-GB" altLang="en-US" dirty="0" err="1" smtClean="0">
                <a:latin typeface="Days" panose="02000505050000020004" pitchFamily="2" charset="0"/>
              </a:rPr>
              <a:t>Sensorless</a:t>
            </a:r>
            <a:r>
              <a:rPr lang="en-GB" altLang="en-US" dirty="0" smtClean="0">
                <a:latin typeface="Days" panose="02000505050000020004" pitchFamily="2" charset="0"/>
              </a:rPr>
              <a:t> Pump Control</a:t>
            </a:r>
          </a:p>
        </p:txBody>
      </p:sp>
      <p:sp>
        <p:nvSpPr>
          <p:cNvPr id="2" name="Date Placeholder 5"/>
          <p:cNvSpPr>
            <a:spLocks noGrp="1"/>
          </p:cNvSpPr>
          <p:nvPr>
            <p:ph type="dt"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10463">
              <a:defRPr sz="2600">
                <a:solidFill>
                  <a:schemeClr val="tx1"/>
                </a:solidFill>
                <a:latin typeface="Arial" charset="0"/>
              </a:defRPr>
            </a:lvl1pPr>
            <a:lvl2pPr marL="790202" indent="-303924" defTabSz="810463">
              <a:defRPr sz="2600">
                <a:solidFill>
                  <a:schemeClr val="tx1"/>
                </a:solidFill>
                <a:latin typeface="Arial" charset="0"/>
              </a:defRPr>
            </a:lvl2pPr>
            <a:lvl3pPr marL="1215695" indent="-243139" defTabSz="810463">
              <a:defRPr sz="2600">
                <a:solidFill>
                  <a:schemeClr val="tx1"/>
                </a:solidFill>
                <a:latin typeface="Arial" charset="0"/>
              </a:defRPr>
            </a:lvl3pPr>
            <a:lvl4pPr marL="1701973" indent="-243139" defTabSz="810463">
              <a:defRPr sz="2600">
                <a:solidFill>
                  <a:schemeClr val="tx1"/>
                </a:solidFill>
                <a:latin typeface="Arial" charset="0"/>
              </a:defRPr>
            </a:lvl4pPr>
            <a:lvl5pPr marL="2188251" indent="-243139" defTabSz="810463">
              <a:defRPr sz="2600">
                <a:solidFill>
                  <a:schemeClr val="tx1"/>
                </a:solidFill>
                <a:latin typeface="Arial" charset="0"/>
              </a:defRPr>
            </a:lvl5pPr>
            <a:lvl6pPr marL="2674529" indent="-243139" defTabSz="810463" eaLnBrk="0" fontAlgn="base" hangingPunct="0">
              <a:spcBef>
                <a:spcPct val="0"/>
              </a:spcBef>
              <a:spcAft>
                <a:spcPct val="0"/>
              </a:spcAft>
              <a:defRPr sz="2600">
                <a:solidFill>
                  <a:schemeClr val="tx1"/>
                </a:solidFill>
                <a:latin typeface="Arial" charset="0"/>
              </a:defRPr>
            </a:lvl6pPr>
            <a:lvl7pPr marL="3160806" indent="-243139" defTabSz="810463" eaLnBrk="0" fontAlgn="base" hangingPunct="0">
              <a:spcBef>
                <a:spcPct val="0"/>
              </a:spcBef>
              <a:spcAft>
                <a:spcPct val="0"/>
              </a:spcAft>
              <a:defRPr sz="2600">
                <a:solidFill>
                  <a:schemeClr val="tx1"/>
                </a:solidFill>
                <a:latin typeface="Arial" charset="0"/>
              </a:defRPr>
            </a:lvl7pPr>
            <a:lvl8pPr marL="3647084" indent="-243139" defTabSz="810463" eaLnBrk="0" fontAlgn="base" hangingPunct="0">
              <a:spcBef>
                <a:spcPct val="0"/>
              </a:spcBef>
              <a:spcAft>
                <a:spcPct val="0"/>
              </a:spcAft>
              <a:defRPr sz="2600">
                <a:solidFill>
                  <a:schemeClr val="tx1"/>
                </a:solidFill>
                <a:latin typeface="Arial" charset="0"/>
              </a:defRPr>
            </a:lvl8pPr>
            <a:lvl9pPr marL="4133362" indent="-243139" defTabSz="810463" eaLnBrk="0" fontAlgn="base" hangingPunct="0">
              <a:spcBef>
                <a:spcPct val="0"/>
              </a:spcBef>
              <a:spcAft>
                <a:spcPct val="0"/>
              </a:spcAft>
              <a:defRPr sz="2600">
                <a:solidFill>
                  <a:schemeClr val="tx1"/>
                </a:solidFill>
                <a:latin typeface="Arial" charset="0"/>
              </a:defRPr>
            </a:lvl9pPr>
          </a:lstStyle>
          <a:p>
            <a:fld id="{1E07AAC8-D1F9-44D7-BF57-681D49D44D60}" type="datetime1">
              <a:rPr lang="en-GB" altLang="en-US" sz="1500">
                <a:solidFill>
                  <a:schemeClr val="bg1"/>
                </a:solidFill>
                <a:latin typeface="Times New Roman" pitchFamily="18" charset="0"/>
              </a:rPr>
              <a:pPr/>
              <a:t>15/12/2016</a:t>
            </a:fld>
            <a:endParaRPr lang="en-GB" altLang="en-US" sz="1500">
              <a:solidFill>
                <a:schemeClr val="bg1"/>
              </a:solidFill>
              <a:latin typeface="Times New Roman" pitchFamily="18" charset="0"/>
            </a:endParaRPr>
          </a:p>
        </p:txBody>
      </p:sp>
      <p:sp>
        <p:nvSpPr>
          <p:cNvPr id="10245"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10463">
              <a:defRPr sz="2600">
                <a:solidFill>
                  <a:schemeClr val="tx1"/>
                </a:solidFill>
                <a:latin typeface="Arial" charset="0"/>
              </a:defRPr>
            </a:lvl1pPr>
            <a:lvl2pPr marL="790202" indent="-303924" defTabSz="810463">
              <a:defRPr sz="2600">
                <a:solidFill>
                  <a:schemeClr val="tx1"/>
                </a:solidFill>
                <a:latin typeface="Arial" charset="0"/>
              </a:defRPr>
            </a:lvl2pPr>
            <a:lvl3pPr marL="1215695" indent="-243139" defTabSz="810463">
              <a:defRPr sz="2600">
                <a:solidFill>
                  <a:schemeClr val="tx1"/>
                </a:solidFill>
                <a:latin typeface="Arial" charset="0"/>
              </a:defRPr>
            </a:lvl3pPr>
            <a:lvl4pPr marL="1701973" indent="-243139" defTabSz="810463">
              <a:defRPr sz="2600">
                <a:solidFill>
                  <a:schemeClr val="tx1"/>
                </a:solidFill>
                <a:latin typeface="Arial" charset="0"/>
              </a:defRPr>
            </a:lvl4pPr>
            <a:lvl5pPr marL="2188251" indent="-243139" defTabSz="810463">
              <a:defRPr sz="2600">
                <a:solidFill>
                  <a:schemeClr val="tx1"/>
                </a:solidFill>
                <a:latin typeface="Arial" charset="0"/>
              </a:defRPr>
            </a:lvl5pPr>
            <a:lvl6pPr marL="2674529" indent="-243139" defTabSz="810463" eaLnBrk="0" fontAlgn="base" hangingPunct="0">
              <a:spcBef>
                <a:spcPct val="0"/>
              </a:spcBef>
              <a:spcAft>
                <a:spcPct val="0"/>
              </a:spcAft>
              <a:defRPr sz="2600">
                <a:solidFill>
                  <a:schemeClr val="tx1"/>
                </a:solidFill>
                <a:latin typeface="Arial" charset="0"/>
              </a:defRPr>
            </a:lvl6pPr>
            <a:lvl7pPr marL="3160806" indent="-243139" defTabSz="810463" eaLnBrk="0" fontAlgn="base" hangingPunct="0">
              <a:spcBef>
                <a:spcPct val="0"/>
              </a:spcBef>
              <a:spcAft>
                <a:spcPct val="0"/>
              </a:spcAft>
              <a:defRPr sz="2600">
                <a:solidFill>
                  <a:schemeClr val="tx1"/>
                </a:solidFill>
                <a:latin typeface="Arial" charset="0"/>
              </a:defRPr>
            </a:lvl7pPr>
            <a:lvl8pPr marL="3647084" indent="-243139" defTabSz="810463" eaLnBrk="0" fontAlgn="base" hangingPunct="0">
              <a:spcBef>
                <a:spcPct val="0"/>
              </a:spcBef>
              <a:spcAft>
                <a:spcPct val="0"/>
              </a:spcAft>
              <a:defRPr sz="2600">
                <a:solidFill>
                  <a:schemeClr val="tx1"/>
                </a:solidFill>
                <a:latin typeface="Arial" charset="0"/>
              </a:defRPr>
            </a:lvl8pPr>
            <a:lvl9pPr marL="4133362" indent="-243139" defTabSz="810463" eaLnBrk="0" fontAlgn="base" hangingPunct="0">
              <a:spcBef>
                <a:spcPct val="0"/>
              </a:spcBef>
              <a:spcAft>
                <a:spcPct val="0"/>
              </a:spcAft>
              <a:defRPr sz="2600">
                <a:solidFill>
                  <a:schemeClr val="tx1"/>
                </a:solidFill>
                <a:latin typeface="Arial" charset="0"/>
              </a:defRPr>
            </a:lvl9pPr>
          </a:lstStyle>
          <a:p>
            <a:r>
              <a:rPr lang="en-GB" altLang="en-US" sz="1500">
                <a:latin typeface="Times New Roman" pitchFamily="18" charset="0"/>
              </a:rPr>
              <a:t>Slide </a:t>
            </a:r>
            <a:fld id="{6AAD1264-C077-4355-AA04-308659326D6A}" type="slidenum">
              <a:rPr lang="en-GB" altLang="en-US" sz="1500">
                <a:latin typeface="Times New Roman" pitchFamily="18" charset="0"/>
              </a:rPr>
              <a:pPr/>
              <a:t>14</a:t>
            </a:fld>
            <a:endParaRPr lang="en-GB" altLang="en-US" sz="1500">
              <a:latin typeface="Times New Roman" pitchFamily="18" charset="0"/>
            </a:endParaRPr>
          </a:p>
        </p:txBody>
      </p:sp>
      <p:pic>
        <p:nvPicPr>
          <p:cNvPr id="10246" name="Picture 12" descr="E:\__FLO FAB\LOGO\LOGO FLO FAB .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9348" y="235692"/>
            <a:ext cx="1974606" cy="1146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 calcmode="lin" valueType="num">
                                      <p:cBhvr additive="base">
                                        <p:cTn id="7" dur="500" fill="hold"/>
                                        <p:tgtEl>
                                          <p:spTgt spid="133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3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315">
                                            <p:txEl>
                                              <p:pRg st="1" end="1"/>
                                            </p:txEl>
                                          </p:spTgt>
                                        </p:tgtEl>
                                        <p:attrNameLst>
                                          <p:attrName>style.visibility</p:attrName>
                                        </p:attrNameLst>
                                      </p:cBhvr>
                                      <p:to>
                                        <p:strVal val="visible"/>
                                      </p:to>
                                    </p:set>
                                    <p:anim calcmode="lin" valueType="num">
                                      <p:cBhvr additive="base">
                                        <p:cTn id="13" dur="500" fill="hold"/>
                                        <p:tgtEl>
                                          <p:spTgt spid="133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3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315">
                                            <p:txEl>
                                              <p:pRg st="2" end="2"/>
                                            </p:txEl>
                                          </p:spTgt>
                                        </p:tgtEl>
                                        <p:attrNameLst>
                                          <p:attrName>style.visibility</p:attrName>
                                        </p:attrNameLst>
                                      </p:cBhvr>
                                      <p:to>
                                        <p:strVal val="visible"/>
                                      </p:to>
                                    </p:set>
                                    <p:anim calcmode="lin" valueType="num">
                                      <p:cBhvr additive="base">
                                        <p:cTn id="19" dur="500" fill="hold"/>
                                        <p:tgtEl>
                                          <p:spTgt spid="133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315">
                                            <p:txEl>
                                              <p:pRg st="3" end="3"/>
                                            </p:txEl>
                                          </p:spTgt>
                                        </p:tgtEl>
                                        <p:attrNameLst>
                                          <p:attrName>style.visibility</p:attrName>
                                        </p:attrNameLst>
                                      </p:cBhvr>
                                      <p:to>
                                        <p:strVal val="visible"/>
                                      </p:to>
                                    </p:set>
                                    <p:anim calcmode="lin" valueType="num">
                                      <p:cBhvr additive="base">
                                        <p:cTn id="25" dur="500" fill="hold"/>
                                        <p:tgtEl>
                                          <p:spTgt spid="133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3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315">
                                            <p:txEl>
                                              <p:pRg st="4" end="4"/>
                                            </p:txEl>
                                          </p:spTgt>
                                        </p:tgtEl>
                                        <p:attrNameLst>
                                          <p:attrName>style.visibility</p:attrName>
                                        </p:attrNameLst>
                                      </p:cBhvr>
                                      <p:to>
                                        <p:strVal val="visible"/>
                                      </p:to>
                                    </p:set>
                                    <p:anim calcmode="lin" valueType="num">
                                      <p:cBhvr additive="base">
                                        <p:cTn id="31" dur="500" fill="hold"/>
                                        <p:tgtEl>
                                          <p:spTgt spid="1331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31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9" name="Rectangle 3"/>
          <p:cNvSpPr>
            <a:spLocks noGrp="1" noChangeArrowheads="1"/>
          </p:cNvSpPr>
          <p:nvPr>
            <p:ph idx="1"/>
          </p:nvPr>
        </p:nvSpPr>
        <p:spPr>
          <a:xfrm>
            <a:off x="1347568" y="6131560"/>
            <a:ext cx="7627620" cy="690880"/>
          </a:xfrm>
        </p:spPr>
        <p:txBody>
          <a:bodyPr>
            <a:normAutofit lnSpcReduction="10000"/>
          </a:bodyPr>
          <a:lstStyle/>
          <a:p>
            <a:pPr eaLnBrk="1" hangingPunct="1">
              <a:buFont typeface="Wingdings" pitchFamily="2" charset="2"/>
              <a:buNone/>
            </a:pPr>
            <a:r>
              <a:rPr lang="en-GB" altLang="en-US" sz="2100" dirty="0"/>
              <a:t>	</a:t>
            </a:r>
            <a:r>
              <a:rPr lang="en-GB" altLang="en-US" sz="2100" dirty="0" smtClean="0"/>
              <a:t>Possible STD</a:t>
            </a:r>
            <a:r>
              <a:rPr lang="en-GB" altLang="en-US" sz="2100" dirty="0"/>
              <a:t>	          </a:t>
            </a:r>
            <a:r>
              <a:rPr lang="en-GB" altLang="en-US" sz="2100" dirty="0" smtClean="0"/>
              <a:t>         Limitations Industrial app</a:t>
            </a:r>
            <a:r>
              <a:rPr lang="en-GB" altLang="en-US" sz="2100" dirty="0"/>
              <a:t>		     Not possible</a:t>
            </a:r>
            <a:r>
              <a:rPr lang="en-GB" altLang="en-US" dirty="0" smtClean="0"/>
              <a:t>		</a:t>
            </a:r>
          </a:p>
        </p:txBody>
      </p:sp>
      <p:sp>
        <p:nvSpPr>
          <p:cNvPr id="11268" name="Rectangle 2"/>
          <p:cNvSpPr>
            <a:spLocks noGrp="1" noChangeArrowheads="1"/>
          </p:cNvSpPr>
          <p:nvPr>
            <p:ph type="title"/>
          </p:nvPr>
        </p:nvSpPr>
        <p:spPr>
          <a:xfrm>
            <a:off x="-735037" y="777240"/>
            <a:ext cx="7543800" cy="1036320"/>
          </a:xfrm>
        </p:spPr>
        <p:txBody>
          <a:bodyPr>
            <a:normAutofit fontScale="90000"/>
          </a:bodyPr>
          <a:lstStyle/>
          <a:p>
            <a:pPr>
              <a:defRPr/>
            </a:pPr>
            <a:r>
              <a:rPr lang="en-GB" altLang="en-US" u="sng" dirty="0" smtClean="0">
                <a:latin typeface="Times New Roman" pitchFamily="18" charset="0"/>
              </a:rPr>
              <a:t/>
            </a:r>
            <a:br>
              <a:rPr lang="en-GB" altLang="en-US" u="sng" dirty="0" smtClean="0">
                <a:latin typeface="Times New Roman" pitchFamily="18" charset="0"/>
              </a:rPr>
            </a:br>
            <a:r>
              <a:rPr lang="en-GB" altLang="en-US" dirty="0" smtClean="0">
                <a:latin typeface="Days" panose="02000505050000020004" pitchFamily="2" charset="0"/>
              </a:rPr>
              <a:t>The Flo Fab Solution:</a:t>
            </a:r>
            <a:r>
              <a:rPr lang="en-GB" altLang="en-US" dirty="0" smtClean="0">
                <a:latin typeface="Times New Roman" pitchFamily="18" charset="0"/>
              </a:rPr>
              <a:t/>
            </a:r>
            <a:br>
              <a:rPr lang="en-GB" altLang="en-US" dirty="0" smtClean="0">
                <a:latin typeface="Times New Roman" pitchFamily="18" charset="0"/>
              </a:rPr>
            </a:br>
            <a:r>
              <a:rPr lang="en-GB" altLang="en-US" dirty="0" smtClean="0">
                <a:latin typeface="Times New Roman" pitchFamily="18" charset="0"/>
              </a:rPr>
              <a:t/>
            </a:r>
            <a:br>
              <a:rPr lang="en-GB" altLang="en-US" dirty="0" smtClean="0">
                <a:latin typeface="Times New Roman" pitchFamily="18" charset="0"/>
              </a:rPr>
            </a:br>
            <a:endParaRPr lang="en-GB" altLang="en-US" dirty="0" smtClean="0">
              <a:latin typeface="Times New Roman" pitchFamily="18" charset="0"/>
            </a:endParaRPr>
          </a:p>
        </p:txBody>
      </p:sp>
      <p:sp>
        <p:nvSpPr>
          <p:cNvPr id="2" name="Date Placeholder 5"/>
          <p:cNvSpPr>
            <a:spLocks noGrp="1"/>
          </p:cNvSpPr>
          <p:nvPr>
            <p:ph type="dt"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10463">
              <a:defRPr sz="2600">
                <a:solidFill>
                  <a:schemeClr val="tx1"/>
                </a:solidFill>
                <a:latin typeface="Arial" charset="0"/>
              </a:defRPr>
            </a:lvl1pPr>
            <a:lvl2pPr marL="790202" indent="-303924" defTabSz="810463">
              <a:defRPr sz="2600">
                <a:solidFill>
                  <a:schemeClr val="tx1"/>
                </a:solidFill>
                <a:latin typeface="Arial" charset="0"/>
              </a:defRPr>
            </a:lvl2pPr>
            <a:lvl3pPr marL="1215695" indent="-243139" defTabSz="810463">
              <a:defRPr sz="2600">
                <a:solidFill>
                  <a:schemeClr val="tx1"/>
                </a:solidFill>
                <a:latin typeface="Arial" charset="0"/>
              </a:defRPr>
            </a:lvl3pPr>
            <a:lvl4pPr marL="1701973" indent="-243139" defTabSz="810463">
              <a:defRPr sz="2600">
                <a:solidFill>
                  <a:schemeClr val="tx1"/>
                </a:solidFill>
                <a:latin typeface="Arial" charset="0"/>
              </a:defRPr>
            </a:lvl4pPr>
            <a:lvl5pPr marL="2188251" indent="-243139" defTabSz="810463">
              <a:defRPr sz="2600">
                <a:solidFill>
                  <a:schemeClr val="tx1"/>
                </a:solidFill>
                <a:latin typeface="Arial" charset="0"/>
              </a:defRPr>
            </a:lvl5pPr>
            <a:lvl6pPr marL="2674529" indent="-243139" defTabSz="810463" eaLnBrk="0" fontAlgn="base" hangingPunct="0">
              <a:spcBef>
                <a:spcPct val="0"/>
              </a:spcBef>
              <a:spcAft>
                <a:spcPct val="0"/>
              </a:spcAft>
              <a:defRPr sz="2600">
                <a:solidFill>
                  <a:schemeClr val="tx1"/>
                </a:solidFill>
                <a:latin typeface="Arial" charset="0"/>
              </a:defRPr>
            </a:lvl6pPr>
            <a:lvl7pPr marL="3160806" indent="-243139" defTabSz="810463" eaLnBrk="0" fontAlgn="base" hangingPunct="0">
              <a:spcBef>
                <a:spcPct val="0"/>
              </a:spcBef>
              <a:spcAft>
                <a:spcPct val="0"/>
              </a:spcAft>
              <a:defRPr sz="2600">
                <a:solidFill>
                  <a:schemeClr val="tx1"/>
                </a:solidFill>
                <a:latin typeface="Arial" charset="0"/>
              </a:defRPr>
            </a:lvl7pPr>
            <a:lvl8pPr marL="3647084" indent="-243139" defTabSz="810463" eaLnBrk="0" fontAlgn="base" hangingPunct="0">
              <a:spcBef>
                <a:spcPct val="0"/>
              </a:spcBef>
              <a:spcAft>
                <a:spcPct val="0"/>
              </a:spcAft>
              <a:defRPr sz="2600">
                <a:solidFill>
                  <a:schemeClr val="tx1"/>
                </a:solidFill>
                <a:latin typeface="Arial" charset="0"/>
              </a:defRPr>
            </a:lvl8pPr>
            <a:lvl9pPr marL="4133362" indent="-243139" defTabSz="810463" eaLnBrk="0" fontAlgn="base" hangingPunct="0">
              <a:spcBef>
                <a:spcPct val="0"/>
              </a:spcBef>
              <a:spcAft>
                <a:spcPct val="0"/>
              </a:spcAft>
              <a:defRPr sz="2600">
                <a:solidFill>
                  <a:schemeClr val="tx1"/>
                </a:solidFill>
                <a:latin typeface="Arial" charset="0"/>
              </a:defRPr>
            </a:lvl9pPr>
          </a:lstStyle>
          <a:p>
            <a:fld id="{1F3A095B-6ACC-4588-B088-DAC1BE016E23}" type="datetime1">
              <a:rPr lang="en-GB" altLang="en-US" sz="1500">
                <a:solidFill>
                  <a:schemeClr val="bg1"/>
                </a:solidFill>
                <a:latin typeface="Times New Roman" pitchFamily="18" charset="0"/>
              </a:rPr>
              <a:pPr/>
              <a:t>15/12/2016</a:t>
            </a:fld>
            <a:endParaRPr lang="en-GB" altLang="en-US" sz="1500">
              <a:solidFill>
                <a:schemeClr val="bg1"/>
              </a:solidFill>
              <a:latin typeface="Times New Roman" pitchFamily="18" charset="0"/>
            </a:endParaRPr>
          </a:p>
        </p:txBody>
      </p:sp>
      <p:sp>
        <p:nvSpPr>
          <p:cNvPr id="11269"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10463">
              <a:defRPr sz="2600">
                <a:solidFill>
                  <a:schemeClr val="tx1"/>
                </a:solidFill>
                <a:latin typeface="Arial" charset="0"/>
              </a:defRPr>
            </a:lvl1pPr>
            <a:lvl2pPr marL="790202" indent="-303924" defTabSz="810463">
              <a:defRPr sz="2600">
                <a:solidFill>
                  <a:schemeClr val="tx1"/>
                </a:solidFill>
                <a:latin typeface="Arial" charset="0"/>
              </a:defRPr>
            </a:lvl2pPr>
            <a:lvl3pPr marL="1215695" indent="-243139" defTabSz="810463">
              <a:defRPr sz="2600">
                <a:solidFill>
                  <a:schemeClr val="tx1"/>
                </a:solidFill>
                <a:latin typeface="Arial" charset="0"/>
              </a:defRPr>
            </a:lvl3pPr>
            <a:lvl4pPr marL="1701973" indent="-243139" defTabSz="810463">
              <a:defRPr sz="2600">
                <a:solidFill>
                  <a:schemeClr val="tx1"/>
                </a:solidFill>
                <a:latin typeface="Arial" charset="0"/>
              </a:defRPr>
            </a:lvl4pPr>
            <a:lvl5pPr marL="2188251" indent="-243139" defTabSz="810463">
              <a:defRPr sz="2600">
                <a:solidFill>
                  <a:schemeClr val="tx1"/>
                </a:solidFill>
                <a:latin typeface="Arial" charset="0"/>
              </a:defRPr>
            </a:lvl5pPr>
            <a:lvl6pPr marL="2674529" indent="-243139" defTabSz="810463" eaLnBrk="0" fontAlgn="base" hangingPunct="0">
              <a:spcBef>
                <a:spcPct val="0"/>
              </a:spcBef>
              <a:spcAft>
                <a:spcPct val="0"/>
              </a:spcAft>
              <a:defRPr sz="2600">
                <a:solidFill>
                  <a:schemeClr val="tx1"/>
                </a:solidFill>
                <a:latin typeface="Arial" charset="0"/>
              </a:defRPr>
            </a:lvl6pPr>
            <a:lvl7pPr marL="3160806" indent="-243139" defTabSz="810463" eaLnBrk="0" fontAlgn="base" hangingPunct="0">
              <a:spcBef>
                <a:spcPct val="0"/>
              </a:spcBef>
              <a:spcAft>
                <a:spcPct val="0"/>
              </a:spcAft>
              <a:defRPr sz="2600">
                <a:solidFill>
                  <a:schemeClr val="tx1"/>
                </a:solidFill>
                <a:latin typeface="Arial" charset="0"/>
              </a:defRPr>
            </a:lvl7pPr>
            <a:lvl8pPr marL="3647084" indent="-243139" defTabSz="810463" eaLnBrk="0" fontAlgn="base" hangingPunct="0">
              <a:spcBef>
                <a:spcPct val="0"/>
              </a:spcBef>
              <a:spcAft>
                <a:spcPct val="0"/>
              </a:spcAft>
              <a:defRPr sz="2600">
                <a:solidFill>
                  <a:schemeClr val="tx1"/>
                </a:solidFill>
                <a:latin typeface="Arial" charset="0"/>
              </a:defRPr>
            </a:lvl8pPr>
            <a:lvl9pPr marL="4133362" indent="-243139" defTabSz="810463" eaLnBrk="0" fontAlgn="base" hangingPunct="0">
              <a:spcBef>
                <a:spcPct val="0"/>
              </a:spcBef>
              <a:spcAft>
                <a:spcPct val="0"/>
              </a:spcAft>
              <a:defRPr sz="2600">
                <a:solidFill>
                  <a:schemeClr val="tx1"/>
                </a:solidFill>
                <a:latin typeface="Arial" charset="0"/>
              </a:defRPr>
            </a:lvl9pPr>
          </a:lstStyle>
          <a:p>
            <a:r>
              <a:rPr lang="en-GB" altLang="en-US" sz="1500">
                <a:latin typeface="Times New Roman" pitchFamily="18" charset="0"/>
              </a:rPr>
              <a:t>Slide </a:t>
            </a:r>
            <a:fld id="{1EF660B8-5FC6-47B4-9EE1-AC92557AFDE7}" type="slidenum">
              <a:rPr lang="en-GB" altLang="en-US" sz="1500">
                <a:latin typeface="Times New Roman" pitchFamily="18" charset="0"/>
              </a:rPr>
              <a:pPr/>
              <a:t>15</a:t>
            </a:fld>
            <a:endParaRPr lang="en-GB" altLang="en-US" sz="1500">
              <a:latin typeface="Times New Roman" pitchFamily="18" charset="0"/>
            </a:endParaRPr>
          </a:p>
        </p:txBody>
      </p:sp>
      <p:graphicFrame>
        <p:nvGraphicFramePr>
          <p:cNvPr id="11270" name="Object 4"/>
          <p:cNvGraphicFramePr>
            <a:graphicFrameLocks/>
          </p:cNvGraphicFramePr>
          <p:nvPr/>
        </p:nvGraphicFramePr>
        <p:xfrm>
          <a:off x="2263141" y="1986280"/>
          <a:ext cx="7160162" cy="4145280"/>
        </p:xfrm>
        <a:graphic>
          <a:graphicData uri="http://schemas.openxmlformats.org/presentationml/2006/ole">
            <mc:AlternateContent xmlns:mc="http://schemas.openxmlformats.org/markup-compatibility/2006">
              <mc:Choice xmlns:v="urn:schemas-microsoft-com:vml" Requires="v">
                <p:oleObj spid="_x0000_s3086" name="Image Document" r:id="rId3" imgW="9171160" imgH="5884752" progId="WangImage.Document">
                  <p:embed/>
                </p:oleObj>
              </mc:Choice>
              <mc:Fallback>
                <p:oleObj name="Image Document" r:id="rId3" imgW="9171160" imgH="5884752" progId="WangImage.Document">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3141" y="1986280"/>
                        <a:ext cx="7160162" cy="4145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271" name="Object 5"/>
          <p:cNvGraphicFramePr>
            <a:graphicFrameLocks/>
          </p:cNvGraphicFramePr>
          <p:nvPr>
            <p:extLst>
              <p:ext uri="{D42A27DB-BD31-4B8C-83A1-F6EECF244321}">
                <p14:modId xmlns:p14="http://schemas.microsoft.com/office/powerpoint/2010/main" val="4159612290"/>
              </p:ext>
            </p:extLst>
          </p:nvPr>
        </p:nvGraphicFramePr>
        <p:xfrm>
          <a:off x="967879" y="1725960"/>
          <a:ext cx="7961288" cy="4425950"/>
        </p:xfrm>
        <a:graphic>
          <a:graphicData uri="http://schemas.openxmlformats.org/presentationml/2006/ole">
            <mc:AlternateContent xmlns:mc="http://schemas.openxmlformats.org/markup-compatibility/2006">
              <mc:Choice xmlns:v="urn:schemas-microsoft-com:vml" Requires="v">
                <p:oleObj spid="_x0000_s3087" name="Corel PHOTO-PAINT 7.0 Image" r:id="rId5" imgW="5427350" imgH="3081273" progId="CorelPhotoPaint.Image.7">
                  <p:embed/>
                </p:oleObj>
              </mc:Choice>
              <mc:Fallback>
                <p:oleObj name="Corel PHOTO-PAINT 7.0 Image" r:id="rId5" imgW="5427350" imgH="3081273" progId="CorelPhotoPaint.Image.7">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7879" y="1725960"/>
                        <a:ext cx="7961288" cy="442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1272" name="Picture 12" descr="E:\__FLO FAB\LOGO\LOGO FLO FAB .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69348" y="235692"/>
            <a:ext cx="1974606" cy="1146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 calcmode="lin" valueType="num">
                                      <p:cBhvr additive="base">
                                        <p:cTn id="7" dur="500" fill="hold"/>
                                        <p:tgtEl>
                                          <p:spTgt spid="143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3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3" name="Rectangle 3"/>
          <p:cNvSpPr>
            <a:spLocks noGrp="1" noChangeArrowheads="1"/>
          </p:cNvSpPr>
          <p:nvPr>
            <p:ph idx="1"/>
          </p:nvPr>
        </p:nvSpPr>
        <p:spPr>
          <a:xfrm>
            <a:off x="1038078" y="2072640"/>
            <a:ext cx="7627620" cy="5095240"/>
          </a:xfrm>
        </p:spPr>
        <p:txBody>
          <a:bodyPr/>
          <a:lstStyle/>
          <a:p>
            <a:pPr eaLnBrk="1" hangingPunct="1"/>
            <a:r>
              <a:rPr lang="en-GB" altLang="en-US" sz="2100"/>
              <a:t>High precision of pressure ( +/- 5 % ) by means of patent pending motor temperature compensati</a:t>
            </a:r>
            <a:r>
              <a:rPr lang="da-DK" altLang="en-US" sz="2100"/>
              <a:t>o</a:t>
            </a:r>
            <a:r>
              <a:rPr lang="en-GB" altLang="en-US" sz="2100"/>
              <a:t>n</a:t>
            </a:r>
            <a:r>
              <a:rPr lang="da-DK" altLang="en-US" sz="2100"/>
              <a:t> </a:t>
            </a:r>
            <a:r>
              <a:rPr lang="da-DK" altLang="en-US" sz="1700">
                <a:solidFill>
                  <a:srgbClr val="FF0000"/>
                </a:solidFill>
              </a:rPr>
              <a:t>(Depends on pump and system design).</a:t>
            </a:r>
            <a:endParaRPr lang="en-GB" altLang="en-US" sz="1700">
              <a:solidFill>
                <a:srgbClr val="FF0000"/>
              </a:solidFill>
            </a:endParaRPr>
          </a:p>
          <a:p>
            <a:pPr eaLnBrk="1" hangingPunct="1"/>
            <a:r>
              <a:rPr lang="en-GB" altLang="en-US" sz="2100"/>
              <a:t>Stab</a:t>
            </a:r>
            <a:r>
              <a:rPr lang="da-DK" altLang="en-US" sz="2100"/>
              <a:t>le</a:t>
            </a:r>
            <a:r>
              <a:rPr lang="en-GB" altLang="en-US" sz="2100"/>
              <a:t> control by means of 3-point control</a:t>
            </a:r>
            <a:r>
              <a:rPr lang="da-DK" altLang="en-US" sz="2100"/>
              <a:t>l</a:t>
            </a:r>
            <a:r>
              <a:rPr lang="en-GB" altLang="en-US" sz="2100"/>
              <a:t>er with I feed back.</a:t>
            </a:r>
            <a:endParaRPr lang="en-GB" altLang="en-US" sz="2600"/>
          </a:p>
          <a:p>
            <a:pPr eaLnBrk="1" hangingPunct="1"/>
            <a:r>
              <a:rPr lang="en-GB" altLang="en-US" sz="2100"/>
              <a:t>Easy download of pump data via PC programme and serial link.</a:t>
            </a:r>
          </a:p>
          <a:p>
            <a:pPr eaLnBrk="1" hangingPunct="1"/>
            <a:r>
              <a:rPr lang="en-GB" altLang="en-US" sz="2100"/>
              <a:t>Flow estimate ( +/- </a:t>
            </a:r>
            <a:r>
              <a:rPr lang="da-DK" altLang="en-US" sz="2100"/>
              <a:t>3</a:t>
            </a:r>
            <a:r>
              <a:rPr lang="en-GB" altLang="en-US" sz="2100"/>
              <a:t> % ).</a:t>
            </a:r>
          </a:p>
          <a:p>
            <a:pPr eaLnBrk="1" hangingPunct="1"/>
            <a:r>
              <a:rPr lang="en-GB" altLang="en-US" sz="2100"/>
              <a:t>Setting of pressure on site by means of: Pot meter, 0/4 - 20 mA, 10 V or serial link.</a:t>
            </a:r>
          </a:p>
          <a:p>
            <a:pPr eaLnBrk="1" hangingPunct="1"/>
            <a:r>
              <a:rPr lang="en-GB" altLang="en-US" sz="2100"/>
              <a:t>Head at min. and max. flow can be set individually.</a:t>
            </a:r>
          </a:p>
          <a:p>
            <a:pPr eaLnBrk="1" hangingPunct="1"/>
            <a:r>
              <a:rPr lang="en-GB" altLang="en-US" sz="2100"/>
              <a:t>PC tools which compress up to 10 sets of pump H-Q-P-n data by means of “Least square fit”.</a:t>
            </a:r>
          </a:p>
          <a:p>
            <a:pPr eaLnBrk="1" hangingPunct="1"/>
            <a:r>
              <a:rPr lang="en-GB" altLang="en-US" sz="2100"/>
              <a:t>High efficiency.</a:t>
            </a:r>
          </a:p>
          <a:p>
            <a:pPr eaLnBrk="1" hangingPunct="1"/>
            <a:endParaRPr lang="en-GB" altLang="en-US" sz="2100"/>
          </a:p>
        </p:txBody>
      </p:sp>
      <p:sp>
        <p:nvSpPr>
          <p:cNvPr id="12291" name="Date Placeholder 5"/>
          <p:cNvSpPr>
            <a:spLocks noGrp="1"/>
          </p:cNvSpPr>
          <p:nvPr>
            <p:ph type="dt"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10463">
              <a:defRPr sz="2600">
                <a:solidFill>
                  <a:schemeClr val="tx1"/>
                </a:solidFill>
                <a:latin typeface="Arial" charset="0"/>
              </a:defRPr>
            </a:lvl1pPr>
            <a:lvl2pPr marL="790202" indent="-303924" defTabSz="810463">
              <a:defRPr sz="2600">
                <a:solidFill>
                  <a:schemeClr val="tx1"/>
                </a:solidFill>
                <a:latin typeface="Arial" charset="0"/>
              </a:defRPr>
            </a:lvl2pPr>
            <a:lvl3pPr marL="1215695" indent="-243139" defTabSz="810463">
              <a:defRPr sz="2600">
                <a:solidFill>
                  <a:schemeClr val="tx1"/>
                </a:solidFill>
                <a:latin typeface="Arial" charset="0"/>
              </a:defRPr>
            </a:lvl3pPr>
            <a:lvl4pPr marL="1701973" indent="-243139" defTabSz="810463">
              <a:defRPr sz="2600">
                <a:solidFill>
                  <a:schemeClr val="tx1"/>
                </a:solidFill>
                <a:latin typeface="Arial" charset="0"/>
              </a:defRPr>
            </a:lvl4pPr>
            <a:lvl5pPr marL="2188251" indent="-243139" defTabSz="810463">
              <a:defRPr sz="2600">
                <a:solidFill>
                  <a:schemeClr val="tx1"/>
                </a:solidFill>
                <a:latin typeface="Arial" charset="0"/>
              </a:defRPr>
            </a:lvl5pPr>
            <a:lvl6pPr marL="2674529" indent="-243139" defTabSz="810463" eaLnBrk="0" fontAlgn="base" hangingPunct="0">
              <a:spcBef>
                <a:spcPct val="0"/>
              </a:spcBef>
              <a:spcAft>
                <a:spcPct val="0"/>
              </a:spcAft>
              <a:defRPr sz="2600">
                <a:solidFill>
                  <a:schemeClr val="tx1"/>
                </a:solidFill>
                <a:latin typeface="Arial" charset="0"/>
              </a:defRPr>
            </a:lvl6pPr>
            <a:lvl7pPr marL="3160806" indent="-243139" defTabSz="810463" eaLnBrk="0" fontAlgn="base" hangingPunct="0">
              <a:spcBef>
                <a:spcPct val="0"/>
              </a:spcBef>
              <a:spcAft>
                <a:spcPct val="0"/>
              </a:spcAft>
              <a:defRPr sz="2600">
                <a:solidFill>
                  <a:schemeClr val="tx1"/>
                </a:solidFill>
                <a:latin typeface="Arial" charset="0"/>
              </a:defRPr>
            </a:lvl7pPr>
            <a:lvl8pPr marL="3647084" indent="-243139" defTabSz="810463" eaLnBrk="0" fontAlgn="base" hangingPunct="0">
              <a:spcBef>
                <a:spcPct val="0"/>
              </a:spcBef>
              <a:spcAft>
                <a:spcPct val="0"/>
              </a:spcAft>
              <a:defRPr sz="2600">
                <a:solidFill>
                  <a:schemeClr val="tx1"/>
                </a:solidFill>
                <a:latin typeface="Arial" charset="0"/>
              </a:defRPr>
            </a:lvl8pPr>
            <a:lvl9pPr marL="4133362" indent="-243139" defTabSz="810463" eaLnBrk="0" fontAlgn="base" hangingPunct="0">
              <a:spcBef>
                <a:spcPct val="0"/>
              </a:spcBef>
              <a:spcAft>
                <a:spcPct val="0"/>
              </a:spcAft>
              <a:defRPr sz="2600">
                <a:solidFill>
                  <a:schemeClr val="tx1"/>
                </a:solidFill>
                <a:latin typeface="Arial" charset="0"/>
              </a:defRPr>
            </a:lvl9pPr>
          </a:lstStyle>
          <a:p>
            <a:fld id="{1552BB1F-B8B2-4386-9E10-A37078EECB1A}" type="datetime1">
              <a:rPr lang="en-GB" altLang="en-US" sz="1500">
                <a:solidFill>
                  <a:schemeClr val="bg1"/>
                </a:solidFill>
                <a:latin typeface="Times New Roman" pitchFamily="18" charset="0"/>
              </a:rPr>
              <a:pPr/>
              <a:t>15/12/2016</a:t>
            </a:fld>
            <a:endParaRPr lang="en-GB" altLang="en-US" sz="1500">
              <a:solidFill>
                <a:schemeClr val="bg1"/>
              </a:solidFill>
              <a:latin typeface="Times New Roman" pitchFamily="18" charset="0"/>
            </a:endParaRPr>
          </a:p>
        </p:txBody>
      </p:sp>
      <p:sp>
        <p:nvSpPr>
          <p:cNvPr id="12292"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810463">
              <a:defRPr sz="2600">
                <a:solidFill>
                  <a:schemeClr val="tx1"/>
                </a:solidFill>
                <a:latin typeface="Arial" charset="0"/>
              </a:defRPr>
            </a:lvl1pPr>
            <a:lvl2pPr marL="790202" indent="-303924" defTabSz="810463">
              <a:defRPr sz="2600">
                <a:solidFill>
                  <a:schemeClr val="tx1"/>
                </a:solidFill>
                <a:latin typeface="Arial" charset="0"/>
              </a:defRPr>
            </a:lvl2pPr>
            <a:lvl3pPr marL="1215695" indent="-243139" defTabSz="810463">
              <a:defRPr sz="2600">
                <a:solidFill>
                  <a:schemeClr val="tx1"/>
                </a:solidFill>
                <a:latin typeface="Arial" charset="0"/>
              </a:defRPr>
            </a:lvl3pPr>
            <a:lvl4pPr marL="1701973" indent="-243139" defTabSz="810463">
              <a:defRPr sz="2600">
                <a:solidFill>
                  <a:schemeClr val="tx1"/>
                </a:solidFill>
                <a:latin typeface="Arial" charset="0"/>
              </a:defRPr>
            </a:lvl4pPr>
            <a:lvl5pPr marL="2188251" indent="-243139" defTabSz="810463">
              <a:defRPr sz="2600">
                <a:solidFill>
                  <a:schemeClr val="tx1"/>
                </a:solidFill>
                <a:latin typeface="Arial" charset="0"/>
              </a:defRPr>
            </a:lvl5pPr>
            <a:lvl6pPr marL="2674529" indent="-243139" defTabSz="810463" eaLnBrk="0" fontAlgn="base" hangingPunct="0">
              <a:spcBef>
                <a:spcPct val="0"/>
              </a:spcBef>
              <a:spcAft>
                <a:spcPct val="0"/>
              </a:spcAft>
              <a:defRPr sz="2600">
                <a:solidFill>
                  <a:schemeClr val="tx1"/>
                </a:solidFill>
                <a:latin typeface="Arial" charset="0"/>
              </a:defRPr>
            </a:lvl6pPr>
            <a:lvl7pPr marL="3160806" indent="-243139" defTabSz="810463" eaLnBrk="0" fontAlgn="base" hangingPunct="0">
              <a:spcBef>
                <a:spcPct val="0"/>
              </a:spcBef>
              <a:spcAft>
                <a:spcPct val="0"/>
              </a:spcAft>
              <a:defRPr sz="2600">
                <a:solidFill>
                  <a:schemeClr val="tx1"/>
                </a:solidFill>
                <a:latin typeface="Arial" charset="0"/>
              </a:defRPr>
            </a:lvl7pPr>
            <a:lvl8pPr marL="3647084" indent="-243139" defTabSz="810463" eaLnBrk="0" fontAlgn="base" hangingPunct="0">
              <a:spcBef>
                <a:spcPct val="0"/>
              </a:spcBef>
              <a:spcAft>
                <a:spcPct val="0"/>
              </a:spcAft>
              <a:defRPr sz="2600">
                <a:solidFill>
                  <a:schemeClr val="tx1"/>
                </a:solidFill>
                <a:latin typeface="Arial" charset="0"/>
              </a:defRPr>
            </a:lvl8pPr>
            <a:lvl9pPr marL="4133362" indent="-243139" defTabSz="810463" eaLnBrk="0" fontAlgn="base" hangingPunct="0">
              <a:spcBef>
                <a:spcPct val="0"/>
              </a:spcBef>
              <a:spcAft>
                <a:spcPct val="0"/>
              </a:spcAft>
              <a:defRPr sz="2600">
                <a:solidFill>
                  <a:schemeClr val="tx1"/>
                </a:solidFill>
                <a:latin typeface="Arial" charset="0"/>
              </a:defRPr>
            </a:lvl9pPr>
          </a:lstStyle>
          <a:p>
            <a:r>
              <a:rPr lang="en-GB" altLang="en-US" sz="1500">
                <a:latin typeface="Times New Roman" pitchFamily="18" charset="0"/>
              </a:rPr>
              <a:t>Slide </a:t>
            </a:r>
            <a:fld id="{91175632-149A-403A-918A-EADB7B89D653}" type="slidenum">
              <a:rPr lang="en-GB" altLang="en-US" sz="1500">
                <a:latin typeface="Times New Roman" pitchFamily="18" charset="0"/>
              </a:rPr>
              <a:pPr/>
              <a:t>16</a:t>
            </a:fld>
            <a:endParaRPr lang="en-GB" altLang="en-US" sz="1500">
              <a:latin typeface="Times New Roman" pitchFamily="18" charset="0"/>
            </a:endParaRPr>
          </a:p>
        </p:txBody>
      </p:sp>
      <p:pic>
        <p:nvPicPr>
          <p:cNvPr id="12293" name="Picture 12" descr="E:\__FLO FAB\LOGO\LOGO FLO FAB .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9348" y="235692"/>
            <a:ext cx="1974606" cy="1146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p:cNvSpPr>
            <a:spLocks noGrp="1" noChangeArrowheads="1"/>
          </p:cNvSpPr>
          <p:nvPr>
            <p:ph type="title"/>
          </p:nvPr>
        </p:nvSpPr>
        <p:spPr>
          <a:xfrm>
            <a:off x="-735037" y="777240"/>
            <a:ext cx="7543800" cy="1036320"/>
          </a:xfrm>
        </p:spPr>
        <p:txBody>
          <a:bodyPr>
            <a:normAutofit fontScale="90000"/>
          </a:bodyPr>
          <a:lstStyle/>
          <a:p>
            <a:pPr>
              <a:defRPr/>
            </a:pPr>
            <a:r>
              <a:rPr lang="en-GB" altLang="en-US" u="sng" dirty="0" smtClean="0">
                <a:latin typeface="Times New Roman" pitchFamily="18" charset="0"/>
              </a:rPr>
              <a:t/>
            </a:r>
            <a:br>
              <a:rPr lang="en-GB" altLang="en-US" u="sng" dirty="0" smtClean="0">
                <a:latin typeface="Times New Roman" pitchFamily="18" charset="0"/>
              </a:rPr>
            </a:br>
            <a:r>
              <a:rPr lang="en-GB" altLang="en-US" dirty="0" smtClean="0">
                <a:latin typeface="Days" panose="02000505050000020004" pitchFamily="2" charset="0"/>
              </a:rPr>
              <a:t>The Flo Fab Solution:</a:t>
            </a:r>
            <a:r>
              <a:rPr lang="en-GB" altLang="en-US" dirty="0" smtClean="0">
                <a:latin typeface="Times New Roman" pitchFamily="18" charset="0"/>
              </a:rPr>
              <a:t/>
            </a:r>
            <a:br>
              <a:rPr lang="en-GB" altLang="en-US" dirty="0" smtClean="0">
                <a:latin typeface="Times New Roman" pitchFamily="18" charset="0"/>
              </a:rPr>
            </a:br>
            <a:r>
              <a:rPr lang="en-GB" altLang="en-US" dirty="0" smtClean="0">
                <a:latin typeface="Times New Roman" pitchFamily="18" charset="0"/>
              </a:rPr>
              <a:t/>
            </a:r>
            <a:br>
              <a:rPr lang="en-GB" altLang="en-US" dirty="0" smtClean="0">
                <a:latin typeface="Times New Roman" pitchFamily="18" charset="0"/>
              </a:rPr>
            </a:br>
            <a:endParaRPr lang="en-GB" altLang="en-US" dirty="0" smtClean="0">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 calcmode="lin" valueType="num">
                                      <p:cBhvr additive="base">
                                        <p:cTn id="7" dur="500" fill="hold"/>
                                        <p:tgtEl>
                                          <p:spTgt spid="1536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536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5363">
                                            <p:txEl>
                                              <p:pRg st="1" end="1"/>
                                            </p:txEl>
                                          </p:spTgt>
                                        </p:tgtEl>
                                        <p:attrNameLst>
                                          <p:attrName>style.visibility</p:attrName>
                                        </p:attrNameLst>
                                      </p:cBhvr>
                                      <p:to>
                                        <p:strVal val="visible"/>
                                      </p:to>
                                    </p:set>
                                    <p:anim calcmode="lin" valueType="num">
                                      <p:cBhvr additive="base">
                                        <p:cTn id="13" dur="500" fill="hold"/>
                                        <p:tgtEl>
                                          <p:spTgt spid="1536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536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5363">
                                            <p:txEl>
                                              <p:pRg st="2" end="2"/>
                                            </p:txEl>
                                          </p:spTgt>
                                        </p:tgtEl>
                                        <p:attrNameLst>
                                          <p:attrName>style.visibility</p:attrName>
                                        </p:attrNameLst>
                                      </p:cBhvr>
                                      <p:to>
                                        <p:strVal val="visible"/>
                                      </p:to>
                                    </p:set>
                                    <p:anim calcmode="lin" valueType="num">
                                      <p:cBhvr additive="base">
                                        <p:cTn id="19" dur="500" fill="hold"/>
                                        <p:tgtEl>
                                          <p:spTgt spid="1536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536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5363">
                                            <p:txEl>
                                              <p:pRg st="3" end="3"/>
                                            </p:txEl>
                                          </p:spTgt>
                                        </p:tgtEl>
                                        <p:attrNameLst>
                                          <p:attrName>style.visibility</p:attrName>
                                        </p:attrNameLst>
                                      </p:cBhvr>
                                      <p:to>
                                        <p:strVal val="visible"/>
                                      </p:to>
                                    </p:set>
                                    <p:anim calcmode="lin" valueType="num">
                                      <p:cBhvr additive="base">
                                        <p:cTn id="25" dur="500" fill="hold"/>
                                        <p:tgtEl>
                                          <p:spTgt spid="1536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536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5363">
                                            <p:txEl>
                                              <p:pRg st="4" end="4"/>
                                            </p:txEl>
                                          </p:spTgt>
                                        </p:tgtEl>
                                        <p:attrNameLst>
                                          <p:attrName>style.visibility</p:attrName>
                                        </p:attrNameLst>
                                      </p:cBhvr>
                                      <p:to>
                                        <p:strVal val="visible"/>
                                      </p:to>
                                    </p:set>
                                    <p:anim calcmode="lin" valueType="num">
                                      <p:cBhvr additive="base">
                                        <p:cTn id="31" dur="500" fill="hold"/>
                                        <p:tgtEl>
                                          <p:spTgt spid="1536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536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5363">
                                            <p:txEl>
                                              <p:pRg st="5" end="5"/>
                                            </p:txEl>
                                          </p:spTgt>
                                        </p:tgtEl>
                                        <p:attrNameLst>
                                          <p:attrName>style.visibility</p:attrName>
                                        </p:attrNameLst>
                                      </p:cBhvr>
                                      <p:to>
                                        <p:strVal val="visible"/>
                                      </p:to>
                                    </p:set>
                                    <p:anim calcmode="lin" valueType="num">
                                      <p:cBhvr additive="base">
                                        <p:cTn id="37" dur="500" fill="hold"/>
                                        <p:tgtEl>
                                          <p:spTgt spid="1536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536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5363">
                                            <p:txEl>
                                              <p:pRg st="6" end="6"/>
                                            </p:txEl>
                                          </p:spTgt>
                                        </p:tgtEl>
                                        <p:attrNameLst>
                                          <p:attrName>style.visibility</p:attrName>
                                        </p:attrNameLst>
                                      </p:cBhvr>
                                      <p:to>
                                        <p:strVal val="visible"/>
                                      </p:to>
                                    </p:set>
                                    <p:anim calcmode="lin" valueType="num">
                                      <p:cBhvr additive="base">
                                        <p:cTn id="43" dur="500" fill="hold"/>
                                        <p:tgtEl>
                                          <p:spTgt spid="15363">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536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5363">
                                            <p:txEl>
                                              <p:pRg st="7" end="7"/>
                                            </p:txEl>
                                          </p:spTgt>
                                        </p:tgtEl>
                                        <p:attrNameLst>
                                          <p:attrName>style.visibility</p:attrName>
                                        </p:attrNameLst>
                                      </p:cBhvr>
                                      <p:to>
                                        <p:strVal val="visible"/>
                                      </p:to>
                                    </p:set>
                                    <p:anim calcmode="lin" valueType="num">
                                      <p:cBhvr additive="base">
                                        <p:cTn id="49" dur="500" fill="hold"/>
                                        <p:tgtEl>
                                          <p:spTgt spid="15363">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15363">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514298" y="703446"/>
            <a:ext cx="9035944" cy="937394"/>
          </a:xfrm>
        </p:spPr>
        <p:txBody>
          <a:bodyPr>
            <a:normAutofit/>
          </a:bodyPr>
          <a:lstStyle/>
          <a:p>
            <a:pPr algn="l"/>
            <a:r>
              <a:rPr lang="en-CA" altLang="en-US" sz="3200" dirty="0" smtClean="0">
                <a:latin typeface="Days" panose="02000505050000020004" pitchFamily="2" charset="0"/>
              </a:rPr>
              <a:t>Web capability’s of </a:t>
            </a:r>
            <a:r>
              <a:rPr lang="en-CA" altLang="en-US" sz="3200" dirty="0" smtClean="0">
                <a:latin typeface="Days" panose="02000505050000020004" pitchFamily="2" charset="0"/>
                <a:hlinkClick r:id="rId2"/>
              </a:rPr>
              <a:t>www.flofab.com</a:t>
            </a:r>
            <a:r>
              <a:rPr lang="en-CA" altLang="en-US" sz="3200" dirty="0" smtClean="0">
                <a:latin typeface="Days" panose="02000505050000020004" pitchFamily="2" charset="0"/>
              </a:rPr>
              <a:t>  </a:t>
            </a:r>
          </a:p>
        </p:txBody>
      </p:sp>
      <p:sp>
        <p:nvSpPr>
          <p:cNvPr id="3" name="Content Placeholder 2"/>
          <p:cNvSpPr>
            <a:spLocks noGrp="1"/>
          </p:cNvSpPr>
          <p:nvPr>
            <p:ph idx="1"/>
          </p:nvPr>
        </p:nvSpPr>
        <p:spPr>
          <a:xfrm>
            <a:off x="2357437" y="2106825"/>
            <a:ext cx="7599680" cy="5516245"/>
          </a:xfrm>
        </p:spPr>
        <p:txBody>
          <a:bodyPr/>
          <a:lstStyle/>
          <a:p>
            <a:pPr>
              <a:defRPr/>
            </a:pPr>
            <a:r>
              <a:rPr lang="en-CA" dirty="0" smtClean="0"/>
              <a:t>Pump Selections</a:t>
            </a:r>
          </a:p>
          <a:p>
            <a:pPr>
              <a:defRPr/>
            </a:pPr>
            <a:r>
              <a:rPr lang="en-CA" dirty="0" smtClean="0"/>
              <a:t>Expansion Tank Selections</a:t>
            </a:r>
          </a:p>
          <a:p>
            <a:pPr>
              <a:defRPr/>
            </a:pPr>
            <a:r>
              <a:rPr lang="en-CA" dirty="0" smtClean="0"/>
              <a:t>Plate and Frame Heat Exchanger Selections</a:t>
            </a:r>
          </a:p>
          <a:p>
            <a:pPr>
              <a:defRPr/>
            </a:pPr>
            <a:r>
              <a:rPr lang="en-CA" dirty="0" smtClean="0"/>
              <a:t>Hot Water Storage Selections</a:t>
            </a:r>
          </a:p>
          <a:p>
            <a:pPr>
              <a:defRPr/>
            </a:pPr>
            <a:r>
              <a:rPr lang="en-CA" dirty="0" smtClean="0"/>
              <a:t>Make your own quotes</a:t>
            </a:r>
          </a:p>
          <a:p>
            <a:pPr>
              <a:defRPr/>
            </a:pPr>
            <a:r>
              <a:rPr lang="en-CA" dirty="0" smtClean="0"/>
              <a:t>Build a Schedule </a:t>
            </a:r>
          </a:p>
          <a:p>
            <a:pPr marL="0" indent="0">
              <a:buFont typeface="Wingdings" pitchFamily="2" charset="2"/>
              <a:buNone/>
              <a:defRPr/>
            </a:pPr>
            <a:endParaRPr lang="en-CA" dirty="0"/>
          </a:p>
        </p:txBody>
      </p:sp>
      <p:sp>
        <p:nvSpPr>
          <p:cNvPr id="2" name="TextBox 1"/>
          <p:cNvSpPr txBox="1"/>
          <p:nvPr/>
        </p:nvSpPr>
        <p:spPr>
          <a:xfrm>
            <a:off x="1227177" y="2427190"/>
            <a:ext cx="6229802" cy="5847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defRPr/>
            </a:pPr>
            <a:r>
              <a:rPr lang="en-US" sz="3200" b="1" dirty="0">
                <a:latin typeface="Days" panose="02000505050000020004" pitchFamily="2" charset="0"/>
                <a:cs typeface="Arial" panose="020B0604020202020204" pitchFamily="34" charset="0"/>
              </a:rPr>
              <a:t>www.flofab.com</a:t>
            </a:r>
          </a:p>
        </p:txBody>
      </p:sp>
    </p:spTree>
    <p:extLst>
      <p:ext uri="{BB962C8B-B14F-4D97-AF65-F5344CB8AC3E}">
        <p14:creationId xmlns:p14="http://schemas.microsoft.com/office/powerpoint/2010/main" val="2838517083"/>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391952" y="621839"/>
            <a:ext cx="7962900" cy="498370"/>
          </a:xfrm>
        </p:spPr>
        <p:txBody>
          <a:bodyPr>
            <a:noAutofit/>
          </a:bodyPr>
          <a:lstStyle/>
          <a:p>
            <a:pPr algn="l"/>
            <a:r>
              <a:rPr lang="en-CA" altLang="en-US" b="1" dirty="0" smtClean="0">
                <a:latin typeface="Days" panose="02000505050000020004" pitchFamily="2" charset="0"/>
              </a:rPr>
              <a:t>Unique XRI Pump Design &amp; Benefits</a:t>
            </a:r>
          </a:p>
        </p:txBody>
      </p:sp>
      <p:pic>
        <p:nvPicPr>
          <p:cNvPr id="3584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1953" y="1356319"/>
            <a:ext cx="9145110" cy="604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221214"/>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3509" y="1240671"/>
            <a:ext cx="8518479" cy="631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391952" y="621839"/>
            <a:ext cx="7962900" cy="498370"/>
          </a:xfrm>
          <a:prstGeom prst="rect">
            <a:avLst/>
          </a:prstGeom>
        </p:spPr>
        <p:txBody>
          <a:bodyPr vert="horz" lIns="91440" tIns="45720" rIns="91440" bIns="45720" rtlCol="0" anchor="ctr">
            <a:noAutofit/>
          </a:bodyPr>
          <a:lstStyle>
            <a:lvl1pPr algn="r" defTabSz="914400" rtl="0" eaLnBrk="1" latinLnBrk="0" hangingPunct="1">
              <a:spcBef>
                <a:spcPct val="0"/>
              </a:spcBef>
              <a:buNone/>
              <a:defRPr sz="2800" kern="1200">
                <a:gradFill>
                  <a:gsLst>
                    <a:gs pos="0">
                      <a:schemeClr val="tx1">
                        <a:lumMod val="50000"/>
                      </a:schemeClr>
                    </a:gs>
                    <a:gs pos="61000">
                      <a:schemeClr val="tx1"/>
                    </a:gs>
                  </a:gsLst>
                  <a:lin ang="5400000" scaled="0"/>
                </a:gradFill>
                <a:effectLst/>
                <a:latin typeface="+mj-lt"/>
                <a:ea typeface="+mj-ea"/>
                <a:cs typeface="+mj-cs"/>
              </a:defRPr>
            </a:lvl1pPr>
          </a:lstStyle>
          <a:p>
            <a:pPr algn="l"/>
            <a:r>
              <a:rPr lang="en-CA" altLang="en-US" b="1" dirty="0">
                <a:latin typeface="Days" panose="02000505050000020004" pitchFamily="2" charset="0"/>
              </a:rPr>
              <a:t>XRI Multiple Positions</a:t>
            </a:r>
            <a:endParaRPr lang="en-CA" altLang="en-US" b="1" dirty="0" smtClean="0">
              <a:latin typeface="Days" panose="02000505050000020004" pitchFamily="2" charset="0"/>
            </a:endParaRPr>
          </a:p>
        </p:txBody>
      </p:sp>
    </p:spTree>
    <p:extLst>
      <p:ext uri="{BB962C8B-B14F-4D97-AF65-F5344CB8AC3E}">
        <p14:creationId xmlns:p14="http://schemas.microsoft.com/office/powerpoint/2010/main" val="1621607500"/>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0211" y="132185"/>
            <a:ext cx="2996985" cy="1605869"/>
          </a:xfrm>
          <a:prstGeom prst="rect">
            <a:avLst/>
          </a:prstGeom>
        </p:spPr>
      </p:pic>
      <p:sp>
        <p:nvSpPr>
          <p:cNvPr id="5" name="TextBox 4"/>
          <p:cNvSpPr txBox="1"/>
          <p:nvPr/>
        </p:nvSpPr>
        <p:spPr>
          <a:xfrm>
            <a:off x="256593" y="132184"/>
            <a:ext cx="3346851" cy="646331"/>
          </a:xfrm>
          <a:prstGeom prst="rect">
            <a:avLst/>
          </a:prstGeom>
          <a:noFill/>
        </p:spPr>
        <p:txBody>
          <a:bodyPr wrap="square" rtlCol="0">
            <a:spAutoFit/>
          </a:bodyPr>
          <a:lstStyle/>
          <a:p>
            <a:r>
              <a:rPr lang="en-CA" sz="3600" dirty="0" smtClean="0">
                <a:latin typeface="Days" panose="02000505050000020004" pitchFamily="2" charset="0"/>
              </a:rPr>
              <a:t>History</a:t>
            </a:r>
            <a:endParaRPr lang="en-CA" sz="3600" dirty="0">
              <a:latin typeface="Days" panose="02000505050000020004" pitchFamily="2" charset="0"/>
            </a:endParaRPr>
          </a:p>
        </p:txBody>
      </p:sp>
      <p:sp>
        <p:nvSpPr>
          <p:cNvPr id="6" name="Rectangle 5"/>
          <p:cNvSpPr/>
          <p:nvPr/>
        </p:nvSpPr>
        <p:spPr>
          <a:xfrm>
            <a:off x="217545" y="540229"/>
            <a:ext cx="7108710" cy="5539978"/>
          </a:xfrm>
          <a:prstGeom prst="rect">
            <a:avLst/>
          </a:prstGeom>
        </p:spPr>
        <p:txBody>
          <a:bodyPr wrap="square">
            <a:spAutoFit/>
          </a:bodyPr>
          <a:lstStyle/>
          <a:p>
            <a:pPr algn="just"/>
            <a:endParaRPr lang="en-CA" dirty="0"/>
          </a:p>
          <a:p>
            <a:pPr algn="just"/>
            <a:r>
              <a:rPr lang="en-CA" sz="1400" dirty="0"/>
              <a:t>Flo Fab was established in 1981 by Denis Gauvreau who created and developed </a:t>
            </a:r>
            <a:endParaRPr lang="en-CA" sz="1400" dirty="0" smtClean="0"/>
          </a:p>
          <a:p>
            <a:pPr algn="just"/>
            <a:r>
              <a:rPr lang="en-CA" sz="1400" dirty="0" smtClean="0"/>
              <a:t>the </a:t>
            </a:r>
            <a:r>
              <a:rPr lang="en-CA" sz="1400" dirty="0"/>
              <a:t>products line and constantly being perfected by Marc Gauvreau, as well as </a:t>
            </a:r>
            <a:r>
              <a:rPr lang="en-CA" sz="1400" dirty="0" smtClean="0"/>
              <a:t>by</a:t>
            </a:r>
          </a:p>
          <a:p>
            <a:pPr algn="just"/>
            <a:r>
              <a:rPr lang="en-CA" sz="1400" dirty="0" smtClean="0"/>
              <a:t>a </a:t>
            </a:r>
            <a:r>
              <a:rPr lang="en-CA" sz="1400" dirty="0"/>
              <a:t>team of professional engineers and designers. It’s a combination of existing designs from several renowned products and the innovative ideas of a new generation professionals. </a:t>
            </a:r>
          </a:p>
          <a:p>
            <a:pPr algn="just"/>
            <a:endParaRPr lang="en-CA" sz="1400" dirty="0" smtClean="0"/>
          </a:p>
          <a:p>
            <a:pPr algn="just"/>
            <a:r>
              <a:rPr lang="en-CA" sz="1400" dirty="0" smtClean="0"/>
              <a:t>Through </a:t>
            </a:r>
            <a:r>
              <a:rPr lang="en-CA" sz="1400" dirty="0"/>
              <a:t>the years, Flo Fab has acquired several companies and service entities including : AQUA-PROFAB (ASME Tanks manufacturer), MÉNARD, LÉONARD ÉLECTRIQUE, PMA. , Furthermore Flo Fab purchased equipment, fabrication designs and patterns from IDEALCO, a manufacturer of shell and tube type heat exchangers. </a:t>
            </a:r>
          </a:p>
          <a:p>
            <a:pPr algn="just"/>
            <a:endParaRPr lang="en-CA" sz="1400" dirty="0" smtClean="0"/>
          </a:p>
          <a:p>
            <a:pPr algn="just"/>
            <a:r>
              <a:rPr lang="en-CA" sz="1400" dirty="0" smtClean="0"/>
              <a:t>The </a:t>
            </a:r>
            <a:r>
              <a:rPr lang="en-CA" sz="1400" dirty="0"/>
              <a:t>after sales services, sales, engineering, R&amp;D, production, quality control, accounting and administration departments of all the above companies share the same location</a:t>
            </a:r>
            <a:r>
              <a:rPr lang="en-CA" sz="1400" dirty="0" smtClean="0"/>
              <a:t>.</a:t>
            </a:r>
          </a:p>
          <a:p>
            <a:pPr algn="just"/>
            <a:endParaRPr lang="en-CA" sz="1400" dirty="0"/>
          </a:p>
          <a:p>
            <a:pPr algn="just"/>
            <a:r>
              <a:rPr lang="en-CA" sz="1400" dirty="0"/>
              <a:t>In December 2014, Marc Gauvreau, son of the founder, acquired all shares of The company. Flo Fab and is constantly investing in new state of the art innovations new product like the XRI series and Prefab Skid for Hydronic Hearing 8 cooling system, pumping systems. This has allowed Flo Fab to retain competent and experienced staff of professionals with varied and specialized abilities that constantly work on improving our existing products and add new engineered solutions that exceeding customer’s expectations . </a:t>
            </a:r>
          </a:p>
          <a:p>
            <a:pPr algn="just"/>
            <a:r>
              <a:rPr lang="en-CA" sz="1400" dirty="0"/>
              <a:t>Flo Fab has grown quite rapidly and now proudly offers of a wide range of products available directly from one manufacturer. This includes pumps &amp; pump packages, tanks, heat exchangers &amp; hydronic accessories. This allows each project stakeholders to </a:t>
            </a:r>
            <a:r>
              <a:rPr lang="en-CA" sz="1400" dirty="0" smtClean="0"/>
              <a:t>enjoy </a:t>
            </a:r>
            <a:r>
              <a:rPr lang="en-CA" sz="1400" dirty="0"/>
              <a:t>economical savings, peace of mind, best value for their </a:t>
            </a:r>
            <a:r>
              <a:rPr lang="en-CA" sz="1400" dirty="0" smtClean="0"/>
              <a:t>investment </a:t>
            </a:r>
            <a:r>
              <a:rPr lang="en-CA" sz="1400" dirty="0"/>
              <a:t>and optimized total cost of ownership. </a:t>
            </a:r>
            <a:r>
              <a:rPr lang="en-CA" sz="1400" dirty="0" smtClean="0"/>
              <a:t> </a:t>
            </a:r>
          </a:p>
          <a:p>
            <a:pPr algn="just"/>
            <a:endParaRPr lang="en-CA" sz="1400" dirty="0" smtClean="0"/>
          </a:p>
        </p:txBody>
      </p:sp>
      <p:pic>
        <p:nvPicPr>
          <p:cNvPr id="1034" name="Picture 10" descr="C:\Users\Justine\Desktop\Powerpoint Catalogue\IMG_068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59755" y="2172411"/>
            <a:ext cx="2160924" cy="3188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08113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56892" y="3722982"/>
            <a:ext cx="6099078" cy="369332"/>
          </a:xfrm>
          <a:prstGeom prst="rect">
            <a:avLst/>
          </a:prstGeom>
        </p:spPr>
        <p:txBody>
          <a:bodyPr wrap="square">
            <a:spAutoFit/>
          </a:bodyPr>
          <a:lstStyle/>
          <a:p>
            <a:pPr fontAlgn="auto">
              <a:lnSpc>
                <a:spcPct val="100000"/>
              </a:lnSpc>
              <a:spcBef>
                <a:spcPts val="0"/>
              </a:spcBef>
              <a:spcAft>
                <a:spcPts val="0"/>
              </a:spcAft>
              <a:buClrTx/>
              <a:buFontTx/>
              <a:buNone/>
            </a:pPr>
            <a:r>
              <a:rPr lang="en-CA" dirty="0">
                <a:solidFill>
                  <a:prstClr val="black"/>
                </a:solidFill>
                <a:hlinkClick r:id="rId2"/>
              </a:rPr>
              <a:t>https://www.youtube.com/watch?v=WVYCGdltj-o</a:t>
            </a:r>
            <a:endParaRPr lang="en-CA" sz="1800" dirty="0" smtClean="0">
              <a:solidFill>
                <a:prstClr val="black"/>
              </a:solidFill>
              <a:latin typeface="Calibri"/>
            </a:endParaRPr>
          </a:p>
        </p:txBody>
      </p:sp>
      <p:sp>
        <p:nvSpPr>
          <p:cNvPr id="5" name="Rectangle 4"/>
          <p:cNvSpPr/>
          <p:nvPr/>
        </p:nvSpPr>
        <p:spPr>
          <a:xfrm>
            <a:off x="3326770" y="2906891"/>
            <a:ext cx="3168352" cy="369332"/>
          </a:xfrm>
          <a:prstGeom prst="rect">
            <a:avLst/>
          </a:prstGeom>
        </p:spPr>
        <p:txBody>
          <a:bodyPr wrap="square">
            <a:spAutoFit/>
          </a:bodyPr>
          <a:lstStyle/>
          <a:p>
            <a:pPr fontAlgn="auto">
              <a:lnSpc>
                <a:spcPct val="100000"/>
              </a:lnSpc>
              <a:spcBef>
                <a:spcPts val="0"/>
              </a:spcBef>
              <a:spcAft>
                <a:spcPts val="0"/>
              </a:spcAft>
              <a:buClrTx/>
              <a:buFontTx/>
              <a:buNone/>
            </a:pPr>
            <a:r>
              <a:rPr lang="en-CA" sz="1800" dirty="0" smtClean="0">
                <a:solidFill>
                  <a:srgbClr val="0070C0"/>
                </a:solidFill>
                <a:latin typeface="Days" panose="02000505050000020004" pitchFamily="2" charset="0"/>
              </a:rPr>
              <a:t>XRI Pump Video…</a:t>
            </a:r>
            <a:endParaRPr lang="en-CA" sz="1800" dirty="0">
              <a:solidFill>
                <a:srgbClr val="0070C0"/>
              </a:solidFill>
              <a:latin typeface="Days" panose="02000505050000020004" pitchFamily="2" charset="0"/>
            </a:endParaRPr>
          </a:p>
        </p:txBody>
      </p:sp>
    </p:spTree>
    <p:extLst>
      <p:ext uri="{BB962C8B-B14F-4D97-AF65-F5344CB8AC3E}">
        <p14:creationId xmlns:p14="http://schemas.microsoft.com/office/powerpoint/2010/main" val="23204804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3028012"/>
            <a:ext cx="0" cy="4744403"/>
          </a:xfrm>
          <a:custGeom>
            <a:avLst/>
            <a:gdLst/>
            <a:ahLst/>
            <a:cxnLst/>
            <a:rect l="l" t="t" r="r" b="b"/>
            <a:pathLst>
              <a:path h="6139815">
                <a:moveTo>
                  <a:pt x="0" y="0"/>
                </a:moveTo>
                <a:lnTo>
                  <a:pt x="0" y="6139789"/>
                </a:lnTo>
              </a:path>
            </a:pathLst>
          </a:custGeom>
          <a:ln w="3175">
            <a:solidFill>
              <a:srgbClr val="1B75BC"/>
            </a:solidFill>
          </a:ln>
        </p:spPr>
        <p:txBody>
          <a:bodyPr wrap="square" lIns="0" tIns="0" rIns="0" bIns="0" rtlCol="0"/>
          <a:lstStyle/>
          <a:p>
            <a:endParaRPr/>
          </a:p>
        </p:txBody>
      </p:sp>
      <p:graphicFrame>
        <p:nvGraphicFramePr>
          <p:cNvPr id="3" name="object 3"/>
          <p:cNvGraphicFramePr>
            <a:graphicFrameLocks noGrp="1"/>
          </p:cNvGraphicFramePr>
          <p:nvPr>
            <p:extLst>
              <p:ext uri="{D42A27DB-BD31-4B8C-83A1-F6EECF244321}">
                <p14:modId xmlns:p14="http://schemas.microsoft.com/office/powerpoint/2010/main" val="3055725798"/>
              </p:ext>
            </p:extLst>
          </p:nvPr>
        </p:nvGraphicFramePr>
        <p:xfrm>
          <a:off x="204664" y="397266"/>
          <a:ext cx="9442221" cy="7078052"/>
        </p:xfrm>
        <a:graphic>
          <a:graphicData uri="http://schemas.openxmlformats.org/drawingml/2006/table">
            <a:tbl>
              <a:tblPr firstRow="1" bandRow="1">
                <a:tableStyleId>{2D5ABB26-0587-4C30-8999-92F81FD0307C}</a:tableStyleId>
              </a:tblPr>
              <a:tblGrid>
                <a:gridCol w="1848589"/>
                <a:gridCol w="1782263"/>
                <a:gridCol w="1894563"/>
                <a:gridCol w="1945939"/>
                <a:gridCol w="1970867"/>
              </a:tblGrid>
              <a:tr h="1589036">
                <a:tc>
                  <a:txBody>
                    <a:bodyPr/>
                    <a:lstStyle/>
                    <a:p>
                      <a:endParaRPr sz="1400" dirty="0"/>
                    </a:p>
                  </a:txBody>
                  <a:tcPr marL="0" marR="0" marT="0" marB="0">
                    <a:lnL w="9588">
                      <a:solidFill>
                        <a:srgbClr val="231F20"/>
                      </a:solidFill>
                      <a:prstDash val="solid"/>
                    </a:lnL>
                    <a:lnR w="9588">
                      <a:solidFill>
                        <a:srgbClr val="231F20"/>
                      </a:solidFill>
                      <a:prstDash val="solid"/>
                    </a:lnR>
                    <a:lnT w="9588">
                      <a:solidFill>
                        <a:srgbClr val="231F20"/>
                      </a:solidFill>
                      <a:prstDash val="solid"/>
                    </a:lnT>
                    <a:lnB w="9588">
                      <a:solidFill>
                        <a:srgbClr val="231F20"/>
                      </a:solidFill>
                      <a:prstDash val="solid"/>
                    </a:lnB>
                    <a:solidFill>
                      <a:srgbClr val="E8EEF3"/>
                    </a:solidFill>
                  </a:tcPr>
                </a:tc>
                <a:tc>
                  <a:txBody>
                    <a:bodyPr/>
                    <a:lstStyle/>
                    <a:p>
                      <a:endParaRPr sz="1400"/>
                    </a:p>
                  </a:txBody>
                  <a:tcPr marL="0" marR="0" marT="0" marB="0">
                    <a:lnL w="9588">
                      <a:solidFill>
                        <a:srgbClr val="231F20"/>
                      </a:solidFill>
                      <a:prstDash val="solid"/>
                    </a:lnL>
                    <a:lnR w="9588">
                      <a:solidFill>
                        <a:srgbClr val="231F20"/>
                      </a:solidFill>
                      <a:prstDash val="solid"/>
                    </a:lnR>
                    <a:lnT w="9588">
                      <a:solidFill>
                        <a:srgbClr val="231F20"/>
                      </a:solidFill>
                      <a:prstDash val="solid"/>
                    </a:lnT>
                    <a:lnB w="9588">
                      <a:solidFill>
                        <a:srgbClr val="231F20"/>
                      </a:solidFill>
                      <a:prstDash val="solid"/>
                    </a:lnB>
                    <a:solidFill>
                      <a:srgbClr val="E8EEF3"/>
                    </a:solidFill>
                  </a:tcPr>
                </a:tc>
                <a:tc>
                  <a:txBody>
                    <a:bodyPr/>
                    <a:lstStyle/>
                    <a:p>
                      <a:endParaRPr sz="1400"/>
                    </a:p>
                  </a:txBody>
                  <a:tcPr marL="0" marR="0" marT="0" marB="0">
                    <a:lnL w="9588">
                      <a:solidFill>
                        <a:srgbClr val="231F20"/>
                      </a:solidFill>
                      <a:prstDash val="solid"/>
                    </a:lnL>
                    <a:lnR w="9588">
                      <a:solidFill>
                        <a:srgbClr val="231F20"/>
                      </a:solidFill>
                      <a:prstDash val="solid"/>
                    </a:lnR>
                    <a:lnT w="9588">
                      <a:solidFill>
                        <a:srgbClr val="231F20"/>
                      </a:solidFill>
                      <a:prstDash val="solid"/>
                    </a:lnT>
                    <a:lnB w="9588">
                      <a:solidFill>
                        <a:srgbClr val="231F20"/>
                      </a:solidFill>
                      <a:prstDash val="solid"/>
                    </a:lnB>
                    <a:solidFill>
                      <a:srgbClr val="E8EEF3"/>
                    </a:solidFill>
                  </a:tcPr>
                </a:tc>
                <a:tc>
                  <a:txBody>
                    <a:bodyPr/>
                    <a:lstStyle/>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spcBef>
                          <a:spcPts val="45"/>
                        </a:spcBef>
                      </a:pPr>
                      <a:endParaRPr sz="800">
                        <a:latin typeface="Times New Roman"/>
                        <a:cs typeface="Times New Roman"/>
                      </a:endParaRPr>
                    </a:p>
                  </a:txBody>
                  <a:tcPr marL="0" marR="0" marT="0" marB="0">
                    <a:lnL w="9588">
                      <a:solidFill>
                        <a:srgbClr val="231F20"/>
                      </a:solidFill>
                      <a:prstDash val="solid"/>
                    </a:lnL>
                    <a:lnR w="9588">
                      <a:solidFill>
                        <a:srgbClr val="231F20"/>
                      </a:solidFill>
                      <a:prstDash val="solid"/>
                    </a:lnR>
                    <a:lnT w="9588">
                      <a:solidFill>
                        <a:srgbClr val="231F20"/>
                      </a:solidFill>
                      <a:prstDash val="solid"/>
                    </a:lnT>
                    <a:lnB w="9588">
                      <a:solidFill>
                        <a:srgbClr val="231F20"/>
                      </a:solidFill>
                      <a:prstDash val="solid"/>
                    </a:lnB>
                    <a:solidFill>
                      <a:srgbClr val="E8EEF3"/>
                    </a:solidFill>
                  </a:tcPr>
                </a:tc>
                <a:tc>
                  <a:txBody>
                    <a:bodyPr/>
                    <a:lstStyle/>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spcBef>
                          <a:spcPts val="45"/>
                        </a:spcBef>
                      </a:pPr>
                      <a:endParaRPr sz="800">
                        <a:latin typeface="Times New Roman"/>
                        <a:cs typeface="Times New Roman"/>
                      </a:endParaRPr>
                    </a:p>
                  </a:txBody>
                  <a:tcPr marL="0" marR="0" marT="0" marB="0">
                    <a:lnL w="9588">
                      <a:solidFill>
                        <a:srgbClr val="231F20"/>
                      </a:solidFill>
                      <a:prstDash val="solid"/>
                    </a:lnL>
                    <a:lnR w="9588">
                      <a:solidFill>
                        <a:srgbClr val="231F20"/>
                      </a:solidFill>
                      <a:prstDash val="solid"/>
                    </a:lnR>
                    <a:lnT w="9588">
                      <a:solidFill>
                        <a:srgbClr val="231F20"/>
                      </a:solidFill>
                      <a:prstDash val="solid"/>
                    </a:lnT>
                    <a:lnB w="9588">
                      <a:solidFill>
                        <a:srgbClr val="231F20"/>
                      </a:solidFill>
                      <a:prstDash val="solid"/>
                    </a:lnB>
                    <a:solidFill>
                      <a:srgbClr val="E8EEF3"/>
                    </a:solidFill>
                  </a:tcPr>
                </a:tc>
              </a:tr>
              <a:tr h="207253">
                <a:tc>
                  <a:txBody>
                    <a:bodyPr/>
                    <a:lstStyle/>
                    <a:p>
                      <a:pPr algn="ctr">
                        <a:lnSpc>
                          <a:spcPct val="100000"/>
                        </a:lnSpc>
                        <a:spcBef>
                          <a:spcPts val="130"/>
                        </a:spcBef>
                      </a:pPr>
                      <a:r>
                        <a:rPr sz="1200" dirty="0">
                          <a:solidFill>
                            <a:srgbClr val="231F20"/>
                          </a:solidFill>
                          <a:latin typeface="Days"/>
                          <a:cs typeface="Days"/>
                        </a:rPr>
                        <a:t>SERIES</a:t>
                      </a:r>
                      <a:endParaRPr sz="1200" dirty="0">
                        <a:latin typeface="Days"/>
                        <a:cs typeface="Days"/>
                      </a:endParaRPr>
                    </a:p>
                  </a:txBody>
                  <a:tcPr marL="0" marR="0" marT="12758" marB="0">
                    <a:lnL w="9588">
                      <a:solidFill>
                        <a:srgbClr val="231F20"/>
                      </a:solidFill>
                      <a:prstDash val="solid"/>
                    </a:lnL>
                    <a:lnR w="9588">
                      <a:solidFill>
                        <a:srgbClr val="231F20"/>
                      </a:solidFill>
                      <a:prstDash val="solid"/>
                    </a:lnR>
                    <a:lnT w="9588">
                      <a:solidFill>
                        <a:srgbClr val="231F20"/>
                      </a:solidFill>
                      <a:prstDash val="solid"/>
                    </a:lnT>
                    <a:lnB w="9588">
                      <a:solidFill>
                        <a:srgbClr val="231F20"/>
                      </a:solidFill>
                      <a:prstDash val="solid"/>
                    </a:lnB>
                    <a:solidFill>
                      <a:srgbClr val="FFFFFF"/>
                    </a:solidFill>
                  </a:tcPr>
                </a:tc>
                <a:tc>
                  <a:txBody>
                    <a:bodyPr/>
                    <a:lstStyle/>
                    <a:p>
                      <a:pPr algn="ctr">
                        <a:lnSpc>
                          <a:spcPct val="100000"/>
                        </a:lnSpc>
                        <a:spcBef>
                          <a:spcPts val="55"/>
                        </a:spcBef>
                      </a:pPr>
                      <a:r>
                        <a:rPr sz="1200" b="1" dirty="0">
                          <a:solidFill>
                            <a:srgbClr val="231F20"/>
                          </a:solidFill>
                          <a:latin typeface="Verdana"/>
                          <a:cs typeface="Verdana"/>
                        </a:rPr>
                        <a:t>500</a:t>
                      </a:r>
                      <a:endParaRPr sz="1200">
                        <a:latin typeface="Verdana"/>
                        <a:cs typeface="Verdana"/>
                      </a:endParaRPr>
                    </a:p>
                  </a:txBody>
                  <a:tcPr marL="0" marR="0" marT="5398" marB="0">
                    <a:lnL w="9588">
                      <a:solidFill>
                        <a:srgbClr val="231F20"/>
                      </a:solidFill>
                      <a:prstDash val="solid"/>
                    </a:lnL>
                    <a:lnR w="9588">
                      <a:solidFill>
                        <a:srgbClr val="231F20"/>
                      </a:solidFill>
                      <a:prstDash val="solid"/>
                    </a:lnR>
                    <a:lnT w="9588">
                      <a:solidFill>
                        <a:srgbClr val="231F20"/>
                      </a:solidFill>
                      <a:prstDash val="solid"/>
                    </a:lnT>
                    <a:lnB w="9588">
                      <a:solidFill>
                        <a:srgbClr val="231F20"/>
                      </a:solidFill>
                      <a:prstDash val="solid"/>
                    </a:lnB>
                    <a:solidFill>
                      <a:srgbClr val="FFFFFF"/>
                    </a:solidFill>
                  </a:tcPr>
                </a:tc>
                <a:tc>
                  <a:txBody>
                    <a:bodyPr/>
                    <a:lstStyle/>
                    <a:p>
                      <a:pPr algn="ctr">
                        <a:lnSpc>
                          <a:spcPct val="100000"/>
                        </a:lnSpc>
                        <a:spcBef>
                          <a:spcPts val="55"/>
                        </a:spcBef>
                      </a:pPr>
                      <a:r>
                        <a:rPr sz="1200" b="1" dirty="0">
                          <a:solidFill>
                            <a:srgbClr val="231F20"/>
                          </a:solidFill>
                          <a:latin typeface="Verdana"/>
                          <a:cs typeface="Verdana"/>
                        </a:rPr>
                        <a:t>600</a:t>
                      </a:r>
                      <a:endParaRPr sz="1200">
                        <a:latin typeface="Verdana"/>
                        <a:cs typeface="Verdana"/>
                      </a:endParaRPr>
                    </a:p>
                  </a:txBody>
                  <a:tcPr marL="0" marR="0" marT="5398" marB="0">
                    <a:lnL w="9588">
                      <a:solidFill>
                        <a:srgbClr val="231F20"/>
                      </a:solidFill>
                      <a:prstDash val="solid"/>
                    </a:lnL>
                    <a:lnR w="9588">
                      <a:solidFill>
                        <a:srgbClr val="231F20"/>
                      </a:solidFill>
                      <a:prstDash val="solid"/>
                    </a:lnR>
                    <a:lnT w="9588">
                      <a:solidFill>
                        <a:srgbClr val="231F20"/>
                      </a:solidFill>
                      <a:prstDash val="solid"/>
                    </a:lnT>
                    <a:lnB w="9588">
                      <a:solidFill>
                        <a:srgbClr val="231F20"/>
                      </a:solidFill>
                      <a:prstDash val="solid"/>
                    </a:lnB>
                    <a:solidFill>
                      <a:srgbClr val="FFFFFF"/>
                    </a:solidFill>
                  </a:tcPr>
                </a:tc>
                <a:tc>
                  <a:txBody>
                    <a:bodyPr/>
                    <a:lstStyle/>
                    <a:p>
                      <a:pPr algn="ctr">
                        <a:lnSpc>
                          <a:spcPct val="100000"/>
                        </a:lnSpc>
                        <a:spcBef>
                          <a:spcPts val="55"/>
                        </a:spcBef>
                      </a:pPr>
                      <a:r>
                        <a:rPr sz="1200" b="1" dirty="0">
                          <a:solidFill>
                            <a:srgbClr val="231F20"/>
                          </a:solidFill>
                          <a:latin typeface="Verdana"/>
                          <a:cs typeface="Verdana"/>
                        </a:rPr>
                        <a:t>840SC</a:t>
                      </a:r>
                      <a:endParaRPr sz="1200">
                        <a:latin typeface="Verdana"/>
                        <a:cs typeface="Verdana"/>
                      </a:endParaRPr>
                    </a:p>
                  </a:txBody>
                  <a:tcPr marL="0" marR="0" marT="5398" marB="0">
                    <a:lnL w="9588">
                      <a:solidFill>
                        <a:srgbClr val="231F20"/>
                      </a:solidFill>
                      <a:prstDash val="solid"/>
                    </a:lnL>
                    <a:lnR w="9588">
                      <a:solidFill>
                        <a:srgbClr val="231F20"/>
                      </a:solidFill>
                      <a:prstDash val="solid"/>
                    </a:lnR>
                    <a:lnT w="9588">
                      <a:solidFill>
                        <a:srgbClr val="231F20"/>
                      </a:solidFill>
                      <a:prstDash val="solid"/>
                    </a:lnT>
                    <a:lnB w="9588">
                      <a:solidFill>
                        <a:srgbClr val="231F20"/>
                      </a:solidFill>
                      <a:prstDash val="solid"/>
                    </a:lnB>
                    <a:solidFill>
                      <a:srgbClr val="FFFFFF"/>
                    </a:solidFill>
                  </a:tcPr>
                </a:tc>
                <a:tc>
                  <a:txBody>
                    <a:bodyPr/>
                    <a:lstStyle/>
                    <a:p>
                      <a:pPr algn="ctr">
                        <a:lnSpc>
                          <a:spcPct val="100000"/>
                        </a:lnSpc>
                        <a:spcBef>
                          <a:spcPts val="55"/>
                        </a:spcBef>
                      </a:pPr>
                      <a:r>
                        <a:rPr sz="1200" b="1" dirty="0">
                          <a:solidFill>
                            <a:srgbClr val="231F20"/>
                          </a:solidFill>
                          <a:latin typeface="Verdana"/>
                          <a:cs typeface="Verdana"/>
                        </a:rPr>
                        <a:t>880RI</a:t>
                      </a:r>
                      <a:endParaRPr sz="1200">
                        <a:latin typeface="Verdana"/>
                        <a:cs typeface="Verdana"/>
                      </a:endParaRPr>
                    </a:p>
                  </a:txBody>
                  <a:tcPr marL="0" marR="0" marT="5398" marB="0">
                    <a:lnL w="9588">
                      <a:solidFill>
                        <a:srgbClr val="231F20"/>
                      </a:solidFill>
                      <a:prstDash val="solid"/>
                    </a:lnL>
                    <a:lnR w="9588">
                      <a:solidFill>
                        <a:srgbClr val="231F20"/>
                      </a:solidFill>
                      <a:prstDash val="solid"/>
                    </a:lnR>
                    <a:lnT w="9588">
                      <a:solidFill>
                        <a:srgbClr val="231F20"/>
                      </a:solidFill>
                      <a:prstDash val="solid"/>
                    </a:lnT>
                    <a:lnB w="9588">
                      <a:solidFill>
                        <a:srgbClr val="231F20"/>
                      </a:solidFill>
                      <a:prstDash val="solid"/>
                    </a:lnB>
                    <a:solidFill>
                      <a:srgbClr val="FFFFFF"/>
                    </a:solidFill>
                  </a:tcPr>
                </a:tc>
              </a:tr>
              <a:tr h="316410">
                <a:tc>
                  <a:txBody>
                    <a:bodyPr/>
                    <a:lstStyle/>
                    <a:p>
                      <a:pPr algn="ctr">
                        <a:lnSpc>
                          <a:spcPct val="100000"/>
                        </a:lnSpc>
                        <a:spcBef>
                          <a:spcPts val="470"/>
                        </a:spcBef>
                      </a:pPr>
                      <a:r>
                        <a:rPr sz="1200" spc="-5" dirty="0">
                          <a:solidFill>
                            <a:srgbClr val="231F20"/>
                          </a:solidFill>
                          <a:latin typeface="Days"/>
                          <a:cs typeface="Days"/>
                        </a:rPr>
                        <a:t>SIMILAR</a:t>
                      </a:r>
                      <a:r>
                        <a:rPr sz="1200" spc="-75" dirty="0">
                          <a:solidFill>
                            <a:srgbClr val="231F20"/>
                          </a:solidFill>
                          <a:latin typeface="Days"/>
                          <a:cs typeface="Days"/>
                        </a:rPr>
                        <a:t> </a:t>
                      </a:r>
                      <a:r>
                        <a:rPr sz="1200" spc="-15" dirty="0">
                          <a:solidFill>
                            <a:srgbClr val="231F20"/>
                          </a:solidFill>
                          <a:latin typeface="Days"/>
                          <a:cs typeface="Days"/>
                        </a:rPr>
                        <a:t>TO</a:t>
                      </a:r>
                      <a:endParaRPr sz="1200" dirty="0">
                        <a:latin typeface="Days"/>
                        <a:cs typeface="Days"/>
                      </a:endParaRPr>
                    </a:p>
                  </a:txBody>
                  <a:tcPr marL="0" marR="0" marT="46124" marB="0">
                    <a:lnL w="9588">
                      <a:solidFill>
                        <a:srgbClr val="231F20"/>
                      </a:solidFill>
                      <a:prstDash val="solid"/>
                    </a:lnL>
                    <a:lnR w="9588">
                      <a:solidFill>
                        <a:srgbClr val="231F20"/>
                      </a:solidFill>
                      <a:prstDash val="solid"/>
                    </a:lnR>
                    <a:lnT w="9588">
                      <a:solidFill>
                        <a:srgbClr val="231F20"/>
                      </a:solidFill>
                      <a:prstDash val="solid"/>
                    </a:lnT>
                    <a:lnB w="9588">
                      <a:solidFill>
                        <a:srgbClr val="231F20"/>
                      </a:solidFill>
                      <a:prstDash val="solid"/>
                    </a:lnB>
                    <a:solidFill>
                      <a:srgbClr val="E8EEF3"/>
                    </a:solidFill>
                  </a:tcPr>
                </a:tc>
                <a:tc>
                  <a:txBody>
                    <a:bodyPr/>
                    <a:lstStyle/>
                    <a:p>
                      <a:pPr algn="ctr">
                        <a:lnSpc>
                          <a:spcPct val="100000"/>
                        </a:lnSpc>
                        <a:spcBef>
                          <a:spcPts val="520"/>
                        </a:spcBef>
                      </a:pPr>
                      <a:r>
                        <a:rPr sz="1200" dirty="0">
                          <a:solidFill>
                            <a:srgbClr val="231F20"/>
                          </a:solidFill>
                          <a:latin typeface="Verdana"/>
                          <a:cs typeface="Verdana"/>
                        </a:rPr>
                        <a:t>Magna / Astro / UP </a:t>
                      </a:r>
                      <a:r>
                        <a:rPr sz="1200" spc="-5" dirty="0">
                          <a:solidFill>
                            <a:srgbClr val="231F20"/>
                          </a:solidFill>
                          <a:latin typeface="Verdana"/>
                          <a:cs typeface="Verdana"/>
                        </a:rPr>
                        <a:t>/PL </a:t>
                      </a:r>
                      <a:r>
                        <a:rPr sz="1200" dirty="0">
                          <a:solidFill>
                            <a:srgbClr val="231F20"/>
                          </a:solidFill>
                          <a:latin typeface="Verdana"/>
                          <a:cs typeface="Verdana"/>
                        </a:rPr>
                        <a:t>/</a:t>
                      </a:r>
                      <a:r>
                        <a:rPr sz="1200" spc="-100" dirty="0">
                          <a:solidFill>
                            <a:srgbClr val="231F20"/>
                          </a:solidFill>
                          <a:latin typeface="Verdana"/>
                          <a:cs typeface="Verdana"/>
                        </a:rPr>
                        <a:t> </a:t>
                      </a:r>
                      <a:r>
                        <a:rPr sz="1200" dirty="0">
                          <a:solidFill>
                            <a:srgbClr val="231F20"/>
                          </a:solidFill>
                          <a:latin typeface="Verdana"/>
                          <a:cs typeface="Verdana"/>
                        </a:rPr>
                        <a:t>00</a:t>
                      </a:r>
                      <a:endParaRPr sz="1200">
                        <a:latin typeface="Verdana"/>
                        <a:cs typeface="Verdana"/>
                      </a:endParaRPr>
                    </a:p>
                  </a:txBody>
                  <a:tcPr marL="0" marR="0" marT="51031" marB="0">
                    <a:lnL w="9588">
                      <a:solidFill>
                        <a:srgbClr val="231F20"/>
                      </a:solidFill>
                      <a:prstDash val="solid"/>
                    </a:lnL>
                    <a:lnR w="9588">
                      <a:solidFill>
                        <a:srgbClr val="231F20"/>
                      </a:solidFill>
                      <a:prstDash val="solid"/>
                    </a:lnR>
                    <a:lnT w="9588">
                      <a:solidFill>
                        <a:srgbClr val="231F20"/>
                      </a:solidFill>
                      <a:prstDash val="solid"/>
                    </a:lnT>
                    <a:lnB w="9588">
                      <a:solidFill>
                        <a:srgbClr val="231F20"/>
                      </a:solidFill>
                      <a:prstDash val="solid"/>
                    </a:lnB>
                    <a:solidFill>
                      <a:srgbClr val="E8EEF3"/>
                    </a:solidFill>
                  </a:tcPr>
                </a:tc>
                <a:tc>
                  <a:txBody>
                    <a:bodyPr/>
                    <a:lstStyle/>
                    <a:p>
                      <a:pPr algn="ctr">
                        <a:lnSpc>
                          <a:spcPct val="100000"/>
                        </a:lnSpc>
                        <a:spcBef>
                          <a:spcPts val="100"/>
                        </a:spcBef>
                      </a:pPr>
                      <a:r>
                        <a:rPr sz="1200" dirty="0">
                          <a:solidFill>
                            <a:srgbClr val="231F20"/>
                          </a:solidFill>
                          <a:latin typeface="Verdana"/>
                          <a:cs typeface="Verdana"/>
                        </a:rPr>
                        <a:t>2400 / 1900 /</a:t>
                      </a:r>
                      <a:r>
                        <a:rPr sz="1200" spc="-100" dirty="0">
                          <a:solidFill>
                            <a:srgbClr val="231F20"/>
                          </a:solidFill>
                          <a:latin typeface="Verdana"/>
                          <a:cs typeface="Verdana"/>
                        </a:rPr>
                        <a:t> </a:t>
                      </a:r>
                      <a:r>
                        <a:rPr sz="1200" dirty="0">
                          <a:solidFill>
                            <a:srgbClr val="231F20"/>
                          </a:solidFill>
                          <a:latin typeface="Verdana"/>
                          <a:cs typeface="Verdana"/>
                        </a:rPr>
                        <a:t>1600</a:t>
                      </a:r>
                      <a:endParaRPr sz="1200">
                        <a:latin typeface="Verdana"/>
                        <a:cs typeface="Verdana"/>
                      </a:endParaRPr>
                    </a:p>
                    <a:p>
                      <a:pPr algn="ctr">
                        <a:lnSpc>
                          <a:spcPct val="100000"/>
                        </a:lnSpc>
                      </a:pPr>
                      <a:r>
                        <a:rPr sz="1200" dirty="0">
                          <a:solidFill>
                            <a:srgbClr val="231F20"/>
                          </a:solidFill>
                          <a:latin typeface="Verdana"/>
                          <a:cs typeface="Verdana"/>
                        </a:rPr>
                        <a:t>S / H / 90 /</a:t>
                      </a:r>
                      <a:r>
                        <a:rPr sz="1200" spc="-100" dirty="0">
                          <a:solidFill>
                            <a:srgbClr val="231F20"/>
                          </a:solidFill>
                          <a:latin typeface="Verdana"/>
                          <a:cs typeface="Verdana"/>
                        </a:rPr>
                        <a:t> </a:t>
                      </a:r>
                      <a:r>
                        <a:rPr sz="1200" dirty="0">
                          <a:solidFill>
                            <a:srgbClr val="231F20"/>
                          </a:solidFill>
                          <a:latin typeface="Verdana"/>
                          <a:cs typeface="Verdana"/>
                        </a:rPr>
                        <a:t>60</a:t>
                      </a:r>
                      <a:endParaRPr sz="1200">
                        <a:latin typeface="Verdana"/>
                        <a:cs typeface="Verdana"/>
                      </a:endParaRPr>
                    </a:p>
                  </a:txBody>
                  <a:tcPr marL="0" marR="0" marT="9814" marB="0">
                    <a:lnL w="9588">
                      <a:solidFill>
                        <a:srgbClr val="231F20"/>
                      </a:solidFill>
                      <a:prstDash val="solid"/>
                    </a:lnL>
                    <a:lnR w="9588">
                      <a:solidFill>
                        <a:srgbClr val="231F20"/>
                      </a:solidFill>
                      <a:prstDash val="solid"/>
                    </a:lnR>
                    <a:lnT w="9588">
                      <a:solidFill>
                        <a:srgbClr val="231F20"/>
                      </a:solidFill>
                      <a:prstDash val="solid"/>
                    </a:lnT>
                    <a:lnB w="9588">
                      <a:solidFill>
                        <a:srgbClr val="231F20"/>
                      </a:solidFill>
                      <a:prstDash val="solid"/>
                    </a:lnB>
                    <a:solidFill>
                      <a:srgbClr val="E8EEF3"/>
                    </a:solidFill>
                  </a:tcPr>
                </a:tc>
                <a:tc>
                  <a:txBody>
                    <a:bodyPr/>
                    <a:lstStyle/>
                    <a:p>
                      <a:endParaRPr sz="1200">
                        <a:latin typeface="Verdana"/>
                        <a:cs typeface="Verdana"/>
                      </a:endParaRPr>
                    </a:p>
                  </a:txBody>
                  <a:tcPr marL="0" marR="0" marT="0" marB="0">
                    <a:lnL w="9588">
                      <a:solidFill>
                        <a:srgbClr val="231F20"/>
                      </a:solidFill>
                      <a:prstDash val="solid"/>
                    </a:lnL>
                    <a:lnR w="9588">
                      <a:solidFill>
                        <a:srgbClr val="231F20"/>
                      </a:solidFill>
                      <a:prstDash val="solid"/>
                    </a:lnR>
                    <a:lnT w="9588">
                      <a:solidFill>
                        <a:srgbClr val="231F20"/>
                      </a:solidFill>
                      <a:prstDash val="solid"/>
                    </a:lnT>
                    <a:lnB w="9588">
                      <a:solidFill>
                        <a:srgbClr val="231F20"/>
                      </a:solidFill>
                      <a:prstDash val="solid"/>
                    </a:lnB>
                    <a:solidFill>
                      <a:srgbClr val="E8EEF3"/>
                    </a:solidFill>
                  </a:tcPr>
                </a:tc>
                <a:tc>
                  <a:txBody>
                    <a:bodyPr/>
                    <a:lstStyle/>
                    <a:p>
                      <a:pPr algn="ctr">
                        <a:lnSpc>
                          <a:spcPct val="100000"/>
                        </a:lnSpc>
                        <a:spcBef>
                          <a:spcPts val="520"/>
                        </a:spcBef>
                      </a:pPr>
                      <a:r>
                        <a:rPr sz="1200" dirty="0">
                          <a:solidFill>
                            <a:srgbClr val="231F20"/>
                          </a:solidFill>
                          <a:latin typeface="Verdana"/>
                          <a:cs typeface="Verdana"/>
                        </a:rPr>
                        <a:t>4300 / 80SC / VLI /</a:t>
                      </a:r>
                      <a:r>
                        <a:rPr sz="1200" spc="-110" dirty="0">
                          <a:solidFill>
                            <a:srgbClr val="231F20"/>
                          </a:solidFill>
                          <a:latin typeface="Verdana"/>
                          <a:cs typeface="Verdana"/>
                        </a:rPr>
                        <a:t> </a:t>
                      </a:r>
                      <a:r>
                        <a:rPr sz="1200" dirty="0">
                          <a:solidFill>
                            <a:srgbClr val="231F20"/>
                          </a:solidFill>
                          <a:latin typeface="Verdana"/>
                          <a:cs typeface="Verdana"/>
                        </a:rPr>
                        <a:t>KS</a:t>
                      </a:r>
                      <a:endParaRPr sz="1200">
                        <a:latin typeface="Verdana"/>
                        <a:cs typeface="Verdana"/>
                      </a:endParaRPr>
                    </a:p>
                  </a:txBody>
                  <a:tcPr marL="0" marR="0" marT="51031" marB="0">
                    <a:lnL w="9588">
                      <a:solidFill>
                        <a:srgbClr val="231F20"/>
                      </a:solidFill>
                      <a:prstDash val="solid"/>
                    </a:lnL>
                    <a:lnR w="9588">
                      <a:solidFill>
                        <a:srgbClr val="231F20"/>
                      </a:solidFill>
                      <a:prstDash val="solid"/>
                    </a:lnR>
                    <a:lnT w="9588">
                      <a:solidFill>
                        <a:srgbClr val="231F20"/>
                      </a:solidFill>
                      <a:prstDash val="solid"/>
                    </a:lnT>
                    <a:lnB w="9588">
                      <a:solidFill>
                        <a:srgbClr val="231F20"/>
                      </a:solidFill>
                      <a:prstDash val="solid"/>
                    </a:lnB>
                    <a:solidFill>
                      <a:srgbClr val="E8EEF3"/>
                    </a:solidFill>
                  </a:tcPr>
                </a:tc>
              </a:tr>
              <a:tr h="754443">
                <a:tc>
                  <a:txBody>
                    <a:bodyPr/>
                    <a:lstStyle/>
                    <a:p>
                      <a:pPr>
                        <a:lnSpc>
                          <a:spcPct val="100000"/>
                        </a:lnSpc>
                      </a:pPr>
                      <a:endParaRPr sz="1200" dirty="0">
                        <a:latin typeface="Times New Roman"/>
                        <a:cs typeface="Times New Roman"/>
                      </a:endParaRPr>
                    </a:p>
                    <a:p>
                      <a:pPr algn="ctr">
                        <a:lnSpc>
                          <a:spcPct val="100000"/>
                        </a:lnSpc>
                        <a:spcBef>
                          <a:spcPts val="690"/>
                        </a:spcBef>
                      </a:pPr>
                      <a:r>
                        <a:rPr sz="1200" dirty="0">
                          <a:solidFill>
                            <a:srgbClr val="231F20"/>
                          </a:solidFill>
                          <a:latin typeface="Days"/>
                          <a:cs typeface="Days"/>
                        </a:rPr>
                        <a:t>TYPE</a:t>
                      </a:r>
                      <a:endParaRPr sz="1200" dirty="0">
                        <a:latin typeface="Days"/>
                        <a:cs typeface="Days"/>
                      </a:endParaRPr>
                    </a:p>
                  </a:txBody>
                  <a:tcPr marL="0" marR="0" marT="0" marB="0">
                    <a:lnL w="9588">
                      <a:solidFill>
                        <a:srgbClr val="231F20"/>
                      </a:solidFill>
                      <a:prstDash val="solid"/>
                    </a:lnL>
                    <a:lnR w="9588">
                      <a:solidFill>
                        <a:srgbClr val="231F20"/>
                      </a:solidFill>
                      <a:prstDash val="solid"/>
                    </a:lnR>
                    <a:lnT w="9588">
                      <a:solidFill>
                        <a:srgbClr val="231F20"/>
                      </a:solidFill>
                      <a:prstDash val="solid"/>
                    </a:lnT>
                    <a:lnB w="9588">
                      <a:solidFill>
                        <a:srgbClr val="231F20"/>
                      </a:solidFill>
                      <a:prstDash val="solid"/>
                    </a:lnB>
                    <a:solidFill>
                      <a:srgbClr val="FFFFFF"/>
                    </a:solidFill>
                  </a:tcPr>
                </a:tc>
                <a:tc>
                  <a:txBody>
                    <a:bodyPr/>
                    <a:lstStyle/>
                    <a:p>
                      <a:pPr>
                        <a:lnSpc>
                          <a:spcPct val="100000"/>
                        </a:lnSpc>
                        <a:spcBef>
                          <a:spcPts val="40"/>
                        </a:spcBef>
                      </a:pPr>
                      <a:endParaRPr sz="1200">
                        <a:latin typeface="Times New Roman"/>
                        <a:cs typeface="Times New Roman"/>
                      </a:endParaRPr>
                    </a:p>
                    <a:p>
                      <a:pPr algn="ctr">
                        <a:lnSpc>
                          <a:spcPct val="100000"/>
                        </a:lnSpc>
                      </a:pPr>
                      <a:r>
                        <a:rPr sz="1200" spc="-5" dirty="0">
                          <a:solidFill>
                            <a:srgbClr val="231F20"/>
                          </a:solidFill>
                          <a:latin typeface="Verdana"/>
                          <a:cs typeface="Verdana"/>
                        </a:rPr>
                        <a:t>Circulating</a:t>
                      </a:r>
                      <a:r>
                        <a:rPr sz="1200" spc="-45" dirty="0">
                          <a:solidFill>
                            <a:srgbClr val="231F20"/>
                          </a:solidFill>
                          <a:latin typeface="Verdana"/>
                          <a:cs typeface="Verdana"/>
                        </a:rPr>
                        <a:t> </a:t>
                      </a:r>
                      <a:r>
                        <a:rPr sz="1200" dirty="0">
                          <a:solidFill>
                            <a:srgbClr val="231F20"/>
                          </a:solidFill>
                          <a:latin typeface="Verdana"/>
                          <a:cs typeface="Verdana"/>
                        </a:rPr>
                        <a:t>Pump</a:t>
                      </a:r>
                      <a:endParaRPr sz="1200">
                        <a:latin typeface="Verdana"/>
                        <a:cs typeface="Verdana"/>
                      </a:endParaRPr>
                    </a:p>
                  </a:txBody>
                  <a:tcPr marL="0" marR="0" marT="3925" marB="0">
                    <a:lnL w="9588">
                      <a:solidFill>
                        <a:srgbClr val="231F20"/>
                      </a:solidFill>
                      <a:prstDash val="solid"/>
                    </a:lnL>
                    <a:lnR w="9588">
                      <a:solidFill>
                        <a:srgbClr val="231F20"/>
                      </a:solidFill>
                      <a:prstDash val="solid"/>
                    </a:lnR>
                    <a:lnT w="9588">
                      <a:solidFill>
                        <a:srgbClr val="231F20"/>
                      </a:solidFill>
                      <a:prstDash val="solid"/>
                    </a:lnT>
                    <a:lnB w="9588">
                      <a:solidFill>
                        <a:srgbClr val="231F20"/>
                      </a:solidFill>
                      <a:prstDash val="solid"/>
                    </a:lnB>
                    <a:solidFill>
                      <a:srgbClr val="FFFFFF"/>
                    </a:solidFill>
                  </a:tcPr>
                </a:tc>
                <a:tc>
                  <a:txBody>
                    <a:bodyPr/>
                    <a:lstStyle/>
                    <a:p>
                      <a:pPr>
                        <a:lnSpc>
                          <a:spcPct val="100000"/>
                        </a:lnSpc>
                        <a:spcBef>
                          <a:spcPts val="40"/>
                        </a:spcBef>
                      </a:pPr>
                      <a:endParaRPr sz="1200">
                        <a:latin typeface="Times New Roman"/>
                        <a:cs typeface="Times New Roman"/>
                      </a:endParaRPr>
                    </a:p>
                    <a:p>
                      <a:pPr algn="ctr">
                        <a:lnSpc>
                          <a:spcPct val="100000"/>
                        </a:lnSpc>
                      </a:pPr>
                      <a:r>
                        <a:rPr sz="1200" dirty="0">
                          <a:solidFill>
                            <a:srgbClr val="231F20"/>
                          </a:solidFill>
                          <a:latin typeface="Verdana"/>
                          <a:cs typeface="Verdana"/>
                        </a:rPr>
                        <a:t>In-Line</a:t>
                      </a:r>
                      <a:r>
                        <a:rPr sz="1200" spc="-55" dirty="0">
                          <a:solidFill>
                            <a:srgbClr val="231F20"/>
                          </a:solidFill>
                          <a:latin typeface="Verdana"/>
                          <a:cs typeface="Verdana"/>
                        </a:rPr>
                        <a:t> </a:t>
                      </a:r>
                      <a:r>
                        <a:rPr sz="1200" spc="-5" dirty="0">
                          <a:solidFill>
                            <a:srgbClr val="231F20"/>
                          </a:solidFill>
                          <a:latin typeface="Verdana"/>
                          <a:cs typeface="Verdana"/>
                        </a:rPr>
                        <a:t>Circulator</a:t>
                      </a:r>
                      <a:endParaRPr sz="1200">
                        <a:latin typeface="Verdana"/>
                        <a:cs typeface="Verdana"/>
                      </a:endParaRPr>
                    </a:p>
                  </a:txBody>
                  <a:tcPr marL="0" marR="0" marT="3925" marB="0">
                    <a:lnL w="9588">
                      <a:solidFill>
                        <a:srgbClr val="231F20"/>
                      </a:solidFill>
                      <a:prstDash val="solid"/>
                    </a:lnL>
                    <a:lnR w="9588">
                      <a:solidFill>
                        <a:srgbClr val="231F20"/>
                      </a:solidFill>
                      <a:prstDash val="solid"/>
                    </a:lnR>
                    <a:lnT w="9588">
                      <a:solidFill>
                        <a:srgbClr val="231F20"/>
                      </a:solidFill>
                      <a:prstDash val="solid"/>
                    </a:lnT>
                    <a:lnB w="9588">
                      <a:solidFill>
                        <a:srgbClr val="231F20"/>
                      </a:solidFill>
                      <a:prstDash val="solid"/>
                    </a:lnB>
                    <a:solidFill>
                      <a:srgbClr val="FFFFFF"/>
                    </a:solidFill>
                  </a:tcPr>
                </a:tc>
                <a:tc>
                  <a:txBody>
                    <a:bodyPr/>
                    <a:lstStyle/>
                    <a:p>
                      <a:pPr marL="282575" marR="274320" algn="ctr">
                        <a:lnSpc>
                          <a:spcPct val="100000"/>
                        </a:lnSpc>
                        <a:spcBef>
                          <a:spcPts val="680"/>
                        </a:spcBef>
                      </a:pPr>
                      <a:r>
                        <a:rPr sz="1200" spc="-5" dirty="0">
                          <a:solidFill>
                            <a:srgbClr val="231F20"/>
                          </a:solidFill>
                          <a:latin typeface="Verdana"/>
                          <a:cs typeface="Verdana"/>
                        </a:rPr>
                        <a:t>Vertical</a:t>
                      </a:r>
                      <a:r>
                        <a:rPr sz="1200" spc="-70" dirty="0">
                          <a:solidFill>
                            <a:srgbClr val="231F20"/>
                          </a:solidFill>
                          <a:latin typeface="Verdana"/>
                          <a:cs typeface="Verdana"/>
                        </a:rPr>
                        <a:t> </a:t>
                      </a:r>
                      <a:r>
                        <a:rPr sz="1200" dirty="0">
                          <a:solidFill>
                            <a:srgbClr val="231F20"/>
                          </a:solidFill>
                          <a:latin typeface="Verdana"/>
                          <a:cs typeface="Verdana"/>
                        </a:rPr>
                        <a:t>In-Line  Centrifugal  Split</a:t>
                      </a:r>
                      <a:r>
                        <a:rPr sz="1200" spc="-70" dirty="0">
                          <a:solidFill>
                            <a:srgbClr val="231F20"/>
                          </a:solidFill>
                          <a:latin typeface="Verdana"/>
                          <a:cs typeface="Verdana"/>
                        </a:rPr>
                        <a:t> </a:t>
                      </a:r>
                      <a:r>
                        <a:rPr sz="1200" spc="-5" dirty="0">
                          <a:solidFill>
                            <a:srgbClr val="231F20"/>
                          </a:solidFill>
                          <a:latin typeface="Verdana"/>
                          <a:cs typeface="Verdana"/>
                        </a:rPr>
                        <a:t>Coupling</a:t>
                      </a:r>
                      <a:endParaRPr sz="1200">
                        <a:latin typeface="Verdana"/>
                        <a:cs typeface="Verdana"/>
                      </a:endParaRPr>
                    </a:p>
                  </a:txBody>
                  <a:tcPr marL="0" marR="0" marT="66733" marB="0">
                    <a:lnL w="9588">
                      <a:solidFill>
                        <a:srgbClr val="231F20"/>
                      </a:solidFill>
                      <a:prstDash val="solid"/>
                    </a:lnL>
                    <a:lnR w="9588">
                      <a:solidFill>
                        <a:srgbClr val="231F20"/>
                      </a:solidFill>
                      <a:prstDash val="solid"/>
                    </a:lnR>
                    <a:lnT w="9588">
                      <a:solidFill>
                        <a:srgbClr val="231F20"/>
                      </a:solidFill>
                      <a:prstDash val="solid"/>
                    </a:lnT>
                    <a:lnB w="9588">
                      <a:solidFill>
                        <a:srgbClr val="231F20"/>
                      </a:solidFill>
                      <a:prstDash val="solid"/>
                    </a:lnB>
                    <a:solidFill>
                      <a:srgbClr val="FFFFFF"/>
                    </a:solidFill>
                  </a:tcPr>
                </a:tc>
                <a:tc>
                  <a:txBody>
                    <a:bodyPr/>
                    <a:lstStyle/>
                    <a:p>
                      <a:pPr marL="291465" marR="283845" algn="ctr">
                        <a:lnSpc>
                          <a:spcPct val="100000"/>
                        </a:lnSpc>
                        <a:spcBef>
                          <a:spcPts val="680"/>
                        </a:spcBef>
                      </a:pPr>
                      <a:r>
                        <a:rPr sz="1200" spc="-5" dirty="0">
                          <a:solidFill>
                            <a:srgbClr val="231F20"/>
                          </a:solidFill>
                          <a:latin typeface="Verdana"/>
                          <a:cs typeface="Verdana"/>
                        </a:rPr>
                        <a:t>Vertical</a:t>
                      </a:r>
                      <a:r>
                        <a:rPr sz="1200" spc="-70" dirty="0">
                          <a:solidFill>
                            <a:srgbClr val="231F20"/>
                          </a:solidFill>
                          <a:latin typeface="Verdana"/>
                          <a:cs typeface="Verdana"/>
                        </a:rPr>
                        <a:t> </a:t>
                      </a:r>
                      <a:r>
                        <a:rPr sz="1200" dirty="0">
                          <a:solidFill>
                            <a:srgbClr val="231F20"/>
                          </a:solidFill>
                          <a:latin typeface="Verdana"/>
                          <a:cs typeface="Verdana"/>
                        </a:rPr>
                        <a:t>In-Line  Centrifugal  Split</a:t>
                      </a:r>
                      <a:r>
                        <a:rPr sz="1200" spc="-70" dirty="0">
                          <a:solidFill>
                            <a:srgbClr val="231F20"/>
                          </a:solidFill>
                          <a:latin typeface="Verdana"/>
                          <a:cs typeface="Verdana"/>
                        </a:rPr>
                        <a:t> </a:t>
                      </a:r>
                      <a:r>
                        <a:rPr sz="1200" spc="-5" dirty="0">
                          <a:solidFill>
                            <a:srgbClr val="231F20"/>
                          </a:solidFill>
                          <a:latin typeface="Verdana"/>
                          <a:cs typeface="Verdana"/>
                        </a:rPr>
                        <a:t>Coupling</a:t>
                      </a:r>
                      <a:endParaRPr sz="1200">
                        <a:latin typeface="Verdana"/>
                        <a:cs typeface="Verdana"/>
                      </a:endParaRPr>
                    </a:p>
                  </a:txBody>
                  <a:tcPr marL="0" marR="0" marT="66733" marB="0">
                    <a:lnL w="9588">
                      <a:solidFill>
                        <a:srgbClr val="231F20"/>
                      </a:solidFill>
                      <a:prstDash val="solid"/>
                    </a:lnL>
                    <a:lnR w="9588">
                      <a:solidFill>
                        <a:srgbClr val="231F20"/>
                      </a:solidFill>
                      <a:prstDash val="solid"/>
                    </a:lnR>
                    <a:lnT w="9588">
                      <a:solidFill>
                        <a:srgbClr val="231F20"/>
                      </a:solidFill>
                      <a:prstDash val="solid"/>
                    </a:lnT>
                    <a:lnB w="9588">
                      <a:solidFill>
                        <a:srgbClr val="231F20"/>
                      </a:solidFill>
                      <a:prstDash val="solid"/>
                    </a:lnB>
                    <a:solidFill>
                      <a:srgbClr val="FFFFFF"/>
                    </a:solidFill>
                  </a:tcPr>
                </a:tc>
              </a:tr>
              <a:tr h="381011">
                <a:tc>
                  <a:txBody>
                    <a:bodyPr/>
                    <a:lstStyle/>
                    <a:p>
                      <a:pPr algn="ctr">
                        <a:lnSpc>
                          <a:spcPct val="100000"/>
                        </a:lnSpc>
                        <a:spcBef>
                          <a:spcPts val="670"/>
                        </a:spcBef>
                      </a:pPr>
                      <a:r>
                        <a:rPr sz="1200" spc="-5" dirty="0">
                          <a:solidFill>
                            <a:srgbClr val="231F20"/>
                          </a:solidFill>
                          <a:latin typeface="Days"/>
                          <a:cs typeface="Days"/>
                        </a:rPr>
                        <a:t>CAPACITIES</a:t>
                      </a:r>
                      <a:endParaRPr sz="1200">
                        <a:latin typeface="Days"/>
                        <a:cs typeface="Days"/>
                      </a:endParaRPr>
                    </a:p>
                  </a:txBody>
                  <a:tcPr marL="0" marR="0" marT="65751" marB="0">
                    <a:lnL w="9588">
                      <a:solidFill>
                        <a:srgbClr val="231F20"/>
                      </a:solidFill>
                      <a:prstDash val="solid"/>
                    </a:lnL>
                    <a:lnR w="9588">
                      <a:solidFill>
                        <a:srgbClr val="231F20"/>
                      </a:solidFill>
                      <a:prstDash val="solid"/>
                    </a:lnR>
                    <a:lnT w="9588">
                      <a:solidFill>
                        <a:srgbClr val="231F20"/>
                      </a:solidFill>
                      <a:prstDash val="solid"/>
                    </a:lnT>
                    <a:lnB w="9588">
                      <a:solidFill>
                        <a:srgbClr val="231F20"/>
                      </a:solidFill>
                      <a:prstDash val="solid"/>
                    </a:lnB>
                    <a:solidFill>
                      <a:srgbClr val="E8EEF3"/>
                    </a:solidFill>
                  </a:tcPr>
                </a:tc>
                <a:tc>
                  <a:txBody>
                    <a:bodyPr/>
                    <a:lstStyle/>
                    <a:p>
                      <a:pPr marL="350520" marR="143510" indent="-199390">
                        <a:lnSpc>
                          <a:spcPct val="100000"/>
                        </a:lnSpc>
                        <a:spcBef>
                          <a:spcPts val="55"/>
                        </a:spcBef>
                      </a:pPr>
                      <a:r>
                        <a:rPr sz="1200" dirty="0">
                          <a:solidFill>
                            <a:srgbClr val="231F20"/>
                          </a:solidFill>
                          <a:latin typeface="Verdana"/>
                          <a:cs typeface="Verdana"/>
                        </a:rPr>
                        <a:t>up to 234</a:t>
                      </a:r>
                      <a:r>
                        <a:rPr sz="1200" spc="-55" dirty="0">
                          <a:solidFill>
                            <a:srgbClr val="231F20"/>
                          </a:solidFill>
                          <a:latin typeface="Verdana"/>
                          <a:cs typeface="Verdana"/>
                        </a:rPr>
                        <a:t> </a:t>
                      </a:r>
                      <a:r>
                        <a:rPr sz="1200" dirty="0">
                          <a:solidFill>
                            <a:srgbClr val="231F20"/>
                          </a:solidFill>
                          <a:latin typeface="Verdana"/>
                          <a:cs typeface="Verdana"/>
                        </a:rPr>
                        <a:t>USGPM  (54</a:t>
                      </a:r>
                      <a:r>
                        <a:rPr sz="1200" spc="-105" dirty="0">
                          <a:solidFill>
                            <a:srgbClr val="231F20"/>
                          </a:solidFill>
                          <a:latin typeface="Verdana"/>
                          <a:cs typeface="Verdana"/>
                        </a:rPr>
                        <a:t> </a:t>
                      </a:r>
                      <a:r>
                        <a:rPr sz="1200" spc="5" dirty="0">
                          <a:solidFill>
                            <a:srgbClr val="231F20"/>
                          </a:solidFill>
                          <a:latin typeface="Verdana"/>
                          <a:cs typeface="Verdana"/>
                        </a:rPr>
                        <a:t>m</a:t>
                      </a:r>
                      <a:r>
                        <a:rPr sz="1200" spc="7" baseline="33333" dirty="0">
                          <a:solidFill>
                            <a:srgbClr val="231F20"/>
                          </a:solidFill>
                          <a:latin typeface="Verdana"/>
                          <a:cs typeface="Verdana"/>
                        </a:rPr>
                        <a:t>3</a:t>
                      </a:r>
                      <a:r>
                        <a:rPr sz="1200" spc="5" dirty="0">
                          <a:solidFill>
                            <a:srgbClr val="231F20"/>
                          </a:solidFill>
                          <a:latin typeface="Verdana"/>
                          <a:cs typeface="Verdana"/>
                        </a:rPr>
                        <a:t>/hr)</a:t>
                      </a:r>
                      <a:endParaRPr sz="1200">
                        <a:latin typeface="Verdana"/>
                        <a:cs typeface="Verdana"/>
                      </a:endParaRPr>
                    </a:p>
                  </a:txBody>
                  <a:tcPr marL="0" marR="0" marT="5398" marB="0">
                    <a:lnL w="9588">
                      <a:solidFill>
                        <a:srgbClr val="231F20"/>
                      </a:solidFill>
                      <a:prstDash val="solid"/>
                    </a:lnL>
                    <a:lnR w="9588">
                      <a:solidFill>
                        <a:srgbClr val="231F20"/>
                      </a:solidFill>
                      <a:prstDash val="solid"/>
                    </a:lnR>
                    <a:lnT w="9588">
                      <a:solidFill>
                        <a:srgbClr val="231F20"/>
                      </a:solidFill>
                      <a:prstDash val="solid"/>
                    </a:lnT>
                    <a:lnB w="9588">
                      <a:solidFill>
                        <a:srgbClr val="231F20"/>
                      </a:solidFill>
                      <a:prstDash val="solid"/>
                    </a:lnB>
                    <a:solidFill>
                      <a:srgbClr val="E8EEF3"/>
                    </a:solidFill>
                  </a:tcPr>
                </a:tc>
                <a:tc>
                  <a:txBody>
                    <a:bodyPr/>
                    <a:lstStyle/>
                    <a:p>
                      <a:pPr marL="392430" marR="185420" indent="-199390">
                        <a:lnSpc>
                          <a:spcPct val="100000"/>
                        </a:lnSpc>
                        <a:spcBef>
                          <a:spcPts val="55"/>
                        </a:spcBef>
                      </a:pPr>
                      <a:r>
                        <a:rPr sz="1200" dirty="0">
                          <a:solidFill>
                            <a:srgbClr val="231F20"/>
                          </a:solidFill>
                          <a:latin typeface="Verdana"/>
                          <a:cs typeface="Verdana"/>
                        </a:rPr>
                        <a:t>up to 290</a:t>
                      </a:r>
                      <a:r>
                        <a:rPr sz="1200" spc="-55" dirty="0">
                          <a:solidFill>
                            <a:srgbClr val="231F20"/>
                          </a:solidFill>
                          <a:latin typeface="Verdana"/>
                          <a:cs typeface="Verdana"/>
                        </a:rPr>
                        <a:t> </a:t>
                      </a:r>
                      <a:r>
                        <a:rPr sz="1200" dirty="0">
                          <a:solidFill>
                            <a:srgbClr val="231F20"/>
                          </a:solidFill>
                          <a:latin typeface="Verdana"/>
                          <a:cs typeface="Verdana"/>
                        </a:rPr>
                        <a:t>USGPM  (61</a:t>
                      </a:r>
                      <a:r>
                        <a:rPr sz="1200" spc="-105" dirty="0">
                          <a:solidFill>
                            <a:srgbClr val="231F20"/>
                          </a:solidFill>
                          <a:latin typeface="Verdana"/>
                          <a:cs typeface="Verdana"/>
                        </a:rPr>
                        <a:t> </a:t>
                      </a:r>
                      <a:r>
                        <a:rPr sz="1200" spc="5" dirty="0">
                          <a:solidFill>
                            <a:srgbClr val="231F20"/>
                          </a:solidFill>
                          <a:latin typeface="Verdana"/>
                          <a:cs typeface="Verdana"/>
                        </a:rPr>
                        <a:t>m</a:t>
                      </a:r>
                      <a:r>
                        <a:rPr sz="1200" spc="7" baseline="33333" dirty="0">
                          <a:solidFill>
                            <a:srgbClr val="231F20"/>
                          </a:solidFill>
                          <a:latin typeface="Verdana"/>
                          <a:cs typeface="Verdana"/>
                        </a:rPr>
                        <a:t>3</a:t>
                      </a:r>
                      <a:r>
                        <a:rPr sz="1200" spc="5" dirty="0">
                          <a:solidFill>
                            <a:srgbClr val="231F20"/>
                          </a:solidFill>
                          <a:latin typeface="Verdana"/>
                          <a:cs typeface="Verdana"/>
                        </a:rPr>
                        <a:t>/hr)</a:t>
                      </a:r>
                      <a:endParaRPr sz="1200">
                        <a:latin typeface="Verdana"/>
                        <a:cs typeface="Verdana"/>
                      </a:endParaRPr>
                    </a:p>
                  </a:txBody>
                  <a:tcPr marL="0" marR="0" marT="5398" marB="0">
                    <a:lnL w="9588">
                      <a:solidFill>
                        <a:srgbClr val="231F20"/>
                      </a:solidFill>
                      <a:prstDash val="solid"/>
                    </a:lnL>
                    <a:lnR w="9588">
                      <a:solidFill>
                        <a:srgbClr val="231F20"/>
                      </a:solidFill>
                      <a:prstDash val="solid"/>
                    </a:lnR>
                    <a:lnT w="9588">
                      <a:solidFill>
                        <a:srgbClr val="231F20"/>
                      </a:solidFill>
                      <a:prstDash val="solid"/>
                    </a:lnT>
                    <a:lnB w="9588">
                      <a:solidFill>
                        <a:srgbClr val="231F20"/>
                      </a:solidFill>
                      <a:prstDash val="solid"/>
                    </a:lnB>
                    <a:solidFill>
                      <a:srgbClr val="E8EEF3"/>
                    </a:solidFill>
                  </a:tcPr>
                </a:tc>
                <a:tc>
                  <a:txBody>
                    <a:bodyPr/>
                    <a:lstStyle/>
                    <a:p>
                      <a:pPr algn="ctr">
                        <a:lnSpc>
                          <a:spcPct val="100000"/>
                        </a:lnSpc>
                        <a:spcBef>
                          <a:spcPts val="55"/>
                        </a:spcBef>
                      </a:pPr>
                      <a:r>
                        <a:rPr sz="1200" dirty="0">
                          <a:solidFill>
                            <a:srgbClr val="231F20"/>
                          </a:solidFill>
                          <a:latin typeface="Verdana"/>
                          <a:cs typeface="Verdana"/>
                        </a:rPr>
                        <a:t>454 to 8000</a:t>
                      </a:r>
                      <a:r>
                        <a:rPr sz="1200" spc="-50" dirty="0">
                          <a:solidFill>
                            <a:srgbClr val="231F20"/>
                          </a:solidFill>
                          <a:latin typeface="Verdana"/>
                          <a:cs typeface="Verdana"/>
                        </a:rPr>
                        <a:t> </a:t>
                      </a:r>
                      <a:r>
                        <a:rPr sz="1200" dirty="0">
                          <a:solidFill>
                            <a:srgbClr val="231F20"/>
                          </a:solidFill>
                          <a:latin typeface="Verdana"/>
                          <a:cs typeface="Verdana"/>
                        </a:rPr>
                        <a:t>USGPM</a:t>
                      </a:r>
                      <a:endParaRPr sz="1200">
                        <a:latin typeface="Verdana"/>
                        <a:cs typeface="Verdana"/>
                      </a:endParaRPr>
                    </a:p>
                    <a:p>
                      <a:pPr algn="ctr">
                        <a:lnSpc>
                          <a:spcPct val="100000"/>
                        </a:lnSpc>
                        <a:spcBef>
                          <a:spcPts val="5"/>
                        </a:spcBef>
                      </a:pPr>
                      <a:r>
                        <a:rPr sz="1200" spc="-5" dirty="0">
                          <a:solidFill>
                            <a:srgbClr val="231F20"/>
                          </a:solidFill>
                          <a:latin typeface="Verdana"/>
                          <a:cs typeface="Verdana"/>
                        </a:rPr>
                        <a:t>(1816</a:t>
                      </a:r>
                      <a:r>
                        <a:rPr sz="1200" spc="-80" dirty="0">
                          <a:solidFill>
                            <a:srgbClr val="231F20"/>
                          </a:solidFill>
                          <a:latin typeface="Verdana"/>
                          <a:cs typeface="Verdana"/>
                        </a:rPr>
                        <a:t> </a:t>
                      </a:r>
                      <a:r>
                        <a:rPr sz="1200" spc="5" dirty="0">
                          <a:solidFill>
                            <a:srgbClr val="231F20"/>
                          </a:solidFill>
                          <a:latin typeface="Verdana"/>
                          <a:cs typeface="Verdana"/>
                        </a:rPr>
                        <a:t>m</a:t>
                      </a:r>
                      <a:r>
                        <a:rPr sz="1200" spc="7" baseline="33333" dirty="0">
                          <a:solidFill>
                            <a:srgbClr val="231F20"/>
                          </a:solidFill>
                          <a:latin typeface="Verdana"/>
                          <a:cs typeface="Verdana"/>
                        </a:rPr>
                        <a:t>3</a:t>
                      </a:r>
                      <a:r>
                        <a:rPr sz="1200" spc="5" dirty="0">
                          <a:solidFill>
                            <a:srgbClr val="231F20"/>
                          </a:solidFill>
                          <a:latin typeface="Verdana"/>
                          <a:cs typeface="Verdana"/>
                        </a:rPr>
                        <a:t>/hr)</a:t>
                      </a:r>
                      <a:endParaRPr sz="1200">
                        <a:latin typeface="Verdana"/>
                        <a:cs typeface="Verdana"/>
                      </a:endParaRPr>
                    </a:p>
                  </a:txBody>
                  <a:tcPr marL="0" marR="0" marT="5398" marB="0">
                    <a:lnL w="9588">
                      <a:solidFill>
                        <a:srgbClr val="231F20"/>
                      </a:solidFill>
                      <a:prstDash val="solid"/>
                    </a:lnL>
                    <a:lnR w="9588">
                      <a:solidFill>
                        <a:srgbClr val="231F20"/>
                      </a:solidFill>
                      <a:prstDash val="solid"/>
                    </a:lnR>
                    <a:lnT w="9588">
                      <a:solidFill>
                        <a:srgbClr val="231F20"/>
                      </a:solidFill>
                      <a:prstDash val="solid"/>
                    </a:lnT>
                    <a:lnB w="9588">
                      <a:solidFill>
                        <a:srgbClr val="231F20"/>
                      </a:solidFill>
                      <a:prstDash val="solid"/>
                    </a:lnB>
                    <a:solidFill>
                      <a:srgbClr val="E8EEF3"/>
                    </a:solidFill>
                  </a:tcPr>
                </a:tc>
                <a:tc>
                  <a:txBody>
                    <a:bodyPr/>
                    <a:lstStyle/>
                    <a:p>
                      <a:pPr algn="ctr">
                        <a:lnSpc>
                          <a:spcPct val="100000"/>
                        </a:lnSpc>
                        <a:spcBef>
                          <a:spcPts val="110"/>
                        </a:spcBef>
                      </a:pPr>
                      <a:r>
                        <a:rPr sz="1200" spc="15" dirty="0">
                          <a:solidFill>
                            <a:srgbClr val="231F20"/>
                          </a:solidFill>
                          <a:latin typeface="Verdana"/>
                          <a:cs typeface="Verdana"/>
                        </a:rPr>
                        <a:t>Up </a:t>
                      </a:r>
                      <a:r>
                        <a:rPr sz="1200" spc="10" dirty="0">
                          <a:solidFill>
                            <a:srgbClr val="231F20"/>
                          </a:solidFill>
                          <a:latin typeface="Verdana"/>
                          <a:cs typeface="Verdana"/>
                        </a:rPr>
                        <a:t>to </a:t>
                      </a:r>
                      <a:r>
                        <a:rPr sz="1200" spc="15" dirty="0">
                          <a:solidFill>
                            <a:srgbClr val="231F20"/>
                          </a:solidFill>
                          <a:latin typeface="Verdana"/>
                          <a:cs typeface="Verdana"/>
                        </a:rPr>
                        <a:t>3000</a:t>
                      </a:r>
                      <a:r>
                        <a:rPr sz="1200" spc="-95" dirty="0">
                          <a:solidFill>
                            <a:srgbClr val="231F20"/>
                          </a:solidFill>
                          <a:latin typeface="Verdana"/>
                          <a:cs typeface="Verdana"/>
                        </a:rPr>
                        <a:t> </a:t>
                      </a:r>
                      <a:r>
                        <a:rPr sz="1200" spc="15" dirty="0">
                          <a:solidFill>
                            <a:srgbClr val="231F20"/>
                          </a:solidFill>
                          <a:latin typeface="Verdana"/>
                          <a:cs typeface="Verdana"/>
                        </a:rPr>
                        <a:t>USGPM</a:t>
                      </a:r>
                      <a:endParaRPr sz="1200">
                        <a:latin typeface="Verdana"/>
                        <a:cs typeface="Verdana"/>
                      </a:endParaRPr>
                    </a:p>
                    <a:p>
                      <a:pPr algn="ctr">
                        <a:lnSpc>
                          <a:spcPct val="100000"/>
                        </a:lnSpc>
                        <a:spcBef>
                          <a:spcPts val="25"/>
                        </a:spcBef>
                      </a:pPr>
                      <a:r>
                        <a:rPr sz="1200" spc="10" dirty="0">
                          <a:solidFill>
                            <a:srgbClr val="231F20"/>
                          </a:solidFill>
                          <a:latin typeface="Verdana"/>
                          <a:cs typeface="Verdana"/>
                        </a:rPr>
                        <a:t>(680</a:t>
                      </a:r>
                      <a:r>
                        <a:rPr sz="1200" spc="-75" dirty="0">
                          <a:solidFill>
                            <a:srgbClr val="231F20"/>
                          </a:solidFill>
                          <a:latin typeface="Verdana"/>
                          <a:cs typeface="Verdana"/>
                        </a:rPr>
                        <a:t> </a:t>
                      </a:r>
                      <a:r>
                        <a:rPr sz="1200" spc="5" dirty="0">
                          <a:solidFill>
                            <a:srgbClr val="231F20"/>
                          </a:solidFill>
                          <a:latin typeface="Verdana"/>
                          <a:cs typeface="Verdana"/>
                        </a:rPr>
                        <a:t>m</a:t>
                      </a:r>
                      <a:r>
                        <a:rPr sz="1200" spc="7" baseline="33333" dirty="0">
                          <a:solidFill>
                            <a:srgbClr val="231F20"/>
                          </a:solidFill>
                          <a:latin typeface="Verdana"/>
                          <a:cs typeface="Verdana"/>
                        </a:rPr>
                        <a:t>3</a:t>
                      </a:r>
                      <a:r>
                        <a:rPr sz="1200" spc="5" dirty="0">
                          <a:solidFill>
                            <a:srgbClr val="231F20"/>
                          </a:solidFill>
                          <a:latin typeface="Verdana"/>
                          <a:cs typeface="Verdana"/>
                        </a:rPr>
                        <a:t>/hr)</a:t>
                      </a:r>
                      <a:endParaRPr sz="1200">
                        <a:latin typeface="Verdana"/>
                        <a:cs typeface="Verdana"/>
                      </a:endParaRPr>
                    </a:p>
                  </a:txBody>
                  <a:tcPr marL="0" marR="0" marT="10795" marB="0">
                    <a:lnL w="9588">
                      <a:solidFill>
                        <a:srgbClr val="231F20"/>
                      </a:solidFill>
                      <a:prstDash val="solid"/>
                    </a:lnL>
                    <a:lnR w="9588">
                      <a:solidFill>
                        <a:srgbClr val="231F20"/>
                      </a:solidFill>
                      <a:prstDash val="solid"/>
                    </a:lnR>
                    <a:lnT w="9588">
                      <a:solidFill>
                        <a:srgbClr val="231F20"/>
                      </a:solidFill>
                      <a:prstDash val="solid"/>
                    </a:lnT>
                    <a:lnB w="9588">
                      <a:solidFill>
                        <a:srgbClr val="231F20"/>
                      </a:solidFill>
                      <a:prstDash val="solid"/>
                    </a:lnB>
                    <a:solidFill>
                      <a:srgbClr val="E8EEF3"/>
                    </a:solidFill>
                  </a:tcPr>
                </a:tc>
              </a:tr>
              <a:tr h="547197">
                <a:tc>
                  <a:txBody>
                    <a:bodyPr/>
                    <a:lstStyle/>
                    <a:p>
                      <a:pPr algn="ctr">
                        <a:lnSpc>
                          <a:spcPct val="100000"/>
                        </a:lnSpc>
                        <a:spcBef>
                          <a:spcPts val="670"/>
                        </a:spcBef>
                      </a:pPr>
                      <a:r>
                        <a:rPr sz="1200" dirty="0">
                          <a:solidFill>
                            <a:srgbClr val="231F20"/>
                          </a:solidFill>
                          <a:latin typeface="Days"/>
                          <a:cs typeface="Days"/>
                        </a:rPr>
                        <a:t>HEAD</a:t>
                      </a:r>
                      <a:endParaRPr sz="1200" dirty="0">
                        <a:latin typeface="Days"/>
                        <a:cs typeface="Days"/>
                      </a:endParaRPr>
                    </a:p>
                  </a:txBody>
                  <a:tcPr marL="0" marR="0" marT="65751" marB="0">
                    <a:lnL w="9588">
                      <a:solidFill>
                        <a:srgbClr val="231F20"/>
                      </a:solidFill>
                      <a:prstDash val="solid"/>
                    </a:lnL>
                    <a:lnR w="9588">
                      <a:solidFill>
                        <a:srgbClr val="231F20"/>
                      </a:solidFill>
                      <a:prstDash val="solid"/>
                    </a:lnR>
                    <a:lnT w="9588">
                      <a:solidFill>
                        <a:srgbClr val="231F20"/>
                      </a:solidFill>
                      <a:prstDash val="solid"/>
                    </a:lnT>
                    <a:lnB w="9588">
                      <a:solidFill>
                        <a:srgbClr val="231F20"/>
                      </a:solidFill>
                      <a:prstDash val="solid"/>
                    </a:lnB>
                    <a:solidFill>
                      <a:srgbClr val="FFFFFF"/>
                    </a:solidFill>
                  </a:tcPr>
                </a:tc>
                <a:tc>
                  <a:txBody>
                    <a:bodyPr/>
                    <a:lstStyle/>
                    <a:p>
                      <a:pPr marL="459105" marR="325120" indent="-126364">
                        <a:lnSpc>
                          <a:spcPct val="100000"/>
                        </a:lnSpc>
                        <a:spcBef>
                          <a:spcPts val="55"/>
                        </a:spcBef>
                      </a:pPr>
                      <a:r>
                        <a:rPr sz="1200" dirty="0">
                          <a:solidFill>
                            <a:srgbClr val="231F20"/>
                          </a:solidFill>
                          <a:latin typeface="Verdana"/>
                          <a:cs typeface="Verdana"/>
                        </a:rPr>
                        <a:t>up to 43</a:t>
                      </a:r>
                      <a:r>
                        <a:rPr sz="1200" spc="-75" dirty="0">
                          <a:solidFill>
                            <a:srgbClr val="231F20"/>
                          </a:solidFill>
                          <a:latin typeface="Verdana"/>
                          <a:cs typeface="Verdana"/>
                        </a:rPr>
                        <a:t> </a:t>
                      </a:r>
                      <a:r>
                        <a:rPr sz="1200" dirty="0">
                          <a:solidFill>
                            <a:srgbClr val="231F20"/>
                          </a:solidFill>
                          <a:latin typeface="Verdana"/>
                          <a:cs typeface="Verdana"/>
                        </a:rPr>
                        <a:t>ft.  (14</a:t>
                      </a:r>
                      <a:r>
                        <a:rPr sz="1200" spc="-95" dirty="0">
                          <a:solidFill>
                            <a:srgbClr val="231F20"/>
                          </a:solidFill>
                          <a:latin typeface="Verdana"/>
                          <a:cs typeface="Verdana"/>
                        </a:rPr>
                        <a:t> </a:t>
                      </a:r>
                      <a:r>
                        <a:rPr sz="1200" dirty="0">
                          <a:solidFill>
                            <a:srgbClr val="231F20"/>
                          </a:solidFill>
                          <a:latin typeface="Verdana"/>
                          <a:cs typeface="Verdana"/>
                        </a:rPr>
                        <a:t>m)</a:t>
                      </a:r>
                      <a:endParaRPr sz="1200">
                        <a:latin typeface="Verdana"/>
                        <a:cs typeface="Verdana"/>
                      </a:endParaRPr>
                    </a:p>
                  </a:txBody>
                  <a:tcPr marL="0" marR="0" marT="5398" marB="0">
                    <a:lnL w="9588">
                      <a:solidFill>
                        <a:srgbClr val="231F20"/>
                      </a:solidFill>
                      <a:prstDash val="solid"/>
                    </a:lnL>
                    <a:lnR w="9588">
                      <a:solidFill>
                        <a:srgbClr val="231F20"/>
                      </a:solidFill>
                      <a:prstDash val="solid"/>
                    </a:lnR>
                    <a:lnT w="9588">
                      <a:solidFill>
                        <a:srgbClr val="231F20"/>
                      </a:solidFill>
                      <a:prstDash val="solid"/>
                    </a:lnT>
                    <a:lnB w="9588">
                      <a:solidFill>
                        <a:srgbClr val="231F20"/>
                      </a:solidFill>
                      <a:prstDash val="solid"/>
                    </a:lnB>
                    <a:solidFill>
                      <a:srgbClr val="FFFFFF"/>
                    </a:solidFill>
                  </a:tcPr>
                </a:tc>
                <a:tc>
                  <a:txBody>
                    <a:bodyPr/>
                    <a:lstStyle/>
                    <a:p>
                      <a:pPr marL="501015" marR="330835" indent="-162560">
                        <a:lnSpc>
                          <a:spcPct val="100000"/>
                        </a:lnSpc>
                        <a:spcBef>
                          <a:spcPts val="55"/>
                        </a:spcBef>
                      </a:pPr>
                      <a:r>
                        <a:rPr sz="1200" dirty="0">
                          <a:solidFill>
                            <a:srgbClr val="231F20"/>
                          </a:solidFill>
                          <a:latin typeface="Verdana"/>
                          <a:cs typeface="Verdana"/>
                        </a:rPr>
                        <a:t>up to 120</a:t>
                      </a:r>
                      <a:r>
                        <a:rPr sz="1200" spc="-70" dirty="0">
                          <a:solidFill>
                            <a:srgbClr val="231F20"/>
                          </a:solidFill>
                          <a:latin typeface="Verdana"/>
                          <a:cs typeface="Verdana"/>
                        </a:rPr>
                        <a:t> </a:t>
                      </a:r>
                      <a:r>
                        <a:rPr sz="1200" dirty="0">
                          <a:solidFill>
                            <a:srgbClr val="231F20"/>
                          </a:solidFill>
                          <a:latin typeface="Verdana"/>
                          <a:cs typeface="Verdana"/>
                        </a:rPr>
                        <a:t>ft.  (37</a:t>
                      </a:r>
                      <a:r>
                        <a:rPr sz="1200" spc="-95" dirty="0">
                          <a:solidFill>
                            <a:srgbClr val="231F20"/>
                          </a:solidFill>
                          <a:latin typeface="Verdana"/>
                          <a:cs typeface="Verdana"/>
                        </a:rPr>
                        <a:t> </a:t>
                      </a:r>
                      <a:r>
                        <a:rPr sz="1200" dirty="0">
                          <a:solidFill>
                            <a:srgbClr val="231F20"/>
                          </a:solidFill>
                          <a:latin typeface="Verdana"/>
                          <a:cs typeface="Verdana"/>
                        </a:rPr>
                        <a:t>m)</a:t>
                      </a:r>
                      <a:endParaRPr sz="1200">
                        <a:latin typeface="Verdana"/>
                        <a:cs typeface="Verdana"/>
                      </a:endParaRPr>
                    </a:p>
                  </a:txBody>
                  <a:tcPr marL="0" marR="0" marT="5398" marB="0">
                    <a:lnL w="9588">
                      <a:solidFill>
                        <a:srgbClr val="231F20"/>
                      </a:solidFill>
                      <a:prstDash val="solid"/>
                    </a:lnL>
                    <a:lnR w="9588">
                      <a:solidFill>
                        <a:srgbClr val="231F20"/>
                      </a:solidFill>
                      <a:prstDash val="solid"/>
                    </a:lnR>
                    <a:lnT w="9588">
                      <a:solidFill>
                        <a:srgbClr val="231F20"/>
                      </a:solidFill>
                      <a:prstDash val="solid"/>
                    </a:lnT>
                    <a:lnB w="9588">
                      <a:solidFill>
                        <a:srgbClr val="231F20"/>
                      </a:solidFill>
                      <a:prstDash val="solid"/>
                    </a:lnB>
                    <a:solidFill>
                      <a:srgbClr val="FFFFFF"/>
                    </a:solidFill>
                  </a:tcPr>
                </a:tc>
                <a:tc>
                  <a:txBody>
                    <a:bodyPr/>
                    <a:lstStyle/>
                    <a:p>
                      <a:pPr marL="483870" marR="349885" indent="-126364">
                        <a:lnSpc>
                          <a:spcPct val="100000"/>
                        </a:lnSpc>
                        <a:spcBef>
                          <a:spcPts val="55"/>
                        </a:spcBef>
                      </a:pPr>
                      <a:r>
                        <a:rPr sz="1200" dirty="0">
                          <a:solidFill>
                            <a:srgbClr val="231F20"/>
                          </a:solidFill>
                          <a:latin typeface="Verdana"/>
                          <a:cs typeface="Verdana"/>
                        </a:rPr>
                        <a:t>up to 410</a:t>
                      </a:r>
                      <a:r>
                        <a:rPr sz="1200" spc="-70" dirty="0">
                          <a:solidFill>
                            <a:srgbClr val="231F20"/>
                          </a:solidFill>
                          <a:latin typeface="Verdana"/>
                          <a:cs typeface="Verdana"/>
                        </a:rPr>
                        <a:t> </a:t>
                      </a:r>
                      <a:r>
                        <a:rPr sz="1200" dirty="0">
                          <a:solidFill>
                            <a:srgbClr val="231F20"/>
                          </a:solidFill>
                          <a:latin typeface="Verdana"/>
                          <a:cs typeface="Verdana"/>
                        </a:rPr>
                        <a:t>ft.  </a:t>
                      </a:r>
                      <a:r>
                        <a:rPr sz="1200" spc="-5" dirty="0">
                          <a:solidFill>
                            <a:srgbClr val="231F20"/>
                          </a:solidFill>
                          <a:latin typeface="Verdana"/>
                          <a:cs typeface="Verdana"/>
                        </a:rPr>
                        <a:t>(125</a:t>
                      </a:r>
                      <a:r>
                        <a:rPr sz="1200" spc="-75" dirty="0">
                          <a:solidFill>
                            <a:srgbClr val="231F20"/>
                          </a:solidFill>
                          <a:latin typeface="Verdana"/>
                          <a:cs typeface="Verdana"/>
                        </a:rPr>
                        <a:t> </a:t>
                      </a:r>
                      <a:r>
                        <a:rPr sz="1200" dirty="0">
                          <a:solidFill>
                            <a:srgbClr val="231F20"/>
                          </a:solidFill>
                          <a:latin typeface="Verdana"/>
                          <a:cs typeface="Verdana"/>
                        </a:rPr>
                        <a:t>m)</a:t>
                      </a:r>
                      <a:endParaRPr sz="1200">
                        <a:latin typeface="Verdana"/>
                        <a:cs typeface="Verdana"/>
                      </a:endParaRPr>
                    </a:p>
                  </a:txBody>
                  <a:tcPr marL="0" marR="0" marT="5398" marB="0">
                    <a:lnL w="9588">
                      <a:solidFill>
                        <a:srgbClr val="231F20"/>
                      </a:solidFill>
                      <a:prstDash val="solid"/>
                    </a:lnL>
                    <a:lnR w="9588">
                      <a:solidFill>
                        <a:srgbClr val="231F20"/>
                      </a:solidFill>
                      <a:prstDash val="solid"/>
                    </a:lnR>
                    <a:lnT w="9588">
                      <a:solidFill>
                        <a:srgbClr val="231F20"/>
                      </a:solidFill>
                      <a:prstDash val="solid"/>
                    </a:lnT>
                    <a:lnB w="9588">
                      <a:solidFill>
                        <a:srgbClr val="231F20"/>
                      </a:solidFill>
                      <a:prstDash val="solid"/>
                    </a:lnB>
                    <a:solidFill>
                      <a:srgbClr val="FFFFFF"/>
                    </a:solidFill>
                  </a:tcPr>
                </a:tc>
                <a:tc>
                  <a:txBody>
                    <a:bodyPr/>
                    <a:lstStyle/>
                    <a:p>
                      <a:pPr marL="501650" marR="372110" indent="-121920">
                        <a:lnSpc>
                          <a:spcPct val="102800"/>
                        </a:lnSpc>
                        <a:spcBef>
                          <a:spcPts val="85"/>
                        </a:spcBef>
                      </a:pPr>
                      <a:r>
                        <a:rPr sz="1200" spc="10" dirty="0">
                          <a:solidFill>
                            <a:srgbClr val="231F20"/>
                          </a:solidFill>
                          <a:latin typeface="Verdana"/>
                          <a:cs typeface="Verdana"/>
                        </a:rPr>
                        <a:t>up to </a:t>
                      </a:r>
                      <a:r>
                        <a:rPr sz="1200" spc="15" dirty="0">
                          <a:solidFill>
                            <a:srgbClr val="231F20"/>
                          </a:solidFill>
                          <a:latin typeface="Verdana"/>
                          <a:cs typeface="Verdana"/>
                        </a:rPr>
                        <a:t>650</a:t>
                      </a:r>
                      <a:r>
                        <a:rPr sz="1200" spc="-80" dirty="0">
                          <a:solidFill>
                            <a:srgbClr val="231F20"/>
                          </a:solidFill>
                          <a:latin typeface="Verdana"/>
                          <a:cs typeface="Verdana"/>
                        </a:rPr>
                        <a:t> </a:t>
                      </a:r>
                      <a:r>
                        <a:rPr sz="1200" spc="5" dirty="0">
                          <a:solidFill>
                            <a:srgbClr val="231F20"/>
                          </a:solidFill>
                          <a:latin typeface="Verdana"/>
                          <a:cs typeface="Verdana"/>
                        </a:rPr>
                        <a:t>ft.  </a:t>
                      </a:r>
                      <a:r>
                        <a:rPr sz="1200" spc="10" dirty="0">
                          <a:solidFill>
                            <a:srgbClr val="231F20"/>
                          </a:solidFill>
                          <a:latin typeface="Verdana"/>
                          <a:cs typeface="Verdana"/>
                        </a:rPr>
                        <a:t>(198</a:t>
                      </a:r>
                      <a:r>
                        <a:rPr sz="1200" spc="-95" dirty="0">
                          <a:solidFill>
                            <a:srgbClr val="231F20"/>
                          </a:solidFill>
                          <a:latin typeface="Verdana"/>
                          <a:cs typeface="Verdana"/>
                        </a:rPr>
                        <a:t> </a:t>
                      </a:r>
                      <a:r>
                        <a:rPr sz="1200" spc="15" dirty="0">
                          <a:solidFill>
                            <a:srgbClr val="231F20"/>
                          </a:solidFill>
                          <a:latin typeface="Verdana"/>
                          <a:cs typeface="Verdana"/>
                        </a:rPr>
                        <a:t>m)</a:t>
                      </a:r>
                      <a:endParaRPr sz="1200">
                        <a:latin typeface="Verdana"/>
                        <a:cs typeface="Verdana"/>
                      </a:endParaRPr>
                    </a:p>
                  </a:txBody>
                  <a:tcPr marL="0" marR="0" marT="8342" marB="0">
                    <a:lnL w="9588">
                      <a:solidFill>
                        <a:srgbClr val="231F20"/>
                      </a:solidFill>
                      <a:prstDash val="solid"/>
                    </a:lnL>
                    <a:lnR w="9588">
                      <a:solidFill>
                        <a:srgbClr val="231F20"/>
                      </a:solidFill>
                      <a:prstDash val="solid"/>
                    </a:lnR>
                    <a:lnT w="9588">
                      <a:solidFill>
                        <a:srgbClr val="231F20"/>
                      </a:solidFill>
                      <a:prstDash val="solid"/>
                    </a:lnT>
                    <a:lnB w="9588">
                      <a:solidFill>
                        <a:srgbClr val="231F20"/>
                      </a:solidFill>
                      <a:prstDash val="solid"/>
                    </a:lnB>
                    <a:solidFill>
                      <a:srgbClr val="FFFFFF"/>
                    </a:solidFill>
                  </a:tcPr>
                </a:tc>
              </a:tr>
              <a:tr h="547197">
                <a:tc>
                  <a:txBody>
                    <a:bodyPr/>
                    <a:lstStyle/>
                    <a:p>
                      <a:pPr algn="ctr">
                        <a:lnSpc>
                          <a:spcPct val="100000"/>
                        </a:lnSpc>
                        <a:spcBef>
                          <a:spcPts val="670"/>
                        </a:spcBef>
                      </a:pPr>
                      <a:r>
                        <a:rPr sz="1200" dirty="0">
                          <a:solidFill>
                            <a:srgbClr val="231F20"/>
                          </a:solidFill>
                          <a:latin typeface="Days"/>
                          <a:cs typeface="Days"/>
                        </a:rPr>
                        <a:t>PRESSURE</a:t>
                      </a:r>
                      <a:endParaRPr sz="1200" dirty="0">
                        <a:latin typeface="Days"/>
                        <a:cs typeface="Days"/>
                      </a:endParaRPr>
                    </a:p>
                  </a:txBody>
                  <a:tcPr marL="0" marR="0" marT="65751" marB="0">
                    <a:lnL w="9588">
                      <a:solidFill>
                        <a:srgbClr val="231F20"/>
                      </a:solidFill>
                      <a:prstDash val="solid"/>
                    </a:lnL>
                    <a:lnR w="9588">
                      <a:solidFill>
                        <a:srgbClr val="231F20"/>
                      </a:solidFill>
                      <a:prstDash val="solid"/>
                    </a:lnR>
                    <a:lnT w="9588">
                      <a:solidFill>
                        <a:srgbClr val="231F20"/>
                      </a:solidFill>
                      <a:prstDash val="solid"/>
                    </a:lnT>
                    <a:lnB w="9588">
                      <a:solidFill>
                        <a:srgbClr val="231F20"/>
                      </a:solidFill>
                      <a:prstDash val="solid"/>
                    </a:lnB>
                    <a:solidFill>
                      <a:srgbClr val="E8EEF3"/>
                    </a:solidFill>
                  </a:tcPr>
                </a:tc>
                <a:tc>
                  <a:txBody>
                    <a:bodyPr/>
                    <a:lstStyle/>
                    <a:p>
                      <a:pPr marL="376555" marR="254635" indent="-114935">
                        <a:lnSpc>
                          <a:spcPct val="100000"/>
                        </a:lnSpc>
                        <a:spcBef>
                          <a:spcPts val="55"/>
                        </a:spcBef>
                      </a:pPr>
                      <a:r>
                        <a:rPr sz="1200" dirty="0">
                          <a:solidFill>
                            <a:srgbClr val="231F20"/>
                          </a:solidFill>
                          <a:latin typeface="Verdana"/>
                          <a:cs typeface="Verdana"/>
                        </a:rPr>
                        <a:t>up to 145</a:t>
                      </a:r>
                      <a:r>
                        <a:rPr sz="1200" spc="-65" dirty="0">
                          <a:solidFill>
                            <a:srgbClr val="231F20"/>
                          </a:solidFill>
                          <a:latin typeface="Verdana"/>
                          <a:cs typeface="Verdana"/>
                        </a:rPr>
                        <a:t> </a:t>
                      </a:r>
                      <a:r>
                        <a:rPr sz="1200" dirty="0">
                          <a:solidFill>
                            <a:srgbClr val="231F20"/>
                          </a:solidFill>
                          <a:latin typeface="Verdana"/>
                          <a:cs typeface="Verdana"/>
                        </a:rPr>
                        <a:t>PSI  </a:t>
                      </a:r>
                      <a:r>
                        <a:rPr sz="1200" spc="-5" dirty="0">
                          <a:solidFill>
                            <a:srgbClr val="231F20"/>
                          </a:solidFill>
                          <a:latin typeface="Verdana"/>
                          <a:cs typeface="Verdana"/>
                        </a:rPr>
                        <a:t>(999</a:t>
                      </a:r>
                      <a:r>
                        <a:rPr sz="1200" spc="-75" dirty="0">
                          <a:solidFill>
                            <a:srgbClr val="231F20"/>
                          </a:solidFill>
                          <a:latin typeface="Verdana"/>
                          <a:cs typeface="Verdana"/>
                        </a:rPr>
                        <a:t> </a:t>
                      </a:r>
                      <a:r>
                        <a:rPr sz="1200" spc="-5" dirty="0">
                          <a:solidFill>
                            <a:srgbClr val="231F20"/>
                          </a:solidFill>
                          <a:latin typeface="Verdana"/>
                          <a:cs typeface="Verdana"/>
                        </a:rPr>
                        <a:t>kPa)</a:t>
                      </a:r>
                      <a:endParaRPr sz="1200" dirty="0">
                        <a:latin typeface="Verdana"/>
                        <a:cs typeface="Verdana"/>
                      </a:endParaRPr>
                    </a:p>
                  </a:txBody>
                  <a:tcPr marL="0" marR="0" marT="5398" marB="0">
                    <a:lnL w="9588">
                      <a:solidFill>
                        <a:srgbClr val="231F20"/>
                      </a:solidFill>
                      <a:prstDash val="solid"/>
                    </a:lnL>
                    <a:lnR w="9588">
                      <a:solidFill>
                        <a:srgbClr val="231F20"/>
                      </a:solidFill>
                      <a:prstDash val="solid"/>
                    </a:lnR>
                    <a:lnT w="9588">
                      <a:solidFill>
                        <a:srgbClr val="231F20"/>
                      </a:solidFill>
                      <a:prstDash val="solid"/>
                    </a:lnT>
                    <a:lnB w="9588">
                      <a:solidFill>
                        <a:srgbClr val="231F20"/>
                      </a:solidFill>
                      <a:prstDash val="solid"/>
                    </a:lnB>
                    <a:solidFill>
                      <a:srgbClr val="E8EEF3"/>
                    </a:solidFill>
                  </a:tcPr>
                </a:tc>
                <a:tc>
                  <a:txBody>
                    <a:bodyPr/>
                    <a:lstStyle/>
                    <a:p>
                      <a:pPr marL="381635" marR="296545" indent="-78105">
                        <a:lnSpc>
                          <a:spcPct val="100000"/>
                        </a:lnSpc>
                        <a:spcBef>
                          <a:spcPts val="55"/>
                        </a:spcBef>
                      </a:pPr>
                      <a:r>
                        <a:rPr sz="1200" dirty="0">
                          <a:solidFill>
                            <a:srgbClr val="231F20"/>
                          </a:solidFill>
                          <a:latin typeface="Verdana"/>
                          <a:cs typeface="Verdana"/>
                        </a:rPr>
                        <a:t>up to 250</a:t>
                      </a:r>
                      <a:r>
                        <a:rPr sz="1200" spc="-65" dirty="0">
                          <a:solidFill>
                            <a:srgbClr val="231F20"/>
                          </a:solidFill>
                          <a:latin typeface="Verdana"/>
                          <a:cs typeface="Verdana"/>
                        </a:rPr>
                        <a:t> </a:t>
                      </a:r>
                      <a:r>
                        <a:rPr sz="1200" dirty="0">
                          <a:solidFill>
                            <a:srgbClr val="231F20"/>
                          </a:solidFill>
                          <a:latin typeface="Verdana"/>
                          <a:cs typeface="Verdana"/>
                        </a:rPr>
                        <a:t>PSI  </a:t>
                      </a:r>
                      <a:r>
                        <a:rPr sz="1200" spc="-5" dirty="0">
                          <a:solidFill>
                            <a:srgbClr val="231F20"/>
                          </a:solidFill>
                          <a:latin typeface="Verdana"/>
                          <a:cs typeface="Verdana"/>
                        </a:rPr>
                        <a:t>(1724</a:t>
                      </a:r>
                      <a:r>
                        <a:rPr sz="1200" spc="-75" dirty="0">
                          <a:solidFill>
                            <a:srgbClr val="231F20"/>
                          </a:solidFill>
                          <a:latin typeface="Verdana"/>
                          <a:cs typeface="Verdana"/>
                        </a:rPr>
                        <a:t> </a:t>
                      </a:r>
                      <a:r>
                        <a:rPr sz="1200" spc="-5" dirty="0">
                          <a:solidFill>
                            <a:srgbClr val="231F20"/>
                          </a:solidFill>
                          <a:latin typeface="Verdana"/>
                          <a:cs typeface="Verdana"/>
                        </a:rPr>
                        <a:t>kPa)</a:t>
                      </a:r>
                      <a:endParaRPr sz="1200" dirty="0">
                        <a:latin typeface="Verdana"/>
                        <a:cs typeface="Verdana"/>
                      </a:endParaRPr>
                    </a:p>
                  </a:txBody>
                  <a:tcPr marL="0" marR="0" marT="5398" marB="0">
                    <a:lnL w="9588">
                      <a:solidFill>
                        <a:srgbClr val="231F20"/>
                      </a:solidFill>
                      <a:prstDash val="solid"/>
                    </a:lnL>
                    <a:lnR w="9588">
                      <a:solidFill>
                        <a:srgbClr val="231F20"/>
                      </a:solidFill>
                      <a:prstDash val="solid"/>
                    </a:lnR>
                    <a:lnT w="9588">
                      <a:solidFill>
                        <a:srgbClr val="231F20"/>
                      </a:solidFill>
                      <a:prstDash val="solid"/>
                    </a:lnT>
                    <a:lnB w="9588">
                      <a:solidFill>
                        <a:srgbClr val="231F20"/>
                      </a:solidFill>
                      <a:prstDash val="solid"/>
                    </a:lnB>
                    <a:solidFill>
                      <a:srgbClr val="E8EEF3"/>
                    </a:solidFill>
                  </a:tcPr>
                </a:tc>
                <a:tc>
                  <a:txBody>
                    <a:bodyPr/>
                    <a:lstStyle/>
                    <a:p>
                      <a:pPr marL="401320" marR="315595" indent="-78105">
                        <a:lnSpc>
                          <a:spcPct val="100000"/>
                        </a:lnSpc>
                        <a:spcBef>
                          <a:spcPts val="55"/>
                        </a:spcBef>
                      </a:pPr>
                      <a:r>
                        <a:rPr sz="1200" dirty="0">
                          <a:solidFill>
                            <a:srgbClr val="231F20"/>
                          </a:solidFill>
                          <a:latin typeface="Verdana"/>
                          <a:cs typeface="Verdana"/>
                        </a:rPr>
                        <a:t>up to 600</a:t>
                      </a:r>
                      <a:r>
                        <a:rPr sz="1200" spc="-70" dirty="0">
                          <a:solidFill>
                            <a:srgbClr val="231F20"/>
                          </a:solidFill>
                          <a:latin typeface="Verdana"/>
                          <a:cs typeface="Verdana"/>
                        </a:rPr>
                        <a:t> </a:t>
                      </a:r>
                      <a:r>
                        <a:rPr sz="1200" dirty="0">
                          <a:solidFill>
                            <a:srgbClr val="231F20"/>
                          </a:solidFill>
                          <a:latin typeface="Verdana"/>
                          <a:cs typeface="Verdana"/>
                        </a:rPr>
                        <a:t>PSI  </a:t>
                      </a:r>
                      <a:r>
                        <a:rPr sz="1200" spc="-5" dirty="0">
                          <a:solidFill>
                            <a:srgbClr val="231F20"/>
                          </a:solidFill>
                          <a:latin typeface="Verdana"/>
                          <a:cs typeface="Verdana"/>
                        </a:rPr>
                        <a:t>(4136</a:t>
                      </a:r>
                      <a:r>
                        <a:rPr sz="1200" spc="-75" dirty="0">
                          <a:solidFill>
                            <a:srgbClr val="231F20"/>
                          </a:solidFill>
                          <a:latin typeface="Verdana"/>
                          <a:cs typeface="Verdana"/>
                        </a:rPr>
                        <a:t> </a:t>
                      </a:r>
                      <a:r>
                        <a:rPr sz="1200" spc="-5" dirty="0">
                          <a:solidFill>
                            <a:srgbClr val="231F20"/>
                          </a:solidFill>
                          <a:latin typeface="Verdana"/>
                          <a:cs typeface="Verdana"/>
                        </a:rPr>
                        <a:t>kPa)</a:t>
                      </a:r>
                      <a:endParaRPr sz="1200">
                        <a:latin typeface="Verdana"/>
                        <a:cs typeface="Verdana"/>
                      </a:endParaRPr>
                    </a:p>
                  </a:txBody>
                  <a:tcPr marL="0" marR="0" marT="5398" marB="0">
                    <a:lnL w="9588">
                      <a:solidFill>
                        <a:srgbClr val="231F20"/>
                      </a:solidFill>
                      <a:prstDash val="solid"/>
                    </a:lnL>
                    <a:lnR w="9588">
                      <a:solidFill>
                        <a:srgbClr val="231F20"/>
                      </a:solidFill>
                      <a:prstDash val="solid"/>
                    </a:lnR>
                    <a:lnT w="9588">
                      <a:solidFill>
                        <a:srgbClr val="231F20"/>
                      </a:solidFill>
                      <a:prstDash val="solid"/>
                    </a:lnT>
                    <a:lnB w="9588">
                      <a:solidFill>
                        <a:srgbClr val="231F20"/>
                      </a:solidFill>
                      <a:prstDash val="solid"/>
                    </a:lnB>
                    <a:solidFill>
                      <a:srgbClr val="E8EEF3"/>
                    </a:solidFill>
                  </a:tcPr>
                </a:tc>
                <a:tc>
                  <a:txBody>
                    <a:bodyPr/>
                    <a:lstStyle/>
                    <a:p>
                      <a:pPr marL="421640" marR="339090" indent="-75565">
                        <a:lnSpc>
                          <a:spcPct val="102800"/>
                        </a:lnSpc>
                        <a:spcBef>
                          <a:spcPts val="85"/>
                        </a:spcBef>
                      </a:pPr>
                      <a:r>
                        <a:rPr sz="1200" spc="10" dirty="0">
                          <a:solidFill>
                            <a:srgbClr val="231F20"/>
                          </a:solidFill>
                          <a:latin typeface="Verdana"/>
                          <a:cs typeface="Verdana"/>
                        </a:rPr>
                        <a:t>up to </a:t>
                      </a:r>
                      <a:r>
                        <a:rPr sz="1200" spc="15" dirty="0">
                          <a:solidFill>
                            <a:srgbClr val="231F20"/>
                          </a:solidFill>
                          <a:latin typeface="Verdana"/>
                          <a:cs typeface="Verdana"/>
                        </a:rPr>
                        <a:t>250</a:t>
                      </a:r>
                      <a:r>
                        <a:rPr sz="1200" spc="-80" dirty="0">
                          <a:solidFill>
                            <a:srgbClr val="231F20"/>
                          </a:solidFill>
                          <a:latin typeface="Verdana"/>
                          <a:cs typeface="Verdana"/>
                        </a:rPr>
                        <a:t> </a:t>
                      </a:r>
                      <a:r>
                        <a:rPr sz="1200" spc="10" dirty="0">
                          <a:solidFill>
                            <a:srgbClr val="231F20"/>
                          </a:solidFill>
                          <a:latin typeface="Verdana"/>
                          <a:cs typeface="Verdana"/>
                        </a:rPr>
                        <a:t>PSI  (1724</a:t>
                      </a:r>
                      <a:r>
                        <a:rPr sz="1200" spc="-90" dirty="0">
                          <a:solidFill>
                            <a:srgbClr val="231F20"/>
                          </a:solidFill>
                          <a:latin typeface="Verdana"/>
                          <a:cs typeface="Verdana"/>
                        </a:rPr>
                        <a:t> </a:t>
                      </a:r>
                      <a:r>
                        <a:rPr sz="1200" spc="5" dirty="0">
                          <a:solidFill>
                            <a:srgbClr val="231F20"/>
                          </a:solidFill>
                          <a:latin typeface="Verdana"/>
                          <a:cs typeface="Verdana"/>
                        </a:rPr>
                        <a:t>kPa)</a:t>
                      </a:r>
                      <a:endParaRPr sz="1200">
                        <a:latin typeface="Verdana"/>
                        <a:cs typeface="Verdana"/>
                      </a:endParaRPr>
                    </a:p>
                  </a:txBody>
                  <a:tcPr marL="0" marR="0" marT="8342" marB="0">
                    <a:lnL w="9588">
                      <a:solidFill>
                        <a:srgbClr val="231F20"/>
                      </a:solidFill>
                      <a:prstDash val="solid"/>
                    </a:lnL>
                    <a:lnR w="9588">
                      <a:solidFill>
                        <a:srgbClr val="231F20"/>
                      </a:solidFill>
                      <a:prstDash val="solid"/>
                    </a:lnR>
                    <a:lnT w="9588">
                      <a:solidFill>
                        <a:srgbClr val="231F20"/>
                      </a:solidFill>
                      <a:prstDash val="solid"/>
                    </a:lnT>
                    <a:lnB w="9588">
                      <a:solidFill>
                        <a:srgbClr val="231F20"/>
                      </a:solidFill>
                      <a:prstDash val="solid"/>
                    </a:lnB>
                    <a:solidFill>
                      <a:srgbClr val="E8EEF3"/>
                    </a:solidFill>
                  </a:tcPr>
                </a:tc>
              </a:tr>
              <a:tr h="547197">
                <a:tc>
                  <a:txBody>
                    <a:bodyPr/>
                    <a:lstStyle/>
                    <a:p>
                      <a:pPr algn="ctr">
                        <a:lnSpc>
                          <a:spcPct val="100000"/>
                        </a:lnSpc>
                        <a:spcBef>
                          <a:spcPts val="670"/>
                        </a:spcBef>
                      </a:pPr>
                      <a:r>
                        <a:rPr sz="1200" spc="-5" dirty="0">
                          <a:solidFill>
                            <a:srgbClr val="231F20"/>
                          </a:solidFill>
                          <a:latin typeface="Days"/>
                          <a:cs typeface="Days"/>
                        </a:rPr>
                        <a:t>HORSEPOWER</a:t>
                      </a:r>
                      <a:endParaRPr sz="1200">
                        <a:latin typeface="Days"/>
                        <a:cs typeface="Days"/>
                      </a:endParaRPr>
                    </a:p>
                  </a:txBody>
                  <a:tcPr marL="0" marR="0" marT="65751" marB="0">
                    <a:lnL w="9588">
                      <a:solidFill>
                        <a:srgbClr val="231F20"/>
                      </a:solidFill>
                      <a:prstDash val="solid"/>
                    </a:lnL>
                    <a:lnR w="9588">
                      <a:solidFill>
                        <a:srgbClr val="231F20"/>
                      </a:solidFill>
                      <a:prstDash val="solid"/>
                    </a:lnR>
                    <a:lnT w="9588">
                      <a:solidFill>
                        <a:srgbClr val="231F20"/>
                      </a:solidFill>
                      <a:prstDash val="solid"/>
                    </a:lnT>
                    <a:lnB w="9588">
                      <a:solidFill>
                        <a:srgbClr val="231F20"/>
                      </a:solidFill>
                      <a:prstDash val="solid"/>
                    </a:lnB>
                    <a:solidFill>
                      <a:srgbClr val="FFFFFF"/>
                    </a:solidFill>
                  </a:tcPr>
                </a:tc>
                <a:tc>
                  <a:txBody>
                    <a:bodyPr/>
                    <a:lstStyle/>
                    <a:p>
                      <a:pPr marL="387350" marR="285115" indent="-94615">
                        <a:lnSpc>
                          <a:spcPct val="100000"/>
                        </a:lnSpc>
                        <a:spcBef>
                          <a:spcPts val="55"/>
                        </a:spcBef>
                      </a:pPr>
                      <a:r>
                        <a:rPr sz="1200" dirty="0">
                          <a:solidFill>
                            <a:srgbClr val="231F20"/>
                          </a:solidFill>
                          <a:latin typeface="Verdana"/>
                          <a:cs typeface="Verdana"/>
                        </a:rPr>
                        <a:t>up to 2/5</a:t>
                      </a:r>
                      <a:r>
                        <a:rPr sz="1200" spc="-70" dirty="0">
                          <a:solidFill>
                            <a:srgbClr val="231F20"/>
                          </a:solidFill>
                          <a:latin typeface="Verdana"/>
                          <a:cs typeface="Verdana"/>
                        </a:rPr>
                        <a:t> </a:t>
                      </a:r>
                      <a:r>
                        <a:rPr sz="1200" spc="-5" dirty="0">
                          <a:solidFill>
                            <a:srgbClr val="231F20"/>
                          </a:solidFill>
                          <a:latin typeface="Verdana"/>
                          <a:cs typeface="Verdana"/>
                        </a:rPr>
                        <a:t>HP  (280</a:t>
                      </a:r>
                      <a:r>
                        <a:rPr sz="1200" spc="-70" dirty="0">
                          <a:solidFill>
                            <a:srgbClr val="231F20"/>
                          </a:solidFill>
                          <a:latin typeface="Verdana"/>
                          <a:cs typeface="Verdana"/>
                        </a:rPr>
                        <a:t> </a:t>
                      </a:r>
                      <a:r>
                        <a:rPr sz="1200" dirty="0">
                          <a:solidFill>
                            <a:srgbClr val="231F20"/>
                          </a:solidFill>
                          <a:latin typeface="Verdana"/>
                          <a:cs typeface="Verdana"/>
                        </a:rPr>
                        <a:t>kW)</a:t>
                      </a:r>
                      <a:endParaRPr sz="1200" dirty="0">
                        <a:latin typeface="Verdana"/>
                        <a:cs typeface="Verdana"/>
                      </a:endParaRPr>
                    </a:p>
                  </a:txBody>
                  <a:tcPr marL="0" marR="0" marT="5398" marB="0">
                    <a:lnL w="9588">
                      <a:solidFill>
                        <a:srgbClr val="231F20"/>
                      </a:solidFill>
                      <a:prstDash val="solid"/>
                    </a:lnL>
                    <a:lnR w="9588">
                      <a:solidFill>
                        <a:srgbClr val="231F20"/>
                      </a:solidFill>
                      <a:prstDash val="solid"/>
                    </a:lnR>
                    <a:lnT w="9588">
                      <a:solidFill>
                        <a:srgbClr val="231F20"/>
                      </a:solidFill>
                      <a:prstDash val="solid"/>
                    </a:lnT>
                    <a:lnB w="9588">
                      <a:solidFill>
                        <a:srgbClr val="231F20"/>
                      </a:solidFill>
                      <a:prstDash val="solid"/>
                    </a:lnB>
                    <a:solidFill>
                      <a:srgbClr val="FFFFFF"/>
                    </a:solidFill>
                  </a:tcPr>
                </a:tc>
                <a:tc>
                  <a:txBody>
                    <a:bodyPr/>
                    <a:lstStyle/>
                    <a:p>
                      <a:pPr marL="445134" marR="353060" indent="-84455">
                        <a:lnSpc>
                          <a:spcPct val="100000"/>
                        </a:lnSpc>
                        <a:spcBef>
                          <a:spcPts val="55"/>
                        </a:spcBef>
                      </a:pPr>
                      <a:r>
                        <a:rPr sz="1200" dirty="0">
                          <a:solidFill>
                            <a:srgbClr val="231F20"/>
                          </a:solidFill>
                          <a:latin typeface="Verdana"/>
                          <a:cs typeface="Verdana"/>
                        </a:rPr>
                        <a:t>up to 10</a:t>
                      </a:r>
                      <a:r>
                        <a:rPr sz="1200" spc="-70" dirty="0">
                          <a:solidFill>
                            <a:srgbClr val="231F20"/>
                          </a:solidFill>
                          <a:latin typeface="Verdana"/>
                          <a:cs typeface="Verdana"/>
                        </a:rPr>
                        <a:t> </a:t>
                      </a:r>
                      <a:r>
                        <a:rPr sz="1200" spc="-5" dirty="0">
                          <a:solidFill>
                            <a:srgbClr val="231F20"/>
                          </a:solidFill>
                          <a:latin typeface="Verdana"/>
                          <a:cs typeface="Verdana"/>
                        </a:rPr>
                        <a:t>HP  (7.5</a:t>
                      </a:r>
                      <a:r>
                        <a:rPr sz="1200" spc="-75" dirty="0">
                          <a:solidFill>
                            <a:srgbClr val="231F20"/>
                          </a:solidFill>
                          <a:latin typeface="Verdana"/>
                          <a:cs typeface="Verdana"/>
                        </a:rPr>
                        <a:t> </a:t>
                      </a:r>
                      <a:r>
                        <a:rPr sz="1200" dirty="0">
                          <a:solidFill>
                            <a:srgbClr val="231F20"/>
                          </a:solidFill>
                          <a:latin typeface="Verdana"/>
                          <a:cs typeface="Verdana"/>
                        </a:rPr>
                        <a:t>kW)</a:t>
                      </a:r>
                      <a:endParaRPr sz="1200">
                        <a:latin typeface="Verdana"/>
                        <a:cs typeface="Verdana"/>
                      </a:endParaRPr>
                    </a:p>
                  </a:txBody>
                  <a:tcPr marL="0" marR="0" marT="5398" marB="0">
                    <a:lnL w="9588">
                      <a:solidFill>
                        <a:srgbClr val="231F20"/>
                      </a:solidFill>
                      <a:prstDash val="solid"/>
                    </a:lnL>
                    <a:lnR w="9588">
                      <a:solidFill>
                        <a:srgbClr val="231F20"/>
                      </a:solidFill>
                      <a:prstDash val="solid"/>
                    </a:lnR>
                    <a:lnT w="9588">
                      <a:solidFill>
                        <a:srgbClr val="231F20"/>
                      </a:solidFill>
                      <a:prstDash val="solid"/>
                    </a:lnT>
                    <a:lnB w="9588">
                      <a:solidFill>
                        <a:srgbClr val="231F20"/>
                      </a:solidFill>
                      <a:prstDash val="solid"/>
                    </a:lnB>
                    <a:solidFill>
                      <a:srgbClr val="FFFFFF"/>
                    </a:solidFill>
                  </a:tcPr>
                </a:tc>
                <a:tc>
                  <a:txBody>
                    <a:bodyPr/>
                    <a:lstStyle/>
                    <a:p>
                      <a:pPr marL="448945" marR="335915" indent="-105410">
                        <a:lnSpc>
                          <a:spcPct val="100000"/>
                        </a:lnSpc>
                        <a:spcBef>
                          <a:spcPts val="55"/>
                        </a:spcBef>
                      </a:pPr>
                      <a:r>
                        <a:rPr sz="1200" dirty="0">
                          <a:solidFill>
                            <a:srgbClr val="231F20"/>
                          </a:solidFill>
                          <a:latin typeface="Verdana"/>
                          <a:cs typeface="Verdana"/>
                        </a:rPr>
                        <a:t>up to 400</a:t>
                      </a:r>
                      <a:r>
                        <a:rPr sz="1200" spc="-70" dirty="0">
                          <a:solidFill>
                            <a:srgbClr val="231F20"/>
                          </a:solidFill>
                          <a:latin typeface="Verdana"/>
                          <a:cs typeface="Verdana"/>
                        </a:rPr>
                        <a:t> </a:t>
                      </a:r>
                      <a:r>
                        <a:rPr sz="1200" spc="-5" dirty="0">
                          <a:solidFill>
                            <a:srgbClr val="231F20"/>
                          </a:solidFill>
                          <a:latin typeface="Verdana"/>
                          <a:cs typeface="Verdana"/>
                        </a:rPr>
                        <a:t>HP  (298</a:t>
                      </a:r>
                      <a:r>
                        <a:rPr sz="1200" spc="-70" dirty="0">
                          <a:solidFill>
                            <a:srgbClr val="231F20"/>
                          </a:solidFill>
                          <a:latin typeface="Verdana"/>
                          <a:cs typeface="Verdana"/>
                        </a:rPr>
                        <a:t> </a:t>
                      </a:r>
                      <a:r>
                        <a:rPr sz="1200" dirty="0">
                          <a:solidFill>
                            <a:srgbClr val="231F20"/>
                          </a:solidFill>
                          <a:latin typeface="Verdana"/>
                          <a:cs typeface="Verdana"/>
                        </a:rPr>
                        <a:t>kW)</a:t>
                      </a:r>
                      <a:endParaRPr sz="1200">
                        <a:latin typeface="Verdana"/>
                        <a:cs typeface="Verdana"/>
                      </a:endParaRPr>
                    </a:p>
                  </a:txBody>
                  <a:tcPr marL="0" marR="0" marT="5398" marB="0">
                    <a:lnL w="9588">
                      <a:solidFill>
                        <a:srgbClr val="231F20"/>
                      </a:solidFill>
                      <a:prstDash val="solid"/>
                    </a:lnL>
                    <a:lnR w="9588">
                      <a:solidFill>
                        <a:srgbClr val="231F20"/>
                      </a:solidFill>
                      <a:prstDash val="solid"/>
                    </a:lnR>
                    <a:lnT w="9588">
                      <a:solidFill>
                        <a:srgbClr val="231F20"/>
                      </a:solidFill>
                      <a:prstDash val="solid"/>
                    </a:lnT>
                    <a:lnB w="9588">
                      <a:solidFill>
                        <a:srgbClr val="231F20"/>
                      </a:solidFill>
                      <a:prstDash val="solid"/>
                    </a:lnB>
                    <a:solidFill>
                      <a:srgbClr val="FFFFFF"/>
                    </a:solidFill>
                  </a:tcPr>
                </a:tc>
                <a:tc>
                  <a:txBody>
                    <a:bodyPr/>
                    <a:lstStyle/>
                    <a:p>
                      <a:pPr marL="487045" marR="358775" indent="-121285">
                        <a:lnSpc>
                          <a:spcPct val="102800"/>
                        </a:lnSpc>
                        <a:spcBef>
                          <a:spcPts val="85"/>
                        </a:spcBef>
                      </a:pPr>
                      <a:r>
                        <a:rPr sz="1200" spc="10" dirty="0">
                          <a:solidFill>
                            <a:srgbClr val="231F20"/>
                          </a:solidFill>
                          <a:latin typeface="Verdana"/>
                          <a:cs typeface="Verdana"/>
                        </a:rPr>
                        <a:t>up to </a:t>
                      </a:r>
                      <a:r>
                        <a:rPr sz="1200" spc="15" dirty="0">
                          <a:solidFill>
                            <a:srgbClr val="231F20"/>
                          </a:solidFill>
                          <a:latin typeface="Verdana"/>
                          <a:cs typeface="Verdana"/>
                        </a:rPr>
                        <a:t>200</a:t>
                      </a:r>
                      <a:r>
                        <a:rPr sz="1200" spc="-90" dirty="0">
                          <a:solidFill>
                            <a:srgbClr val="231F20"/>
                          </a:solidFill>
                          <a:latin typeface="Verdana"/>
                          <a:cs typeface="Verdana"/>
                        </a:rPr>
                        <a:t> </a:t>
                      </a:r>
                      <a:r>
                        <a:rPr sz="1200" spc="10" dirty="0">
                          <a:solidFill>
                            <a:srgbClr val="231F20"/>
                          </a:solidFill>
                          <a:latin typeface="Verdana"/>
                          <a:cs typeface="Verdana"/>
                        </a:rPr>
                        <a:t>HP  (149kW)</a:t>
                      </a:r>
                      <a:endParaRPr sz="1200" dirty="0">
                        <a:latin typeface="Verdana"/>
                        <a:cs typeface="Verdana"/>
                      </a:endParaRPr>
                    </a:p>
                  </a:txBody>
                  <a:tcPr marL="0" marR="0" marT="8342" marB="0">
                    <a:lnL w="9588">
                      <a:solidFill>
                        <a:srgbClr val="231F20"/>
                      </a:solidFill>
                      <a:prstDash val="solid"/>
                    </a:lnL>
                    <a:lnR w="9588">
                      <a:solidFill>
                        <a:srgbClr val="231F20"/>
                      </a:solidFill>
                      <a:prstDash val="solid"/>
                    </a:lnR>
                    <a:lnT w="9588">
                      <a:solidFill>
                        <a:srgbClr val="231F20"/>
                      </a:solidFill>
                      <a:prstDash val="solid"/>
                    </a:lnT>
                    <a:lnB w="9588">
                      <a:solidFill>
                        <a:srgbClr val="231F20"/>
                      </a:solidFill>
                      <a:prstDash val="solid"/>
                    </a:lnB>
                    <a:solidFill>
                      <a:srgbClr val="FFFFFF"/>
                    </a:solidFill>
                  </a:tcPr>
                </a:tc>
              </a:tr>
              <a:tr h="381011">
                <a:tc>
                  <a:txBody>
                    <a:bodyPr/>
                    <a:lstStyle/>
                    <a:p>
                      <a:pPr algn="ctr">
                        <a:lnSpc>
                          <a:spcPct val="100000"/>
                        </a:lnSpc>
                        <a:spcBef>
                          <a:spcPts val="670"/>
                        </a:spcBef>
                      </a:pPr>
                      <a:r>
                        <a:rPr sz="1200" dirty="0">
                          <a:solidFill>
                            <a:srgbClr val="231F20"/>
                          </a:solidFill>
                          <a:latin typeface="Days"/>
                          <a:cs typeface="Days"/>
                        </a:rPr>
                        <a:t>DRIVES</a:t>
                      </a:r>
                      <a:endParaRPr sz="1200">
                        <a:latin typeface="Days"/>
                        <a:cs typeface="Days"/>
                      </a:endParaRPr>
                    </a:p>
                  </a:txBody>
                  <a:tcPr marL="0" marR="0" marT="65751" marB="0">
                    <a:lnL w="9588">
                      <a:solidFill>
                        <a:srgbClr val="231F20"/>
                      </a:solidFill>
                      <a:prstDash val="solid"/>
                    </a:lnL>
                    <a:lnR w="9588">
                      <a:solidFill>
                        <a:srgbClr val="231F20"/>
                      </a:solidFill>
                      <a:prstDash val="solid"/>
                    </a:lnR>
                    <a:lnT w="9588">
                      <a:solidFill>
                        <a:srgbClr val="231F20"/>
                      </a:solidFill>
                      <a:prstDash val="solid"/>
                    </a:lnT>
                    <a:lnB w="9588">
                      <a:solidFill>
                        <a:srgbClr val="231F20"/>
                      </a:solidFill>
                      <a:prstDash val="solid"/>
                    </a:lnB>
                    <a:solidFill>
                      <a:srgbClr val="E8EEF3"/>
                    </a:solidFill>
                  </a:tcPr>
                </a:tc>
                <a:tc>
                  <a:txBody>
                    <a:bodyPr/>
                    <a:lstStyle/>
                    <a:p>
                      <a:pPr marL="351790" marR="342265" indent="-2540">
                        <a:lnSpc>
                          <a:spcPct val="100000"/>
                        </a:lnSpc>
                        <a:spcBef>
                          <a:spcPts val="55"/>
                        </a:spcBef>
                      </a:pPr>
                      <a:r>
                        <a:rPr sz="1200" dirty="0">
                          <a:solidFill>
                            <a:srgbClr val="231F20"/>
                          </a:solidFill>
                          <a:latin typeface="Verdana"/>
                          <a:cs typeface="Verdana"/>
                        </a:rPr>
                        <a:t>ECM</a:t>
                      </a:r>
                      <a:r>
                        <a:rPr sz="1200" spc="-75" dirty="0">
                          <a:solidFill>
                            <a:srgbClr val="231F20"/>
                          </a:solidFill>
                          <a:latin typeface="Verdana"/>
                          <a:cs typeface="Verdana"/>
                        </a:rPr>
                        <a:t> </a:t>
                      </a:r>
                      <a:r>
                        <a:rPr sz="1200" dirty="0">
                          <a:solidFill>
                            <a:srgbClr val="231F20"/>
                          </a:solidFill>
                          <a:latin typeface="Verdana"/>
                          <a:cs typeface="Verdana"/>
                        </a:rPr>
                        <a:t>Motor  ERP</a:t>
                      </a:r>
                      <a:r>
                        <a:rPr sz="1200" spc="-85" dirty="0">
                          <a:solidFill>
                            <a:srgbClr val="231F20"/>
                          </a:solidFill>
                          <a:latin typeface="Verdana"/>
                          <a:cs typeface="Verdana"/>
                        </a:rPr>
                        <a:t> </a:t>
                      </a:r>
                      <a:r>
                        <a:rPr sz="1200" spc="-5" dirty="0">
                          <a:solidFill>
                            <a:srgbClr val="231F20"/>
                          </a:solidFill>
                          <a:latin typeface="Verdana"/>
                          <a:cs typeface="Verdana"/>
                        </a:rPr>
                        <a:t>Ready</a:t>
                      </a:r>
                      <a:endParaRPr sz="1200" dirty="0">
                        <a:latin typeface="Verdana"/>
                        <a:cs typeface="Verdana"/>
                      </a:endParaRPr>
                    </a:p>
                  </a:txBody>
                  <a:tcPr marL="0" marR="0" marT="5398" marB="0">
                    <a:lnL w="9588">
                      <a:solidFill>
                        <a:srgbClr val="231F20"/>
                      </a:solidFill>
                      <a:prstDash val="solid"/>
                    </a:lnL>
                    <a:lnR w="9588">
                      <a:solidFill>
                        <a:srgbClr val="231F20"/>
                      </a:solidFill>
                      <a:prstDash val="solid"/>
                    </a:lnR>
                    <a:lnT w="9588">
                      <a:solidFill>
                        <a:srgbClr val="231F20"/>
                      </a:solidFill>
                      <a:prstDash val="solid"/>
                    </a:lnT>
                    <a:lnB w="9588">
                      <a:solidFill>
                        <a:srgbClr val="231F20"/>
                      </a:solidFill>
                      <a:prstDash val="solid"/>
                    </a:lnB>
                    <a:solidFill>
                      <a:srgbClr val="E8EEF3"/>
                    </a:solidFill>
                  </a:tcPr>
                </a:tc>
                <a:tc>
                  <a:txBody>
                    <a:bodyPr/>
                    <a:lstStyle/>
                    <a:p>
                      <a:pPr marL="507365" marR="352425" indent="-147955">
                        <a:lnSpc>
                          <a:spcPct val="100000"/>
                        </a:lnSpc>
                        <a:spcBef>
                          <a:spcPts val="55"/>
                        </a:spcBef>
                      </a:pPr>
                      <a:r>
                        <a:rPr sz="1200" dirty="0">
                          <a:solidFill>
                            <a:srgbClr val="231F20"/>
                          </a:solidFill>
                          <a:latin typeface="Verdana"/>
                          <a:cs typeface="Verdana"/>
                        </a:rPr>
                        <a:t>56C</a:t>
                      </a:r>
                      <a:r>
                        <a:rPr sz="1200" spc="-60" dirty="0">
                          <a:solidFill>
                            <a:srgbClr val="231F20"/>
                          </a:solidFill>
                          <a:latin typeface="Verdana"/>
                          <a:cs typeface="Verdana"/>
                        </a:rPr>
                        <a:t> </a:t>
                      </a:r>
                      <a:r>
                        <a:rPr sz="1200" spc="-5" dirty="0">
                          <a:solidFill>
                            <a:srgbClr val="231F20"/>
                          </a:solidFill>
                          <a:latin typeface="Verdana"/>
                          <a:cs typeface="Verdana"/>
                        </a:rPr>
                        <a:t>Electric  </a:t>
                      </a:r>
                      <a:r>
                        <a:rPr sz="1200" dirty="0">
                          <a:solidFill>
                            <a:srgbClr val="231F20"/>
                          </a:solidFill>
                          <a:latin typeface="Verdana"/>
                          <a:cs typeface="Verdana"/>
                        </a:rPr>
                        <a:t>Motors</a:t>
                      </a:r>
                      <a:endParaRPr sz="1200">
                        <a:latin typeface="Verdana"/>
                        <a:cs typeface="Verdana"/>
                      </a:endParaRPr>
                    </a:p>
                  </a:txBody>
                  <a:tcPr marL="0" marR="0" marT="5398" marB="0">
                    <a:lnL w="9588">
                      <a:solidFill>
                        <a:srgbClr val="231F20"/>
                      </a:solidFill>
                      <a:prstDash val="solid"/>
                    </a:lnL>
                    <a:lnR w="9588">
                      <a:solidFill>
                        <a:srgbClr val="231F20"/>
                      </a:solidFill>
                      <a:prstDash val="solid"/>
                    </a:lnR>
                    <a:lnT w="9588">
                      <a:solidFill>
                        <a:srgbClr val="231F20"/>
                      </a:solidFill>
                      <a:prstDash val="solid"/>
                    </a:lnT>
                    <a:lnB w="9588">
                      <a:solidFill>
                        <a:srgbClr val="231F20"/>
                      </a:solidFill>
                      <a:prstDash val="solid"/>
                    </a:lnB>
                    <a:solidFill>
                      <a:srgbClr val="E8EEF3"/>
                    </a:solidFill>
                  </a:tcPr>
                </a:tc>
                <a:tc>
                  <a:txBody>
                    <a:bodyPr/>
                    <a:lstStyle/>
                    <a:p>
                      <a:pPr algn="ctr">
                        <a:lnSpc>
                          <a:spcPct val="100000"/>
                        </a:lnSpc>
                        <a:spcBef>
                          <a:spcPts val="600"/>
                        </a:spcBef>
                      </a:pPr>
                      <a:r>
                        <a:rPr sz="1200" spc="-10" dirty="0">
                          <a:solidFill>
                            <a:srgbClr val="231F20"/>
                          </a:solidFill>
                          <a:latin typeface="Verdana"/>
                          <a:cs typeface="Verdana"/>
                        </a:rPr>
                        <a:t>TC </a:t>
                      </a:r>
                      <a:r>
                        <a:rPr sz="1200" spc="-5" dirty="0">
                          <a:solidFill>
                            <a:srgbClr val="231F20"/>
                          </a:solidFill>
                          <a:latin typeface="Verdana"/>
                          <a:cs typeface="Verdana"/>
                        </a:rPr>
                        <a:t>Electric</a:t>
                      </a:r>
                      <a:r>
                        <a:rPr sz="1200" spc="-35" dirty="0">
                          <a:solidFill>
                            <a:srgbClr val="231F20"/>
                          </a:solidFill>
                          <a:latin typeface="Verdana"/>
                          <a:cs typeface="Verdana"/>
                        </a:rPr>
                        <a:t> </a:t>
                      </a:r>
                      <a:r>
                        <a:rPr sz="1200" dirty="0">
                          <a:solidFill>
                            <a:srgbClr val="231F20"/>
                          </a:solidFill>
                          <a:latin typeface="Verdana"/>
                          <a:cs typeface="Verdana"/>
                        </a:rPr>
                        <a:t>Motors</a:t>
                      </a:r>
                      <a:endParaRPr sz="1200">
                        <a:latin typeface="Verdana"/>
                        <a:cs typeface="Verdana"/>
                      </a:endParaRPr>
                    </a:p>
                  </a:txBody>
                  <a:tcPr marL="0" marR="0" marT="58882" marB="0">
                    <a:lnL w="9588">
                      <a:solidFill>
                        <a:srgbClr val="231F20"/>
                      </a:solidFill>
                      <a:prstDash val="solid"/>
                    </a:lnL>
                    <a:lnR w="9588">
                      <a:solidFill>
                        <a:srgbClr val="231F20"/>
                      </a:solidFill>
                      <a:prstDash val="solid"/>
                    </a:lnR>
                    <a:lnT w="9588">
                      <a:solidFill>
                        <a:srgbClr val="231F20"/>
                      </a:solidFill>
                      <a:prstDash val="solid"/>
                    </a:lnT>
                    <a:lnB w="9588">
                      <a:solidFill>
                        <a:srgbClr val="231F20"/>
                      </a:solidFill>
                      <a:prstDash val="solid"/>
                    </a:lnB>
                    <a:solidFill>
                      <a:srgbClr val="E8EEF3"/>
                    </a:solidFill>
                  </a:tcPr>
                </a:tc>
                <a:tc>
                  <a:txBody>
                    <a:bodyPr/>
                    <a:lstStyle/>
                    <a:p>
                      <a:pPr algn="ctr">
                        <a:lnSpc>
                          <a:spcPct val="100000"/>
                        </a:lnSpc>
                        <a:spcBef>
                          <a:spcPts val="635"/>
                        </a:spcBef>
                      </a:pPr>
                      <a:r>
                        <a:rPr sz="1200" spc="5" dirty="0">
                          <a:solidFill>
                            <a:srgbClr val="231F20"/>
                          </a:solidFill>
                          <a:latin typeface="Verdana"/>
                          <a:cs typeface="Verdana"/>
                        </a:rPr>
                        <a:t>TC Electric</a:t>
                      </a:r>
                      <a:r>
                        <a:rPr sz="1200" spc="-60" dirty="0">
                          <a:solidFill>
                            <a:srgbClr val="231F20"/>
                          </a:solidFill>
                          <a:latin typeface="Verdana"/>
                          <a:cs typeface="Verdana"/>
                        </a:rPr>
                        <a:t> </a:t>
                      </a:r>
                      <a:r>
                        <a:rPr sz="1200" spc="10" dirty="0">
                          <a:solidFill>
                            <a:srgbClr val="231F20"/>
                          </a:solidFill>
                          <a:latin typeface="Verdana"/>
                          <a:cs typeface="Verdana"/>
                        </a:rPr>
                        <a:t>Motors</a:t>
                      </a:r>
                      <a:endParaRPr sz="1200">
                        <a:latin typeface="Verdana"/>
                        <a:cs typeface="Verdana"/>
                      </a:endParaRPr>
                    </a:p>
                  </a:txBody>
                  <a:tcPr marL="0" marR="0" marT="62317" marB="0">
                    <a:lnL w="9588">
                      <a:solidFill>
                        <a:srgbClr val="231F20"/>
                      </a:solidFill>
                      <a:prstDash val="solid"/>
                    </a:lnL>
                    <a:lnR w="9588">
                      <a:solidFill>
                        <a:srgbClr val="231F20"/>
                      </a:solidFill>
                      <a:prstDash val="solid"/>
                    </a:lnR>
                    <a:lnT w="9588">
                      <a:solidFill>
                        <a:srgbClr val="231F20"/>
                      </a:solidFill>
                      <a:prstDash val="solid"/>
                    </a:lnT>
                    <a:lnB w="9588">
                      <a:solidFill>
                        <a:srgbClr val="231F20"/>
                      </a:solidFill>
                      <a:prstDash val="solid"/>
                    </a:lnB>
                    <a:solidFill>
                      <a:srgbClr val="E8EEF3"/>
                    </a:solidFill>
                  </a:tcPr>
                </a:tc>
              </a:tr>
              <a:tr h="340464">
                <a:tc>
                  <a:txBody>
                    <a:bodyPr/>
                    <a:lstStyle/>
                    <a:p>
                      <a:pPr algn="ctr">
                        <a:lnSpc>
                          <a:spcPct val="100000"/>
                        </a:lnSpc>
                        <a:spcBef>
                          <a:spcPts val="545"/>
                        </a:spcBef>
                      </a:pPr>
                      <a:r>
                        <a:rPr sz="1200" spc="-5" dirty="0">
                          <a:solidFill>
                            <a:srgbClr val="231F20"/>
                          </a:solidFill>
                          <a:latin typeface="Days"/>
                          <a:cs typeface="Days"/>
                        </a:rPr>
                        <a:t>APPLICATIONS</a:t>
                      </a:r>
                      <a:endParaRPr sz="1200">
                        <a:latin typeface="Days"/>
                        <a:cs typeface="Days"/>
                      </a:endParaRPr>
                    </a:p>
                  </a:txBody>
                  <a:tcPr marL="0" marR="0" marT="53484" marB="0">
                    <a:lnL w="9588">
                      <a:solidFill>
                        <a:srgbClr val="231F20"/>
                      </a:solidFill>
                      <a:prstDash val="solid"/>
                    </a:lnL>
                    <a:lnR w="9588">
                      <a:solidFill>
                        <a:srgbClr val="231F20"/>
                      </a:solidFill>
                      <a:prstDash val="solid"/>
                    </a:lnR>
                    <a:lnT w="9588">
                      <a:solidFill>
                        <a:srgbClr val="231F20"/>
                      </a:solidFill>
                      <a:prstDash val="solid"/>
                    </a:lnT>
                    <a:lnB w="9588">
                      <a:solidFill>
                        <a:srgbClr val="231F20"/>
                      </a:solidFill>
                      <a:prstDash val="solid"/>
                    </a:lnB>
                    <a:solidFill>
                      <a:srgbClr val="FFFFFF"/>
                    </a:solidFill>
                  </a:tcPr>
                </a:tc>
                <a:tc>
                  <a:txBody>
                    <a:bodyPr/>
                    <a:lstStyle/>
                    <a:p>
                      <a:pPr algn="ctr">
                        <a:lnSpc>
                          <a:spcPct val="100000"/>
                        </a:lnSpc>
                        <a:spcBef>
                          <a:spcPts val="470"/>
                        </a:spcBef>
                      </a:pPr>
                      <a:r>
                        <a:rPr sz="1200" spc="-10" dirty="0">
                          <a:solidFill>
                            <a:srgbClr val="231F20"/>
                          </a:solidFill>
                          <a:latin typeface="Verdana"/>
                          <a:cs typeface="Verdana"/>
                        </a:rPr>
                        <a:t>Water </a:t>
                      </a:r>
                      <a:r>
                        <a:rPr sz="1200" dirty="0">
                          <a:solidFill>
                            <a:srgbClr val="231F20"/>
                          </a:solidFill>
                          <a:latin typeface="Verdana"/>
                          <a:cs typeface="Verdana"/>
                        </a:rPr>
                        <a:t>/</a:t>
                      </a:r>
                      <a:r>
                        <a:rPr sz="1200" spc="-40" dirty="0">
                          <a:solidFill>
                            <a:srgbClr val="231F20"/>
                          </a:solidFill>
                          <a:latin typeface="Verdana"/>
                          <a:cs typeface="Verdana"/>
                        </a:rPr>
                        <a:t> </a:t>
                      </a:r>
                      <a:r>
                        <a:rPr sz="1200" spc="-5" dirty="0">
                          <a:solidFill>
                            <a:srgbClr val="231F20"/>
                          </a:solidFill>
                          <a:latin typeface="Verdana"/>
                          <a:cs typeface="Verdana"/>
                        </a:rPr>
                        <a:t>Glycol</a:t>
                      </a:r>
                      <a:endParaRPr sz="1200" dirty="0">
                        <a:latin typeface="Verdana"/>
                        <a:cs typeface="Verdana"/>
                      </a:endParaRPr>
                    </a:p>
                  </a:txBody>
                  <a:tcPr marL="0" marR="0" marT="46124" marB="0">
                    <a:lnL w="9588">
                      <a:solidFill>
                        <a:srgbClr val="231F20"/>
                      </a:solidFill>
                      <a:prstDash val="solid"/>
                    </a:lnL>
                    <a:lnR w="9588">
                      <a:solidFill>
                        <a:srgbClr val="231F20"/>
                      </a:solidFill>
                      <a:prstDash val="solid"/>
                    </a:lnR>
                    <a:lnT w="9588">
                      <a:solidFill>
                        <a:srgbClr val="231F20"/>
                      </a:solidFill>
                      <a:prstDash val="solid"/>
                    </a:lnT>
                    <a:lnB w="9588">
                      <a:solidFill>
                        <a:srgbClr val="231F20"/>
                      </a:solidFill>
                      <a:prstDash val="solid"/>
                    </a:lnB>
                    <a:solidFill>
                      <a:srgbClr val="FFFFFF"/>
                    </a:solidFill>
                  </a:tcPr>
                </a:tc>
                <a:tc>
                  <a:txBody>
                    <a:bodyPr/>
                    <a:lstStyle/>
                    <a:p>
                      <a:pPr algn="ctr">
                        <a:lnSpc>
                          <a:spcPct val="100000"/>
                        </a:lnSpc>
                        <a:spcBef>
                          <a:spcPts val="470"/>
                        </a:spcBef>
                      </a:pPr>
                      <a:r>
                        <a:rPr sz="1200" spc="-10" dirty="0">
                          <a:solidFill>
                            <a:srgbClr val="231F20"/>
                          </a:solidFill>
                          <a:latin typeface="Verdana"/>
                          <a:cs typeface="Verdana"/>
                        </a:rPr>
                        <a:t>Water </a:t>
                      </a:r>
                      <a:r>
                        <a:rPr sz="1200" dirty="0">
                          <a:solidFill>
                            <a:srgbClr val="231F20"/>
                          </a:solidFill>
                          <a:latin typeface="Verdana"/>
                          <a:cs typeface="Verdana"/>
                        </a:rPr>
                        <a:t>/</a:t>
                      </a:r>
                      <a:r>
                        <a:rPr sz="1200" spc="-40" dirty="0">
                          <a:solidFill>
                            <a:srgbClr val="231F20"/>
                          </a:solidFill>
                          <a:latin typeface="Verdana"/>
                          <a:cs typeface="Verdana"/>
                        </a:rPr>
                        <a:t> </a:t>
                      </a:r>
                      <a:r>
                        <a:rPr sz="1200" spc="-5" dirty="0">
                          <a:solidFill>
                            <a:srgbClr val="231F20"/>
                          </a:solidFill>
                          <a:latin typeface="Verdana"/>
                          <a:cs typeface="Verdana"/>
                        </a:rPr>
                        <a:t>Glycol</a:t>
                      </a:r>
                      <a:endParaRPr sz="1200">
                        <a:latin typeface="Verdana"/>
                        <a:cs typeface="Verdana"/>
                      </a:endParaRPr>
                    </a:p>
                  </a:txBody>
                  <a:tcPr marL="0" marR="0" marT="46124" marB="0">
                    <a:lnL w="9588">
                      <a:solidFill>
                        <a:srgbClr val="231F20"/>
                      </a:solidFill>
                      <a:prstDash val="solid"/>
                    </a:lnL>
                    <a:lnR w="9588">
                      <a:solidFill>
                        <a:srgbClr val="231F20"/>
                      </a:solidFill>
                      <a:prstDash val="solid"/>
                    </a:lnR>
                    <a:lnT w="9588">
                      <a:solidFill>
                        <a:srgbClr val="231F20"/>
                      </a:solidFill>
                      <a:prstDash val="solid"/>
                    </a:lnT>
                    <a:lnB w="9588">
                      <a:solidFill>
                        <a:srgbClr val="231F20"/>
                      </a:solidFill>
                      <a:prstDash val="solid"/>
                    </a:lnB>
                    <a:solidFill>
                      <a:srgbClr val="FFFFFF"/>
                    </a:solidFill>
                  </a:tcPr>
                </a:tc>
                <a:tc>
                  <a:txBody>
                    <a:bodyPr/>
                    <a:lstStyle/>
                    <a:p>
                      <a:pPr algn="ctr">
                        <a:lnSpc>
                          <a:spcPct val="100000"/>
                        </a:lnSpc>
                        <a:spcBef>
                          <a:spcPts val="470"/>
                        </a:spcBef>
                      </a:pPr>
                      <a:r>
                        <a:rPr sz="1200" spc="-10" dirty="0">
                          <a:solidFill>
                            <a:srgbClr val="231F20"/>
                          </a:solidFill>
                          <a:latin typeface="Verdana"/>
                          <a:cs typeface="Verdana"/>
                        </a:rPr>
                        <a:t>Water </a:t>
                      </a:r>
                      <a:r>
                        <a:rPr sz="1200" dirty="0">
                          <a:solidFill>
                            <a:srgbClr val="231F20"/>
                          </a:solidFill>
                          <a:latin typeface="Verdana"/>
                          <a:cs typeface="Verdana"/>
                        </a:rPr>
                        <a:t>/</a:t>
                      </a:r>
                      <a:r>
                        <a:rPr sz="1200" spc="-40" dirty="0">
                          <a:solidFill>
                            <a:srgbClr val="231F20"/>
                          </a:solidFill>
                          <a:latin typeface="Verdana"/>
                          <a:cs typeface="Verdana"/>
                        </a:rPr>
                        <a:t> </a:t>
                      </a:r>
                      <a:r>
                        <a:rPr sz="1200" spc="-5" dirty="0">
                          <a:solidFill>
                            <a:srgbClr val="231F20"/>
                          </a:solidFill>
                          <a:latin typeface="Verdana"/>
                          <a:cs typeface="Verdana"/>
                        </a:rPr>
                        <a:t>Glycol</a:t>
                      </a:r>
                      <a:endParaRPr sz="1200">
                        <a:latin typeface="Verdana"/>
                        <a:cs typeface="Verdana"/>
                      </a:endParaRPr>
                    </a:p>
                  </a:txBody>
                  <a:tcPr marL="0" marR="0" marT="46124" marB="0">
                    <a:lnL w="9588">
                      <a:solidFill>
                        <a:srgbClr val="231F20"/>
                      </a:solidFill>
                      <a:prstDash val="solid"/>
                    </a:lnL>
                    <a:lnR w="9588">
                      <a:solidFill>
                        <a:srgbClr val="231F20"/>
                      </a:solidFill>
                      <a:prstDash val="solid"/>
                    </a:lnR>
                    <a:lnT w="9588">
                      <a:solidFill>
                        <a:srgbClr val="231F20"/>
                      </a:solidFill>
                      <a:prstDash val="solid"/>
                    </a:lnT>
                    <a:lnB w="9588">
                      <a:solidFill>
                        <a:srgbClr val="231F20"/>
                      </a:solidFill>
                      <a:prstDash val="solid"/>
                    </a:lnB>
                    <a:solidFill>
                      <a:srgbClr val="FFFFFF"/>
                    </a:solidFill>
                  </a:tcPr>
                </a:tc>
                <a:tc>
                  <a:txBody>
                    <a:bodyPr/>
                    <a:lstStyle/>
                    <a:p>
                      <a:pPr algn="ctr">
                        <a:lnSpc>
                          <a:spcPct val="100000"/>
                        </a:lnSpc>
                        <a:spcBef>
                          <a:spcPts val="509"/>
                        </a:spcBef>
                      </a:pPr>
                      <a:r>
                        <a:rPr sz="1200" spc="5" dirty="0">
                          <a:solidFill>
                            <a:srgbClr val="231F20"/>
                          </a:solidFill>
                          <a:latin typeface="Verdana"/>
                          <a:cs typeface="Verdana"/>
                        </a:rPr>
                        <a:t>Water </a:t>
                      </a:r>
                      <a:r>
                        <a:rPr sz="1200" spc="10" dirty="0">
                          <a:solidFill>
                            <a:srgbClr val="231F20"/>
                          </a:solidFill>
                          <a:latin typeface="Verdana"/>
                          <a:cs typeface="Verdana"/>
                        </a:rPr>
                        <a:t>/</a:t>
                      </a:r>
                      <a:r>
                        <a:rPr sz="1200" spc="-75" dirty="0">
                          <a:solidFill>
                            <a:srgbClr val="231F20"/>
                          </a:solidFill>
                          <a:latin typeface="Verdana"/>
                          <a:cs typeface="Verdana"/>
                        </a:rPr>
                        <a:t> </a:t>
                      </a:r>
                      <a:r>
                        <a:rPr sz="1200" spc="5" dirty="0">
                          <a:solidFill>
                            <a:srgbClr val="231F20"/>
                          </a:solidFill>
                          <a:latin typeface="Verdana"/>
                          <a:cs typeface="Verdana"/>
                        </a:rPr>
                        <a:t>Glycol</a:t>
                      </a:r>
                      <a:endParaRPr sz="1200">
                        <a:latin typeface="Verdana"/>
                        <a:cs typeface="Verdana"/>
                      </a:endParaRPr>
                    </a:p>
                  </a:txBody>
                  <a:tcPr marL="0" marR="0" marT="50049" marB="0">
                    <a:lnL w="9588">
                      <a:solidFill>
                        <a:srgbClr val="231F20"/>
                      </a:solidFill>
                      <a:prstDash val="solid"/>
                    </a:lnL>
                    <a:lnR w="9588">
                      <a:solidFill>
                        <a:srgbClr val="231F20"/>
                      </a:solidFill>
                      <a:prstDash val="solid"/>
                    </a:lnR>
                    <a:lnT w="9588">
                      <a:solidFill>
                        <a:srgbClr val="231F20"/>
                      </a:solidFill>
                      <a:prstDash val="solid"/>
                    </a:lnT>
                    <a:lnB w="9588">
                      <a:solidFill>
                        <a:srgbClr val="231F20"/>
                      </a:solidFill>
                      <a:prstDash val="solid"/>
                    </a:lnB>
                    <a:solidFill>
                      <a:srgbClr val="FFFFFF"/>
                    </a:solidFill>
                  </a:tcPr>
                </a:tc>
              </a:tr>
              <a:tr h="629534">
                <a:tc>
                  <a:txBody>
                    <a:bodyPr/>
                    <a:lstStyle/>
                    <a:p>
                      <a:pPr>
                        <a:lnSpc>
                          <a:spcPct val="100000"/>
                        </a:lnSpc>
                        <a:spcBef>
                          <a:spcPts val="35"/>
                        </a:spcBef>
                      </a:pPr>
                      <a:endParaRPr sz="1200">
                        <a:latin typeface="Times New Roman"/>
                        <a:cs typeface="Times New Roman"/>
                      </a:endParaRPr>
                    </a:p>
                    <a:p>
                      <a:pPr algn="ctr">
                        <a:lnSpc>
                          <a:spcPct val="100000"/>
                        </a:lnSpc>
                      </a:pPr>
                      <a:r>
                        <a:rPr sz="1200" spc="-5" dirty="0">
                          <a:solidFill>
                            <a:srgbClr val="231F20"/>
                          </a:solidFill>
                          <a:latin typeface="Days"/>
                          <a:cs typeface="Days"/>
                        </a:rPr>
                        <a:t>TEMPERATURE</a:t>
                      </a:r>
                      <a:endParaRPr sz="1200">
                        <a:latin typeface="Days"/>
                        <a:cs typeface="Days"/>
                      </a:endParaRPr>
                    </a:p>
                  </a:txBody>
                  <a:tcPr marL="0" marR="0" marT="3435" marB="0">
                    <a:lnL w="9588">
                      <a:solidFill>
                        <a:srgbClr val="231F20"/>
                      </a:solidFill>
                      <a:prstDash val="solid"/>
                    </a:lnL>
                    <a:lnR w="9588">
                      <a:solidFill>
                        <a:srgbClr val="231F20"/>
                      </a:solidFill>
                      <a:prstDash val="solid"/>
                    </a:lnR>
                    <a:lnT w="9588">
                      <a:solidFill>
                        <a:srgbClr val="231F20"/>
                      </a:solidFill>
                      <a:prstDash val="solid"/>
                    </a:lnT>
                    <a:lnB w="9588">
                      <a:solidFill>
                        <a:srgbClr val="231F20"/>
                      </a:solidFill>
                      <a:prstDash val="solid"/>
                    </a:lnB>
                    <a:solidFill>
                      <a:srgbClr val="E8EEF3"/>
                    </a:solidFill>
                  </a:tcPr>
                </a:tc>
                <a:tc>
                  <a:txBody>
                    <a:bodyPr/>
                    <a:lstStyle/>
                    <a:p>
                      <a:pPr marL="427355" marR="308610" indent="-111125">
                        <a:lnSpc>
                          <a:spcPct val="100000"/>
                        </a:lnSpc>
                        <a:spcBef>
                          <a:spcPts val="570"/>
                        </a:spcBef>
                      </a:pPr>
                      <a:r>
                        <a:rPr sz="1200" dirty="0">
                          <a:solidFill>
                            <a:srgbClr val="231F20"/>
                          </a:solidFill>
                          <a:latin typeface="Verdana"/>
                          <a:cs typeface="Verdana"/>
                        </a:rPr>
                        <a:t>up to</a:t>
                      </a:r>
                      <a:r>
                        <a:rPr sz="1200" spc="-70" dirty="0">
                          <a:solidFill>
                            <a:srgbClr val="231F20"/>
                          </a:solidFill>
                          <a:latin typeface="Verdana"/>
                          <a:cs typeface="Verdana"/>
                        </a:rPr>
                        <a:t> </a:t>
                      </a:r>
                      <a:r>
                        <a:rPr sz="1200" dirty="0">
                          <a:solidFill>
                            <a:srgbClr val="231F20"/>
                          </a:solidFill>
                          <a:latin typeface="Verdana"/>
                          <a:cs typeface="Verdana"/>
                        </a:rPr>
                        <a:t>220°F  (104°C)</a:t>
                      </a:r>
                      <a:endParaRPr sz="1200" dirty="0">
                        <a:latin typeface="Verdana"/>
                        <a:cs typeface="Verdana"/>
                      </a:endParaRPr>
                    </a:p>
                  </a:txBody>
                  <a:tcPr marL="0" marR="0" marT="55938" marB="0">
                    <a:lnL w="9588">
                      <a:solidFill>
                        <a:srgbClr val="231F20"/>
                      </a:solidFill>
                      <a:prstDash val="solid"/>
                    </a:lnL>
                    <a:lnR w="9588">
                      <a:solidFill>
                        <a:srgbClr val="231F20"/>
                      </a:solidFill>
                      <a:prstDash val="solid"/>
                    </a:lnR>
                    <a:lnT w="9588">
                      <a:solidFill>
                        <a:srgbClr val="231F20"/>
                      </a:solidFill>
                      <a:prstDash val="solid"/>
                    </a:lnT>
                    <a:lnB w="9588">
                      <a:solidFill>
                        <a:srgbClr val="231F20"/>
                      </a:solidFill>
                      <a:prstDash val="solid"/>
                    </a:lnB>
                    <a:solidFill>
                      <a:srgbClr val="E8EEF3"/>
                    </a:solidFill>
                  </a:tcPr>
                </a:tc>
                <a:tc>
                  <a:txBody>
                    <a:bodyPr/>
                    <a:lstStyle/>
                    <a:p>
                      <a:pPr marL="469265" marR="350520" indent="-111125">
                        <a:lnSpc>
                          <a:spcPct val="100000"/>
                        </a:lnSpc>
                        <a:spcBef>
                          <a:spcPts val="570"/>
                        </a:spcBef>
                      </a:pPr>
                      <a:r>
                        <a:rPr sz="1200" dirty="0">
                          <a:solidFill>
                            <a:srgbClr val="231F20"/>
                          </a:solidFill>
                          <a:latin typeface="Verdana"/>
                          <a:cs typeface="Verdana"/>
                        </a:rPr>
                        <a:t>up to</a:t>
                      </a:r>
                      <a:r>
                        <a:rPr sz="1200" spc="-70" dirty="0">
                          <a:solidFill>
                            <a:srgbClr val="231F20"/>
                          </a:solidFill>
                          <a:latin typeface="Verdana"/>
                          <a:cs typeface="Verdana"/>
                        </a:rPr>
                        <a:t> </a:t>
                      </a:r>
                      <a:r>
                        <a:rPr sz="1200" dirty="0">
                          <a:solidFill>
                            <a:srgbClr val="231F20"/>
                          </a:solidFill>
                          <a:latin typeface="Verdana"/>
                          <a:cs typeface="Verdana"/>
                        </a:rPr>
                        <a:t>250°F  (121°C)</a:t>
                      </a:r>
                      <a:endParaRPr sz="1200">
                        <a:latin typeface="Verdana"/>
                        <a:cs typeface="Verdana"/>
                      </a:endParaRPr>
                    </a:p>
                  </a:txBody>
                  <a:tcPr marL="0" marR="0" marT="55938" marB="0">
                    <a:lnL w="9588">
                      <a:solidFill>
                        <a:srgbClr val="231F20"/>
                      </a:solidFill>
                      <a:prstDash val="solid"/>
                    </a:lnL>
                    <a:lnR w="9588">
                      <a:solidFill>
                        <a:srgbClr val="231F20"/>
                      </a:solidFill>
                      <a:prstDash val="solid"/>
                    </a:lnR>
                    <a:lnT w="9588">
                      <a:solidFill>
                        <a:srgbClr val="231F20"/>
                      </a:solidFill>
                      <a:prstDash val="solid"/>
                    </a:lnT>
                    <a:lnB w="9588">
                      <a:solidFill>
                        <a:srgbClr val="231F20"/>
                      </a:solidFill>
                      <a:prstDash val="solid"/>
                    </a:lnB>
                    <a:solidFill>
                      <a:srgbClr val="E8EEF3"/>
                    </a:solidFill>
                  </a:tcPr>
                </a:tc>
                <a:tc>
                  <a:txBody>
                    <a:bodyPr/>
                    <a:lstStyle/>
                    <a:p>
                      <a:pPr marL="488315" marR="369570" indent="-111125">
                        <a:lnSpc>
                          <a:spcPct val="100000"/>
                        </a:lnSpc>
                        <a:spcBef>
                          <a:spcPts val="570"/>
                        </a:spcBef>
                      </a:pPr>
                      <a:r>
                        <a:rPr sz="1200" dirty="0">
                          <a:solidFill>
                            <a:srgbClr val="231F20"/>
                          </a:solidFill>
                          <a:latin typeface="Verdana"/>
                          <a:cs typeface="Verdana"/>
                        </a:rPr>
                        <a:t>up to</a:t>
                      </a:r>
                      <a:r>
                        <a:rPr sz="1200" spc="-70" dirty="0">
                          <a:solidFill>
                            <a:srgbClr val="231F20"/>
                          </a:solidFill>
                          <a:latin typeface="Verdana"/>
                          <a:cs typeface="Verdana"/>
                        </a:rPr>
                        <a:t> </a:t>
                      </a:r>
                      <a:r>
                        <a:rPr sz="1200" dirty="0">
                          <a:solidFill>
                            <a:srgbClr val="231F20"/>
                          </a:solidFill>
                          <a:latin typeface="Verdana"/>
                          <a:cs typeface="Verdana"/>
                        </a:rPr>
                        <a:t>300°F  (149°C)</a:t>
                      </a:r>
                      <a:endParaRPr sz="1200">
                        <a:latin typeface="Verdana"/>
                        <a:cs typeface="Verdana"/>
                      </a:endParaRPr>
                    </a:p>
                  </a:txBody>
                  <a:tcPr marL="0" marR="0" marT="55938" marB="0">
                    <a:lnL w="9588">
                      <a:solidFill>
                        <a:srgbClr val="231F20"/>
                      </a:solidFill>
                      <a:prstDash val="solid"/>
                    </a:lnL>
                    <a:lnR w="9588">
                      <a:solidFill>
                        <a:srgbClr val="231F20"/>
                      </a:solidFill>
                      <a:prstDash val="solid"/>
                    </a:lnR>
                    <a:lnT w="9588">
                      <a:solidFill>
                        <a:srgbClr val="231F20"/>
                      </a:solidFill>
                      <a:prstDash val="solid"/>
                    </a:lnT>
                    <a:lnB w="9588">
                      <a:solidFill>
                        <a:srgbClr val="231F20"/>
                      </a:solidFill>
                      <a:prstDash val="solid"/>
                    </a:lnB>
                    <a:solidFill>
                      <a:srgbClr val="E8EEF3"/>
                    </a:solidFill>
                  </a:tcPr>
                </a:tc>
                <a:tc>
                  <a:txBody>
                    <a:bodyPr/>
                    <a:lstStyle/>
                    <a:p>
                      <a:pPr marL="486409" marR="391160" indent="-87630">
                        <a:lnSpc>
                          <a:spcPct val="102800"/>
                        </a:lnSpc>
                        <a:spcBef>
                          <a:spcPts val="600"/>
                        </a:spcBef>
                      </a:pPr>
                      <a:r>
                        <a:rPr sz="1200" spc="10" dirty="0">
                          <a:solidFill>
                            <a:srgbClr val="231F20"/>
                          </a:solidFill>
                          <a:latin typeface="Verdana"/>
                          <a:cs typeface="Verdana"/>
                        </a:rPr>
                        <a:t>up to</a:t>
                      </a:r>
                      <a:r>
                        <a:rPr sz="1200" spc="-65" dirty="0">
                          <a:solidFill>
                            <a:srgbClr val="231F20"/>
                          </a:solidFill>
                          <a:latin typeface="Verdana"/>
                          <a:cs typeface="Verdana"/>
                        </a:rPr>
                        <a:t> </a:t>
                      </a:r>
                      <a:r>
                        <a:rPr sz="1200" spc="10" dirty="0">
                          <a:solidFill>
                            <a:srgbClr val="231F20"/>
                          </a:solidFill>
                          <a:latin typeface="Verdana"/>
                          <a:cs typeface="Verdana"/>
                        </a:rPr>
                        <a:t>300°F  (149</a:t>
                      </a:r>
                      <a:r>
                        <a:rPr sz="1200" spc="-85" dirty="0">
                          <a:solidFill>
                            <a:srgbClr val="231F20"/>
                          </a:solidFill>
                          <a:latin typeface="Verdana"/>
                          <a:cs typeface="Verdana"/>
                        </a:rPr>
                        <a:t> </a:t>
                      </a:r>
                      <a:r>
                        <a:rPr sz="1200" spc="10" dirty="0">
                          <a:solidFill>
                            <a:srgbClr val="231F20"/>
                          </a:solidFill>
                          <a:latin typeface="Verdana"/>
                          <a:cs typeface="Verdana"/>
                        </a:rPr>
                        <a:t>°C)</a:t>
                      </a:r>
                      <a:endParaRPr sz="1200">
                        <a:latin typeface="Verdana"/>
                        <a:cs typeface="Verdana"/>
                      </a:endParaRPr>
                    </a:p>
                  </a:txBody>
                  <a:tcPr marL="0" marR="0" marT="58882" marB="0">
                    <a:lnL w="9588">
                      <a:solidFill>
                        <a:srgbClr val="231F20"/>
                      </a:solidFill>
                      <a:prstDash val="solid"/>
                    </a:lnL>
                    <a:lnR w="9588">
                      <a:solidFill>
                        <a:srgbClr val="231F20"/>
                      </a:solidFill>
                      <a:prstDash val="solid"/>
                    </a:lnR>
                    <a:lnT w="9588">
                      <a:solidFill>
                        <a:srgbClr val="231F20"/>
                      </a:solidFill>
                      <a:prstDash val="solid"/>
                    </a:lnT>
                    <a:lnB w="9588">
                      <a:solidFill>
                        <a:srgbClr val="231F20"/>
                      </a:solidFill>
                      <a:prstDash val="solid"/>
                    </a:lnB>
                    <a:solidFill>
                      <a:srgbClr val="E8EEF3"/>
                    </a:solidFill>
                  </a:tcPr>
                </a:tc>
              </a:tr>
              <a:tr h="728529">
                <a:tc>
                  <a:txBody>
                    <a:bodyPr/>
                    <a:lstStyle/>
                    <a:p>
                      <a:pPr>
                        <a:lnSpc>
                          <a:spcPct val="100000"/>
                        </a:lnSpc>
                        <a:spcBef>
                          <a:spcPts val="15"/>
                        </a:spcBef>
                      </a:pPr>
                      <a:endParaRPr sz="1200" dirty="0">
                        <a:latin typeface="Times New Roman"/>
                        <a:cs typeface="Times New Roman"/>
                      </a:endParaRPr>
                    </a:p>
                    <a:p>
                      <a:pPr marL="378460" marR="210185" indent="-160655">
                        <a:lnSpc>
                          <a:spcPct val="100000"/>
                        </a:lnSpc>
                      </a:pPr>
                      <a:r>
                        <a:rPr sz="1200" dirty="0">
                          <a:solidFill>
                            <a:srgbClr val="231F20"/>
                          </a:solidFill>
                          <a:latin typeface="Days"/>
                          <a:cs typeface="Days"/>
                        </a:rPr>
                        <a:t>CON</a:t>
                      </a:r>
                      <a:r>
                        <a:rPr sz="1200" spc="-25" dirty="0">
                          <a:solidFill>
                            <a:srgbClr val="231F20"/>
                          </a:solidFill>
                          <a:latin typeface="Days"/>
                          <a:cs typeface="Days"/>
                        </a:rPr>
                        <a:t>S</a:t>
                      </a:r>
                      <a:r>
                        <a:rPr sz="1200" dirty="0">
                          <a:solidFill>
                            <a:srgbClr val="231F20"/>
                          </a:solidFill>
                          <a:latin typeface="Days"/>
                          <a:cs typeface="Days"/>
                        </a:rPr>
                        <a:t>TRU</a:t>
                      </a:r>
                      <a:r>
                        <a:rPr sz="1200" spc="-20" dirty="0">
                          <a:solidFill>
                            <a:srgbClr val="231F20"/>
                          </a:solidFill>
                          <a:latin typeface="Days"/>
                          <a:cs typeface="Days"/>
                        </a:rPr>
                        <a:t>C</a:t>
                      </a:r>
                      <a:r>
                        <a:rPr sz="1200" dirty="0">
                          <a:solidFill>
                            <a:srgbClr val="231F20"/>
                          </a:solidFill>
                          <a:latin typeface="Days"/>
                          <a:cs typeface="Days"/>
                        </a:rPr>
                        <a:t>TION  </a:t>
                      </a:r>
                      <a:r>
                        <a:rPr sz="1200" spc="-5" dirty="0">
                          <a:solidFill>
                            <a:srgbClr val="231F20"/>
                          </a:solidFill>
                          <a:latin typeface="Days"/>
                          <a:cs typeface="Days"/>
                        </a:rPr>
                        <a:t>MATERIAL</a:t>
                      </a:r>
                      <a:endParaRPr sz="1200" dirty="0">
                        <a:latin typeface="Days"/>
                        <a:cs typeface="Days"/>
                      </a:endParaRPr>
                    </a:p>
                  </a:txBody>
                  <a:tcPr marL="0" marR="0" marT="1472" marB="0">
                    <a:lnL w="9588">
                      <a:solidFill>
                        <a:srgbClr val="231F20"/>
                      </a:solidFill>
                      <a:prstDash val="solid"/>
                    </a:lnL>
                    <a:lnR w="9588">
                      <a:solidFill>
                        <a:srgbClr val="231F20"/>
                      </a:solidFill>
                      <a:prstDash val="solid"/>
                    </a:lnR>
                    <a:lnT w="9588">
                      <a:solidFill>
                        <a:srgbClr val="231F20"/>
                      </a:solidFill>
                      <a:prstDash val="solid"/>
                    </a:lnT>
                    <a:lnB w="9588">
                      <a:solidFill>
                        <a:srgbClr val="231F20"/>
                      </a:solidFill>
                      <a:prstDash val="solid"/>
                    </a:lnB>
                    <a:solidFill>
                      <a:srgbClr val="FFFFFF"/>
                    </a:solidFill>
                  </a:tcPr>
                </a:tc>
                <a:tc>
                  <a:txBody>
                    <a:bodyPr/>
                    <a:lstStyle/>
                    <a:p>
                      <a:pPr marL="372110" marR="364490" algn="ctr">
                        <a:lnSpc>
                          <a:spcPct val="100000"/>
                        </a:lnSpc>
                        <a:spcBef>
                          <a:spcPts val="600"/>
                        </a:spcBef>
                      </a:pPr>
                      <a:r>
                        <a:rPr sz="1200" spc="-5" dirty="0">
                          <a:solidFill>
                            <a:srgbClr val="231F20"/>
                          </a:solidFill>
                          <a:latin typeface="Verdana"/>
                          <a:cs typeface="Verdana"/>
                        </a:rPr>
                        <a:t>Cast</a:t>
                      </a:r>
                      <a:r>
                        <a:rPr sz="1200" spc="-70" dirty="0">
                          <a:solidFill>
                            <a:srgbClr val="231F20"/>
                          </a:solidFill>
                          <a:latin typeface="Verdana"/>
                          <a:cs typeface="Verdana"/>
                        </a:rPr>
                        <a:t> </a:t>
                      </a:r>
                      <a:r>
                        <a:rPr sz="1200" dirty="0">
                          <a:solidFill>
                            <a:srgbClr val="231F20"/>
                          </a:solidFill>
                          <a:latin typeface="Verdana"/>
                          <a:cs typeface="Verdana"/>
                        </a:rPr>
                        <a:t>Iron,  Stainless,  Bronze</a:t>
                      </a:r>
                      <a:endParaRPr sz="1200" dirty="0">
                        <a:latin typeface="Verdana"/>
                        <a:cs typeface="Verdana"/>
                      </a:endParaRPr>
                    </a:p>
                  </a:txBody>
                  <a:tcPr marL="0" marR="0" marT="58882" marB="0">
                    <a:lnL w="9588">
                      <a:solidFill>
                        <a:srgbClr val="231F20"/>
                      </a:solidFill>
                      <a:prstDash val="solid"/>
                    </a:lnL>
                    <a:lnR w="9588">
                      <a:solidFill>
                        <a:srgbClr val="231F20"/>
                      </a:solidFill>
                      <a:prstDash val="solid"/>
                    </a:lnR>
                    <a:lnT w="9588">
                      <a:solidFill>
                        <a:srgbClr val="231F20"/>
                      </a:solidFill>
                      <a:prstDash val="solid"/>
                    </a:lnT>
                    <a:lnB w="9588">
                      <a:solidFill>
                        <a:srgbClr val="231F20"/>
                      </a:solidFill>
                      <a:prstDash val="solid"/>
                    </a:lnB>
                    <a:solidFill>
                      <a:srgbClr val="FFFFFF"/>
                    </a:solidFill>
                  </a:tcPr>
                </a:tc>
                <a:tc>
                  <a:txBody>
                    <a:bodyPr/>
                    <a:lstStyle/>
                    <a:p>
                      <a:pPr marL="147955" marR="139700" indent="266065">
                        <a:lnSpc>
                          <a:spcPct val="100000"/>
                        </a:lnSpc>
                        <a:spcBef>
                          <a:spcPts val="600"/>
                        </a:spcBef>
                      </a:pPr>
                      <a:endParaRPr sz="1200" dirty="0">
                        <a:latin typeface="Verdana"/>
                        <a:cs typeface="Verdana"/>
                      </a:endParaRPr>
                    </a:p>
                  </a:txBody>
                  <a:tcPr marL="0" marR="0" marT="58882" marB="0">
                    <a:lnL w="9588">
                      <a:solidFill>
                        <a:srgbClr val="231F20"/>
                      </a:solidFill>
                      <a:prstDash val="solid"/>
                    </a:lnL>
                    <a:lnR w="9588">
                      <a:solidFill>
                        <a:srgbClr val="231F20"/>
                      </a:solidFill>
                      <a:prstDash val="solid"/>
                    </a:lnR>
                    <a:lnT w="9588">
                      <a:solidFill>
                        <a:srgbClr val="231F20"/>
                      </a:solidFill>
                      <a:prstDash val="solid"/>
                    </a:lnT>
                    <a:lnB w="9588">
                      <a:solidFill>
                        <a:srgbClr val="231F20"/>
                      </a:solidFill>
                      <a:prstDash val="solid"/>
                    </a:lnB>
                    <a:solidFill>
                      <a:srgbClr val="FFFFFF"/>
                    </a:solidFill>
                  </a:tcPr>
                </a:tc>
                <a:tc>
                  <a:txBody>
                    <a:bodyPr/>
                    <a:lstStyle/>
                    <a:p>
                      <a:pPr marL="253365" marR="245110" algn="ctr">
                        <a:lnSpc>
                          <a:spcPct val="100000"/>
                        </a:lnSpc>
                        <a:spcBef>
                          <a:spcPts val="55"/>
                        </a:spcBef>
                      </a:pPr>
                      <a:r>
                        <a:rPr sz="1200" spc="-5" dirty="0">
                          <a:solidFill>
                            <a:srgbClr val="231F20"/>
                          </a:solidFill>
                          <a:latin typeface="Verdana"/>
                          <a:cs typeface="Verdana"/>
                        </a:rPr>
                        <a:t>Cast </a:t>
                      </a:r>
                      <a:r>
                        <a:rPr sz="1200" dirty="0">
                          <a:solidFill>
                            <a:srgbClr val="231F20"/>
                          </a:solidFill>
                          <a:latin typeface="Verdana"/>
                          <a:cs typeface="Verdana"/>
                        </a:rPr>
                        <a:t>Iron,  Bronze Fitted</a:t>
                      </a:r>
                      <a:r>
                        <a:rPr sz="1200" spc="-75" dirty="0">
                          <a:solidFill>
                            <a:srgbClr val="231F20"/>
                          </a:solidFill>
                          <a:latin typeface="Verdana"/>
                          <a:cs typeface="Verdana"/>
                        </a:rPr>
                        <a:t> </a:t>
                      </a:r>
                      <a:r>
                        <a:rPr sz="1200" dirty="0">
                          <a:solidFill>
                            <a:srgbClr val="231F20"/>
                          </a:solidFill>
                          <a:latin typeface="Verdana"/>
                          <a:cs typeface="Verdana"/>
                        </a:rPr>
                        <a:t>as  Standard,</a:t>
                      </a:r>
                      <a:r>
                        <a:rPr sz="1200" spc="-65" dirty="0">
                          <a:solidFill>
                            <a:srgbClr val="231F20"/>
                          </a:solidFill>
                          <a:latin typeface="Verdana"/>
                          <a:cs typeface="Verdana"/>
                        </a:rPr>
                        <a:t> </a:t>
                      </a:r>
                      <a:r>
                        <a:rPr sz="1200" spc="-5" dirty="0">
                          <a:solidFill>
                            <a:srgbClr val="231F20"/>
                          </a:solidFill>
                          <a:latin typeface="Verdana"/>
                          <a:cs typeface="Verdana"/>
                        </a:rPr>
                        <a:t>Other</a:t>
                      </a:r>
                      <a:endParaRPr sz="1200" dirty="0">
                        <a:latin typeface="Verdana"/>
                        <a:cs typeface="Verdana"/>
                      </a:endParaRPr>
                    </a:p>
                    <a:p>
                      <a:pPr algn="ctr">
                        <a:lnSpc>
                          <a:spcPct val="100000"/>
                        </a:lnSpc>
                        <a:spcBef>
                          <a:spcPts val="5"/>
                        </a:spcBef>
                      </a:pPr>
                      <a:r>
                        <a:rPr sz="1200" dirty="0">
                          <a:solidFill>
                            <a:srgbClr val="231F20"/>
                          </a:solidFill>
                          <a:latin typeface="Verdana"/>
                          <a:cs typeface="Verdana"/>
                        </a:rPr>
                        <a:t>Materials Also</a:t>
                      </a:r>
                      <a:r>
                        <a:rPr sz="1200" spc="-35" dirty="0">
                          <a:solidFill>
                            <a:srgbClr val="231F20"/>
                          </a:solidFill>
                          <a:latin typeface="Verdana"/>
                          <a:cs typeface="Verdana"/>
                        </a:rPr>
                        <a:t> </a:t>
                      </a:r>
                      <a:r>
                        <a:rPr sz="1200" spc="-10" dirty="0">
                          <a:solidFill>
                            <a:srgbClr val="231F20"/>
                          </a:solidFill>
                          <a:latin typeface="Verdana"/>
                          <a:cs typeface="Verdana"/>
                        </a:rPr>
                        <a:t>Available</a:t>
                      </a:r>
                      <a:endParaRPr sz="1200" dirty="0">
                        <a:latin typeface="Verdana"/>
                        <a:cs typeface="Verdana"/>
                      </a:endParaRPr>
                    </a:p>
                  </a:txBody>
                  <a:tcPr marL="0" marR="0" marT="5398" marB="0">
                    <a:lnL w="9588">
                      <a:solidFill>
                        <a:srgbClr val="231F20"/>
                      </a:solidFill>
                      <a:prstDash val="solid"/>
                    </a:lnL>
                    <a:lnR w="9588">
                      <a:solidFill>
                        <a:srgbClr val="231F20"/>
                      </a:solidFill>
                      <a:prstDash val="solid"/>
                    </a:lnR>
                    <a:lnT w="9588">
                      <a:solidFill>
                        <a:srgbClr val="231F20"/>
                      </a:solidFill>
                      <a:prstDash val="solid"/>
                    </a:lnT>
                    <a:lnB w="9588">
                      <a:solidFill>
                        <a:srgbClr val="231F20"/>
                      </a:solidFill>
                      <a:prstDash val="solid"/>
                    </a:lnB>
                    <a:solidFill>
                      <a:srgbClr val="FFFFFF"/>
                    </a:solidFill>
                  </a:tcPr>
                </a:tc>
                <a:tc>
                  <a:txBody>
                    <a:bodyPr/>
                    <a:lstStyle/>
                    <a:p>
                      <a:pPr marL="262255" marR="254635" algn="ctr">
                        <a:lnSpc>
                          <a:spcPct val="100000"/>
                        </a:lnSpc>
                        <a:spcBef>
                          <a:spcPts val="55"/>
                        </a:spcBef>
                      </a:pPr>
                      <a:r>
                        <a:rPr sz="1200" spc="-5" dirty="0">
                          <a:solidFill>
                            <a:srgbClr val="231F20"/>
                          </a:solidFill>
                          <a:latin typeface="Verdana"/>
                          <a:cs typeface="Verdana"/>
                        </a:rPr>
                        <a:t>Cast </a:t>
                      </a:r>
                      <a:r>
                        <a:rPr sz="1200" dirty="0">
                          <a:solidFill>
                            <a:srgbClr val="231F20"/>
                          </a:solidFill>
                          <a:latin typeface="Verdana"/>
                          <a:cs typeface="Verdana"/>
                        </a:rPr>
                        <a:t>Iron,  Bronze Fitted</a:t>
                      </a:r>
                      <a:r>
                        <a:rPr sz="1200" spc="-75" dirty="0">
                          <a:solidFill>
                            <a:srgbClr val="231F20"/>
                          </a:solidFill>
                          <a:latin typeface="Verdana"/>
                          <a:cs typeface="Verdana"/>
                        </a:rPr>
                        <a:t> </a:t>
                      </a:r>
                      <a:r>
                        <a:rPr sz="1200" dirty="0">
                          <a:solidFill>
                            <a:srgbClr val="231F20"/>
                          </a:solidFill>
                          <a:latin typeface="Verdana"/>
                          <a:cs typeface="Verdana"/>
                        </a:rPr>
                        <a:t>as  Standard,</a:t>
                      </a:r>
                      <a:r>
                        <a:rPr sz="1200" spc="-65" dirty="0">
                          <a:solidFill>
                            <a:srgbClr val="231F20"/>
                          </a:solidFill>
                          <a:latin typeface="Verdana"/>
                          <a:cs typeface="Verdana"/>
                        </a:rPr>
                        <a:t> </a:t>
                      </a:r>
                      <a:r>
                        <a:rPr sz="1200" spc="-5" dirty="0">
                          <a:solidFill>
                            <a:srgbClr val="231F20"/>
                          </a:solidFill>
                          <a:latin typeface="Verdana"/>
                          <a:cs typeface="Verdana"/>
                        </a:rPr>
                        <a:t>Other</a:t>
                      </a:r>
                      <a:endParaRPr sz="1200" dirty="0">
                        <a:latin typeface="Verdana"/>
                        <a:cs typeface="Verdana"/>
                      </a:endParaRPr>
                    </a:p>
                    <a:p>
                      <a:pPr algn="ctr">
                        <a:lnSpc>
                          <a:spcPct val="100000"/>
                        </a:lnSpc>
                        <a:spcBef>
                          <a:spcPts val="5"/>
                        </a:spcBef>
                      </a:pPr>
                      <a:r>
                        <a:rPr sz="1200" dirty="0">
                          <a:solidFill>
                            <a:srgbClr val="231F20"/>
                          </a:solidFill>
                          <a:latin typeface="Verdana"/>
                          <a:cs typeface="Verdana"/>
                        </a:rPr>
                        <a:t>Materials Also</a:t>
                      </a:r>
                      <a:r>
                        <a:rPr sz="1200" spc="-35" dirty="0">
                          <a:solidFill>
                            <a:srgbClr val="231F20"/>
                          </a:solidFill>
                          <a:latin typeface="Verdana"/>
                          <a:cs typeface="Verdana"/>
                        </a:rPr>
                        <a:t> </a:t>
                      </a:r>
                      <a:r>
                        <a:rPr sz="1200" spc="-10" dirty="0">
                          <a:solidFill>
                            <a:srgbClr val="231F20"/>
                          </a:solidFill>
                          <a:latin typeface="Verdana"/>
                          <a:cs typeface="Verdana"/>
                        </a:rPr>
                        <a:t>Available</a:t>
                      </a:r>
                      <a:endParaRPr sz="1200" dirty="0">
                        <a:latin typeface="Verdana"/>
                        <a:cs typeface="Verdana"/>
                      </a:endParaRPr>
                    </a:p>
                  </a:txBody>
                  <a:tcPr marL="0" marR="0" marT="5398" marB="0">
                    <a:lnL w="9588">
                      <a:solidFill>
                        <a:srgbClr val="231F20"/>
                      </a:solidFill>
                      <a:prstDash val="solid"/>
                    </a:lnL>
                    <a:lnR w="9588">
                      <a:solidFill>
                        <a:srgbClr val="231F20"/>
                      </a:solidFill>
                      <a:prstDash val="solid"/>
                    </a:lnR>
                    <a:lnT w="9588">
                      <a:solidFill>
                        <a:srgbClr val="231F20"/>
                      </a:solidFill>
                      <a:prstDash val="solid"/>
                    </a:lnT>
                    <a:lnB w="9588">
                      <a:solidFill>
                        <a:srgbClr val="231F20"/>
                      </a:solidFill>
                      <a:prstDash val="solid"/>
                    </a:lnB>
                    <a:solidFill>
                      <a:srgbClr val="FFFFFF"/>
                    </a:solidFill>
                  </a:tcPr>
                </a:tc>
              </a:tr>
            </a:tbl>
          </a:graphicData>
        </a:graphic>
      </p:graphicFrame>
      <p:sp>
        <p:nvSpPr>
          <p:cNvPr id="4" name="object 4"/>
          <p:cNvSpPr/>
          <p:nvPr/>
        </p:nvSpPr>
        <p:spPr>
          <a:xfrm>
            <a:off x="2482961" y="397461"/>
            <a:ext cx="1335563" cy="1042434"/>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4285124" y="372353"/>
            <a:ext cx="1397188" cy="982340"/>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8241371" y="396815"/>
            <a:ext cx="832749" cy="914385"/>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6295509" y="416878"/>
            <a:ext cx="968512" cy="888172"/>
          </a:xfrm>
          <a:prstGeom prst="rect">
            <a:avLst/>
          </a:prstGeom>
          <a:blipFill>
            <a:blip r:embed="rId5" cstate="print"/>
            <a:stretch>
              <a:fillRect/>
            </a:stretch>
          </a:blipFill>
        </p:spPr>
        <p:txBody>
          <a:bodyPr wrap="square" lIns="0" tIns="0" rIns="0" bIns="0" rtlCol="0"/>
          <a:lstStyle/>
          <a:p>
            <a:endParaRPr/>
          </a:p>
        </p:txBody>
      </p:sp>
      <p:sp>
        <p:nvSpPr>
          <p:cNvPr id="30" name="object 30"/>
          <p:cNvSpPr/>
          <p:nvPr/>
        </p:nvSpPr>
        <p:spPr>
          <a:xfrm>
            <a:off x="504104" y="7366548"/>
            <a:ext cx="1617233" cy="404813"/>
          </a:xfrm>
          <a:custGeom>
            <a:avLst/>
            <a:gdLst/>
            <a:ahLst/>
            <a:cxnLst/>
            <a:rect l="l" t="t" r="r" b="b"/>
            <a:pathLst>
              <a:path w="1249680" h="523875">
                <a:moveTo>
                  <a:pt x="1249464" y="0"/>
                </a:moveTo>
                <a:lnTo>
                  <a:pt x="0" y="0"/>
                </a:lnTo>
                <a:lnTo>
                  <a:pt x="0" y="523633"/>
                </a:lnTo>
                <a:lnTo>
                  <a:pt x="1249464" y="523633"/>
                </a:lnTo>
                <a:lnTo>
                  <a:pt x="1249464" y="0"/>
                </a:lnTo>
                <a:close/>
              </a:path>
            </a:pathLst>
          </a:custGeom>
          <a:solidFill>
            <a:srgbClr val="FFFFFF"/>
          </a:solidFill>
        </p:spPr>
        <p:txBody>
          <a:bodyPr wrap="square" lIns="0" tIns="0" rIns="0" bIns="0" rtlCol="0"/>
          <a:lstStyle/>
          <a:p>
            <a:endParaRPr/>
          </a:p>
        </p:txBody>
      </p:sp>
      <p:sp>
        <p:nvSpPr>
          <p:cNvPr id="31" name="object 31"/>
          <p:cNvSpPr/>
          <p:nvPr/>
        </p:nvSpPr>
        <p:spPr>
          <a:xfrm>
            <a:off x="2121056" y="7366548"/>
            <a:ext cx="1824318" cy="404813"/>
          </a:xfrm>
          <a:custGeom>
            <a:avLst/>
            <a:gdLst/>
            <a:ahLst/>
            <a:cxnLst/>
            <a:rect l="l" t="t" r="r" b="b"/>
            <a:pathLst>
              <a:path w="1409700" h="523875">
                <a:moveTo>
                  <a:pt x="1409471" y="0"/>
                </a:moveTo>
                <a:lnTo>
                  <a:pt x="0" y="0"/>
                </a:lnTo>
                <a:lnTo>
                  <a:pt x="0" y="523633"/>
                </a:lnTo>
                <a:lnTo>
                  <a:pt x="1409471" y="523633"/>
                </a:lnTo>
                <a:lnTo>
                  <a:pt x="1409471" y="0"/>
                </a:lnTo>
                <a:close/>
              </a:path>
            </a:pathLst>
          </a:custGeom>
          <a:solidFill>
            <a:srgbClr val="FFFFFF"/>
          </a:solidFill>
        </p:spPr>
        <p:txBody>
          <a:bodyPr wrap="square" lIns="0" tIns="0" rIns="0" bIns="0" rtlCol="0"/>
          <a:lstStyle/>
          <a:p>
            <a:endParaRPr/>
          </a:p>
        </p:txBody>
      </p:sp>
      <p:sp>
        <p:nvSpPr>
          <p:cNvPr id="88" name="object 88"/>
          <p:cNvSpPr/>
          <p:nvPr/>
        </p:nvSpPr>
        <p:spPr>
          <a:xfrm>
            <a:off x="504105" y="7369897"/>
            <a:ext cx="0" cy="397942"/>
          </a:xfrm>
          <a:custGeom>
            <a:avLst/>
            <a:gdLst/>
            <a:ahLst/>
            <a:cxnLst/>
            <a:rect l="l" t="t" r="r" b="b"/>
            <a:pathLst>
              <a:path h="514984">
                <a:moveTo>
                  <a:pt x="0" y="514959"/>
                </a:moveTo>
                <a:lnTo>
                  <a:pt x="0" y="0"/>
                </a:lnTo>
              </a:path>
            </a:pathLst>
          </a:custGeom>
          <a:ln w="8674">
            <a:solidFill>
              <a:srgbClr val="231F20"/>
            </a:solidFill>
          </a:ln>
        </p:spPr>
        <p:txBody>
          <a:bodyPr wrap="square" lIns="0" tIns="0" rIns="0" bIns="0" rtlCol="0"/>
          <a:lstStyle/>
          <a:p>
            <a:endParaRPr/>
          </a:p>
        </p:txBody>
      </p:sp>
      <p:sp>
        <p:nvSpPr>
          <p:cNvPr id="90" name="object 90"/>
          <p:cNvSpPr/>
          <p:nvPr/>
        </p:nvSpPr>
        <p:spPr>
          <a:xfrm>
            <a:off x="2121056" y="7369897"/>
            <a:ext cx="0" cy="397942"/>
          </a:xfrm>
          <a:custGeom>
            <a:avLst/>
            <a:gdLst/>
            <a:ahLst/>
            <a:cxnLst/>
            <a:rect l="l" t="t" r="r" b="b"/>
            <a:pathLst>
              <a:path h="514984">
                <a:moveTo>
                  <a:pt x="0" y="514959"/>
                </a:moveTo>
                <a:lnTo>
                  <a:pt x="0" y="0"/>
                </a:lnTo>
              </a:path>
            </a:pathLst>
          </a:custGeom>
          <a:ln w="8674">
            <a:solidFill>
              <a:srgbClr val="231F20"/>
            </a:solidFill>
          </a:ln>
        </p:spPr>
        <p:txBody>
          <a:bodyPr wrap="square" lIns="0" tIns="0" rIns="0" bIns="0" rtlCol="0"/>
          <a:lstStyle/>
          <a:p>
            <a:endParaRPr/>
          </a:p>
        </p:txBody>
      </p:sp>
      <p:sp>
        <p:nvSpPr>
          <p:cNvPr id="92" name="object 92"/>
          <p:cNvSpPr/>
          <p:nvPr/>
        </p:nvSpPr>
        <p:spPr>
          <a:xfrm>
            <a:off x="498495" y="7771171"/>
            <a:ext cx="1622985" cy="0"/>
          </a:xfrm>
          <a:custGeom>
            <a:avLst/>
            <a:gdLst/>
            <a:ahLst/>
            <a:cxnLst/>
            <a:rect l="l" t="t" r="r" b="b"/>
            <a:pathLst>
              <a:path w="1254125">
                <a:moveTo>
                  <a:pt x="0" y="0"/>
                </a:moveTo>
                <a:lnTo>
                  <a:pt x="1253794" y="0"/>
                </a:lnTo>
              </a:path>
            </a:pathLst>
          </a:custGeom>
          <a:ln w="8674">
            <a:solidFill>
              <a:srgbClr val="231F20"/>
            </a:solidFill>
          </a:ln>
        </p:spPr>
        <p:txBody>
          <a:bodyPr wrap="square" lIns="0" tIns="0" rIns="0" bIns="0" rtlCol="0"/>
          <a:lstStyle/>
          <a:p>
            <a:endParaRPr/>
          </a:p>
        </p:txBody>
      </p:sp>
      <p:sp>
        <p:nvSpPr>
          <p:cNvPr id="93" name="object 93"/>
          <p:cNvSpPr/>
          <p:nvPr/>
        </p:nvSpPr>
        <p:spPr>
          <a:xfrm>
            <a:off x="2121058" y="7771171"/>
            <a:ext cx="1830070" cy="0"/>
          </a:xfrm>
          <a:custGeom>
            <a:avLst/>
            <a:gdLst/>
            <a:ahLst/>
            <a:cxnLst/>
            <a:rect l="l" t="t" r="r" b="b"/>
            <a:pathLst>
              <a:path w="1414145">
                <a:moveTo>
                  <a:pt x="0" y="0"/>
                </a:moveTo>
                <a:lnTo>
                  <a:pt x="1413802" y="0"/>
                </a:lnTo>
              </a:path>
            </a:pathLst>
          </a:custGeom>
          <a:ln w="8674">
            <a:solidFill>
              <a:srgbClr val="231F20"/>
            </a:solidFill>
          </a:ln>
        </p:spPr>
        <p:txBody>
          <a:bodyPr wrap="square" lIns="0" tIns="0" rIns="0" bIns="0" rtlCol="0"/>
          <a:lstStyle/>
          <a:p>
            <a:endParaRPr/>
          </a:p>
        </p:txBody>
      </p:sp>
      <p:sp>
        <p:nvSpPr>
          <p:cNvPr id="121" name="object 121"/>
          <p:cNvSpPr txBox="1"/>
          <p:nvPr/>
        </p:nvSpPr>
        <p:spPr>
          <a:xfrm>
            <a:off x="7184256" y="4750217"/>
            <a:ext cx="1996066" cy="123111"/>
          </a:xfrm>
          <a:prstGeom prst="rect">
            <a:avLst/>
          </a:prstGeom>
        </p:spPr>
        <p:txBody>
          <a:bodyPr vert="horz" wrap="square" lIns="0" tIns="0" rIns="0" bIns="0" rtlCol="0">
            <a:spAutoFit/>
          </a:bodyPr>
          <a:lstStyle/>
          <a:p>
            <a:pPr marL="12700">
              <a:lnSpc>
                <a:spcPct val="100000"/>
              </a:lnSpc>
            </a:pPr>
            <a:r>
              <a:rPr sz="800" b="1" dirty="0">
                <a:solidFill>
                  <a:srgbClr val="FFFFFF"/>
                </a:solidFill>
                <a:latin typeface="Verdana"/>
                <a:cs typeface="Verdana"/>
              </a:rPr>
              <a:t>Construction </a:t>
            </a:r>
            <a:r>
              <a:rPr sz="800" b="1" spc="5" dirty="0">
                <a:solidFill>
                  <a:srgbClr val="FFFFFF"/>
                </a:solidFill>
                <a:latin typeface="Verdana"/>
                <a:cs typeface="Verdana"/>
              </a:rPr>
              <a:t>of </a:t>
            </a:r>
            <a:r>
              <a:rPr sz="800" b="1" dirty="0">
                <a:solidFill>
                  <a:srgbClr val="FFFFFF"/>
                </a:solidFill>
                <a:latin typeface="Verdana"/>
                <a:cs typeface="Verdana"/>
              </a:rPr>
              <a:t>series</a:t>
            </a:r>
            <a:r>
              <a:rPr sz="800" b="1" spc="-55" dirty="0">
                <a:solidFill>
                  <a:srgbClr val="FFFFFF"/>
                </a:solidFill>
                <a:latin typeface="Verdana"/>
                <a:cs typeface="Verdana"/>
              </a:rPr>
              <a:t> </a:t>
            </a:r>
            <a:r>
              <a:rPr sz="800" b="1" spc="5" dirty="0">
                <a:solidFill>
                  <a:srgbClr val="FFFFFF"/>
                </a:solidFill>
                <a:latin typeface="Verdana"/>
                <a:cs typeface="Verdana"/>
              </a:rPr>
              <a:t>XRI</a:t>
            </a:r>
            <a:endParaRPr sz="800">
              <a:latin typeface="Verdana"/>
              <a:cs typeface="Verdana"/>
            </a:endParaRPr>
          </a:p>
        </p:txBody>
      </p:sp>
      <p:sp>
        <p:nvSpPr>
          <p:cNvPr id="137" name="object 137"/>
          <p:cNvSpPr txBox="1"/>
          <p:nvPr/>
        </p:nvSpPr>
        <p:spPr>
          <a:xfrm>
            <a:off x="4055015" y="4318450"/>
            <a:ext cx="3272267" cy="238527"/>
          </a:xfrm>
          <a:prstGeom prst="rect">
            <a:avLst/>
          </a:prstGeom>
        </p:spPr>
        <p:txBody>
          <a:bodyPr vert="horz" wrap="square" lIns="0" tIns="0" rIns="0" bIns="0" rtlCol="0">
            <a:spAutoFit/>
          </a:bodyPr>
          <a:lstStyle/>
          <a:p>
            <a:pPr marL="12700">
              <a:lnSpc>
                <a:spcPct val="100000"/>
              </a:lnSpc>
            </a:pPr>
            <a:r>
              <a:rPr sz="1550" dirty="0" smtClean="0">
                <a:solidFill>
                  <a:srgbClr val="FFFFFF"/>
                </a:solidFill>
                <a:latin typeface="Days"/>
                <a:cs typeface="Days"/>
              </a:rPr>
              <a:t>-</a:t>
            </a:r>
            <a:endParaRPr sz="1550" dirty="0">
              <a:latin typeface="Days"/>
              <a:cs typeface="Days"/>
            </a:endParaRPr>
          </a:p>
        </p:txBody>
      </p:sp>
      <p:sp>
        <p:nvSpPr>
          <p:cNvPr id="138" name="object 138"/>
          <p:cNvSpPr txBox="1"/>
          <p:nvPr/>
        </p:nvSpPr>
        <p:spPr>
          <a:xfrm>
            <a:off x="6172036" y="57462"/>
            <a:ext cx="3744782" cy="230832"/>
          </a:xfrm>
          <a:prstGeom prst="rect">
            <a:avLst/>
          </a:prstGeom>
        </p:spPr>
        <p:txBody>
          <a:bodyPr vert="horz" wrap="square" lIns="0" tIns="0" rIns="0" bIns="0" rtlCol="0">
            <a:spAutoFit/>
          </a:bodyPr>
          <a:lstStyle/>
          <a:p>
            <a:pPr marL="12700">
              <a:lnSpc>
                <a:spcPct val="100000"/>
              </a:lnSpc>
            </a:pPr>
            <a:r>
              <a:rPr sz="1500" spc="-5" dirty="0">
                <a:solidFill>
                  <a:srgbClr val="FFFFFF"/>
                </a:solidFill>
                <a:latin typeface="Days"/>
                <a:cs typeface="Days"/>
              </a:rPr>
              <a:t>VERTICAL IN-LINE</a:t>
            </a:r>
            <a:r>
              <a:rPr sz="1500" spc="-40" dirty="0">
                <a:solidFill>
                  <a:srgbClr val="FFFFFF"/>
                </a:solidFill>
                <a:latin typeface="Days"/>
                <a:cs typeface="Days"/>
              </a:rPr>
              <a:t> </a:t>
            </a:r>
            <a:r>
              <a:rPr sz="1500" spc="-5" dirty="0">
                <a:solidFill>
                  <a:srgbClr val="FFFFFF"/>
                </a:solidFill>
                <a:latin typeface="Days"/>
                <a:cs typeface="Days"/>
              </a:rPr>
              <a:t>PUMPS</a:t>
            </a:r>
            <a:endParaRPr sz="1500">
              <a:latin typeface="Days"/>
              <a:cs typeface="Days"/>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619476" y="7075903"/>
            <a:ext cx="439644" cy="189894"/>
          </a:xfrm>
          <a:custGeom>
            <a:avLst/>
            <a:gdLst/>
            <a:ahLst/>
            <a:cxnLst/>
            <a:rect l="l" t="t" r="r" b="b"/>
            <a:pathLst>
              <a:path w="339725" h="245745">
                <a:moveTo>
                  <a:pt x="339168" y="0"/>
                </a:moveTo>
                <a:lnTo>
                  <a:pt x="0" y="245717"/>
                </a:lnTo>
              </a:path>
            </a:pathLst>
          </a:custGeom>
          <a:ln w="12700">
            <a:solidFill>
              <a:srgbClr val="231F20"/>
            </a:solidFill>
          </a:ln>
        </p:spPr>
        <p:txBody>
          <a:bodyPr wrap="square" lIns="0" tIns="0" rIns="0" bIns="0" rtlCol="0"/>
          <a:lstStyle/>
          <a:p>
            <a:endParaRPr/>
          </a:p>
        </p:txBody>
      </p:sp>
      <p:sp>
        <p:nvSpPr>
          <p:cNvPr id="3" name="object 3"/>
          <p:cNvSpPr/>
          <p:nvPr/>
        </p:nvSpPr>
        <p:spPr>
          <a:xfrm>
            <a:off x="9619476" y="7154364"/>
            <a:ext cx="439644" cy="189894"/>
          </a:xfrm>
          <a:custGeom>
            <a:avLst/>
            <a:gdLst/>
            <a:ahLst/>
            <a:cxnLst/>
            <a:rect l="l" t="t" r="r" b="b"/>
            <a:pathLst>
              <a:path w="339725" h="245745">
                <a:moveTo>
                  <a:pt x="339168" y="0"/>
                </a:moveTo>
                <a:lnTo>
                  <a:pt x="0" y="245717"/>
                </a:lnTo>
              </a:path>
            </a:pathLst>
          </a:custGeom>
          <a:ln w="12700">
            <a:solidFill>
              <a:srgbClr val="231F20"/>
            </a:solidFill>
          </a:ln>
        </p:spPr>
        <p:txBody>
          <a:bodyPr wrap="square" lIns="0" tIns="0" rIns="0" bIns="0" rtlCol="0"/>
          <a:lstStyle/>
          <a:p>
            <a:endParaRPr/>
          </a:p>
        </p:txBody>
      </p:sp>
      <p:sp>
        <p:nvSpPr>
          <p:cNvPr id="4" name="object 4"/>
          <p:cNvSpPr/>
          <p:nvPr/>
        </p:nvSpPr>
        <p:spPr>
          <a:xfrm>
            <a:off x="9619476" y="7235346"/>
            <a:ext cx="439644" cy="189894"/>
          </a:xfrm>
          <a:custGeom>
            <a:avLst/>
            <a:gdLst/>
            <a:ahLst/>
            <a:cxnLst/>
            <a:rect l="l" t="t" r="r" b="b"/>
            <a:pathLst>
              <a:path w="339725" h="245745">
                <a:moveTo>
                  <a:pt x="339168" y="0"/>
                </a:moveTo>
                <a:lnTo>
                  <a:pt x="0" y="245717"/>
                </a:lnTo>
              </a:path>
            </a:pathLst>
          </a:custGeom>
          <a:ln w="12700">
            <a:solidFill>
              <a:srgbClr val="231F20"/>
            </a:solidFill>
          </a:ln>
        </p:spPr>
        <p:txBody>
          <a:bodyPr wrap="square" lIns="0" tIns="0" rIns="0" bIns="0" rtlCol="0"/>
          <a:lstStyle/>
          <a:p>
            <a:endParaRPr/>
          </a:p>
        </p:txBody>
      </p:sp>
      <p:sp>
        <p:nvSpPr>
          <p:cNvPr id="5" name="object 5"/>
          <p:cNvSpPr/>
          <p:nvPr/>
        </p:nvSpPr>
        <p:spPr>
          <a:xfrm>
            <a:off x="9619476" y="6992966"/>
            <a:ext cx="439644" cy="189894"/>
          </a:xfrm>
          <a:custGeom>
            <a:avLst/>
            <a:gdLst/>
            <a:ahLst/>
            <a:cxnLst/>
            <a:rect l="l" t="t" r="r" b="b"/>
            <a:pathLst>
              <a:path w="339725" h="245745">
                <a:moveTo>
                  <a:pt x="339168" y="0"/>
                </a:moveTo>
                <a:lnTo>
                  <a:pt x="0" y="245717"/>
                </a:lnTo>
              </a:path>
            </a:pathLst>
          </a:custGeom>
          <a:ln w="12700">
            <a:solidFill>
              <a:srgbClr val="231F20"/>
            </a:solidFill>
          </a:ln>
        </p:spPr>
        <p:txBody>
          <a:bodyPr wrap="square" lIns="0" tIns="0" rIns="0" bIns="0" rtlCol="0"/>
          <a:lstStyle/>
          <a:p>
            <a:endParaRPr/>
          </a:p>
        </p:txBody>
      </p:sp>
      <p:sp>
        <p:nvSpPr>
          <p:cNvPr id="6" name="object 6"/>
          <p:cNvSpPr/>
          <p:nvPr/>
        </p:nvSpPr>
        <p:spPr>
          <a:xfrm>
            <a:off x="9619476" y="6558454"/>
            <a:ext cx="439644" cy="189894"/>
          </a:xfrm>
          <a:custGeom>
            <a:avLst/>
            <a:gdLst/>
            <a:ahLst/>
            <a:cxnLst/>
            <a:rect l="l" t="t" r="r" b="b"/>
            <a:pathLst>
              <a:path w="339725" h="245745">
                <a:moveTo>
                  <a:pt x="339168" y="0"/>
                </a:moveTo>
                <a:lnTo>
                  <a:pt x="0" y="245717"/>
                </a:lnTo>
              </a:path>
            </a:pathLst>
          </a:custGeom>
          <a:ln w="12700">
            <a:solidFill>
              <a:srgbClr val="231F20"/>
            </a:solidFill>
          </a:ln>
        </p:spPr>
        <p:txBody>
          <a:bodyPr wrap="square" lIns="0" tIns="0" rIns="0" bIns="0" rtlCol="0"/>
          <a:lstStyle/>
          <a:p>
            <a:endParaRPr/>
          </a:p>
        </p:txBody>
      </p:sp>
      <p:sp>
        <p:nvSpPr>
          <p:cNvPr id="7" name="object 7"/>
          <p:cNvSpPr/>
          <p:nvPr/>
        </p:nvSpPr>
        <p:spPr>
          <a:xfrm>
            <a:off x="9619476" y="4812354"/>
            <a:ext cx="439644" cy="189894"/>
          </a:xfrm>
          <a:custGeom>
            <a:avLst/>
            <a:gdLst/>
            <a:ahLst/>
            <a:cxnLst/>
            <a:rect l="l" t="t" r="r" b="b"/>
            <a:pathLst>
              <a:path w="339725" h="245745">
                <a:moveTo>
                  <a:pt x="339168" y="0"/>
                </a:moveTo>
                <a:lnTo>
                  <a:pt x="0" y="245717"/>
                </a:lnTo>
              </a:path>
            </a:pathLst>
          </a:custGeom>
          <a:ln w="12700">
            <a:solidFill>
              <a:srgbClr val="231F20"/>
            </a:solidFill>
          </a:ln>
        </p:spPr>
        <p:txBody>
          <a:bodyPr wrap="square" lIns="0" tIns="0" rIns="0" bIns="0" rtlCol="0"/>
          <a:lstStyle/>
          <a:p>
            <a:endParaRPr/>
          </a:p>
        </p:txBody>
      </p:sp>
      <p:sp>
        <p:nvSpPr>
          <p:cNvPr id="8" name="object 8"/>
          <p:cNvSpPr/>
          <p:nvPr/>
        </p:nvSpPr>
        <p:spPr>
          <a:xfrm>
            <a:off x="9619476" y="5692974"/>
            <a:ext cx="439644" cy="189894"/>
          </a:xfrm>
          <a:custGeom>
            <a:avLst/>
            <a:gdLst/>
            <a:ahLst/>
            <a:cxnLst/>
            <a:rect l="l" t="t" r="r" b="b"/>
            <a:pathLst>
              <a:path w="339725" h="245745">
                <a:moveTo>
                  <a:pt x="339168" y="0"/>
                </a:moveTo>
                <a:lnTo>
                  <a:pt x="0" y="245717"/>
                </a:lnTo>
              </a:path>
            </a:pathLst>
          </a:custGeom>
          <a:ln w="12700">
            <a:solidFill>
              <a:srgbClr val="231F20"/>
            </a:solidFill>
          </a:ln>
        </p:spPr>
        <p:txBody>
          <a:bodyPr wrap="square" lIns="0" tIns="0" rIns="0" bIns="0" rtlCol="0"/>
          <a:lstStyle/>
          <a:p>
            <a:endParaRPr/>
          </a:p>
        </p:txBody>
      </p:sp>
      <p:sp>
        <p:nvSpPr>
          <p:cNvPr id="9" name="object 9"/>
          <p:cNvSpPr/>
          <p:nvPr/>
        </p:nvSpPr>
        <p:spPr>
          <a:xfrm>
            <a:off x="9619476" y="3946886"/>
            <a:ext cx="439644" cy="189894"/>
          </a:xfrm>
          <a:custGeom>
            <a:avLst/>
            <a:gdLst/>
            <a:ahLst/>
            <a:cxnLst/>
            <a:rect l="l" t="t" r="r" b="b"/>
            <a:pathLst>
              <a:path w="339725" h="245745">
                <a:moveTo>
                  <a:pt x="339168" y="0"/>
                </a:moveTo>
                <a:lnTo>
                  <a:pt x="0" y="245717"/>
                </a:lnTo>
              </a:path>
            </a:pathLst>
          </a:custGeom>
          <a:ln w="12700">
            <a:solidFill>
              <a:srgbClr val="231F20"/>
            </a:solidFill>
          </a:ln>
        </p:spPr>
        <p:txBody>
          <a:bodyPr wrap="square" lIns="0" tIns="0" rIns="0" bIns="0" rtlCol="0"/>
          <a:lstStyle/>
          <a:p>
            <a:endParaRPr/>
          </a:p>
        </p:txBody>
      </p:sp>
      <p:sp>
        <p:nvSpPr>
          <p:cNvPr id="10" name="object 10"/>
          <p:cNvSpPr/>
          <p:nvPr/>
        </p:nvSpPr>
        <p:spPr>
          <a:xfrm>
            <a:off x="9619476" y="3767825"/>
            <a:ext cx="439644" cy="189894"/>
          </a:xfrm>
          <a:custGeom>
            <a:avLst/>
            <a:gdLst/>
            <a:ahLst/>
            <a:cxnLst/>
            <a:rect l="l" t="t" r="r" b="b"/>
            <a:pathLst>
              <a:path w="339725" h="245745">
                <a:moveTo>
                  <a:pt x="339168" y="0"/>
                </a:moveTo>
                <a:lnTo>
                  <a:pt x="0" y="245717"/>
                </a:lnTo>
              </a:path>
            </a:pathLst>
          </a:custGeom>
          <a:ln w="12700">
            <a:solidFill>
              <a:srgbClr val="231F20"/>
            </a:solidFill>
          </a:ln>
        </p:spPr>
        <p:txBody>
          <a:bodyPr wrap="square" lIns="0" tIns="0" rIns="0" bIns="0" rtlCol="0"/>
          <a:lstStyle/>
          <a:p>
            <a:endParaRPr/>
          </a:p>
        </p:txBody>
      </p:sp>
      <p:sp>
        <p:nvSpPr>
          <p:cNvPr id="11" name="object 11"/>
          <p:cNvSpPr/>
          <p:nvPr/>
        </p:nvSpPr>
        <p:spPr>
          <a:xfrm>
            <a:off x="9619476" y="5253824"/>
            <a:ext cx="439644" cy="189894"/>
          </a:xfrm>
          <a:custGeom>
            <a:avLst/>
            <a:gdLst/>
            <a:ahLst/>
            <a:cxnLst/>
            <a:rect l="l" t="t" r="r" b="b"/>
            <a:pathLst>
              <a:path w="339725" h="245745">
                <a:moveTo>
                  <a:pt x="339168" y="0"/>
                </a:moveTo>
                <a:lnTo>
                  <a:pt x="0" y="245717"/>
                </a:lnTo>
              </a:path>
            </a:pathLst>
          </a:custGeom>
          <a:ln w="12700">
            <a:solidFill>
              <a:srgbClr val="231F20"/>
            </a:solidFill>
          </a:ln>
        </p:spPr>
        <p:txBody>
          <a:bodyPr wrap="square" lIns="0" tIns="0" rIns="0" bIns="0" rtlCol="0"/>
          <a:lstStyle/>
          <a:p>
            <a:endParaRPr/>
          </a:p>
        </p:txBody>
      </p:sp>
      <p:sp>
        <p:nvSpPr>
          <p:cNvPr id="12" name="object 12"/>
          <p:cNvSpPr/>
          <p:nvPr/>
        </p:nvSpPr>
        <p:spPr>
          <a:xfrm>
            <a:off x="9619476" y="6120540"/>
            <a:ext cx="439644" cy="189894"/>
          </a:xfrm>
          <a:custGeom>
            <a:avLst/>
            <a:gdLst/>
            <a:ahLst/>
            <a:cxnLst/>
            <a:rect l="l" t="t" r="r" b="b"/>
            <a:pathLst>
              <a:path w="339725" h="245745">
                <a:moveTo>
                  <a:pt x="339168" y="0"/>
                </a:moveTo>
                <a:lnTo>
                  <a:pt x="0" y="245717"/>
                </a:lnTo>
              </a:path>
            </a:pathLst>
          </a:custGeom>
          <a:ln w="12700">
            <a:solidFill>
              <a:srgbClr val="231F20"/>
            </a:solidFill>
          </a:ln>
        </p:spPr>
        <p:txBody>
          <a:bodyPr wrap="square" lIns="0" tIns="0" rIns="0" bIns="0" rtlCol="0"/>
          <a:lstStyle/>
          <a:p>
            <a:endParaRPr/>
          </a:p>
        </p:txBody>
      </p:sp>
      <p:sp>
        <p:nvSpPr>
          <p:cNvPr id="13" name="object 13"/>
          <p:cNvSpPr/>
          <p:nvPr/>
        </p:nvSpPr>
        <p:spPr>
          <a:xfrm>
            <a:off x="9619476" y="4381399"/>
            <a:ext cx="439644" cy="189894"/>
          </a:xfrm>
          <a:custGeom>
            <a:avLst/>
            <a:gdLst/>
            <a:ahLst/>
            <a:cxnLst/>
            <a:rect l="l" t="t" r="r" b="b"/>
            <a:pathLst>
              <a:path w="339725" h="245745">
                <a:moveTo>
                  <a:pt x="339168" y="0"/>
                </a:moveTo>
                <a:lnTo>
                  <a:pt x="0" y="245717"/>
                </a:lnTo>
              </a:path>
            </a:pathLst>
          </a:custGeom>
          <a:ln w="12700">
            <a:solidFill>
              <a:srgbClr val="231F20"/>
            </a:solidFill>
          </a:ln>
        </p:spPr>
        <p:txBody>
          <a:bodyPr wrap="square" lIns="0" tIns="0" rIns="0" bIns="0" rtlCol="0"/>
          <a:lstStyle/>
          <a:p>
            <a:endParaRPr/>
          </a:p>
        </p:txBody>
      </p:sp>
      <p:sp>
        <p:nvSpPr>
          <p:cNvPr id="14" name="object 14"/>
          <p:cNvSpPr/>
          <p:nvPr/>
        </p:nvSpPr>
        <p:spPr>
          <a:xfrm>
            <a:off x="9619476" y="6652084"/>
            <a:ext cx="439644" cy="189894"/>
          </a:xfrm>
          <a:custGeom>
            <a:avLst/>
            <a:gdLst/>
            <a:ahLst/>
            <a:cxnLst/>
            <a:rect l="l" t="t" r="r" b="b"/>
            <a:pathLst>
              <a:path w="339725" h="245745">
                <a:moveTo>
                  <a:pt x="339168" y="0"/>
                </a:moveTo>
                <a:lnTo>
                  <a:pt x="0" y="245717"/>
                </a:lnTo>
              </a:path>
            </a:pathLst>
          </a:custGeom>
          <a:ln w="12700">
            <a:solidFill>
              <a:srgbClr val="231F20"/>
            </a:solidFill>
          </a:ln>
        </p:spPr>
        <p:txBody>
          <a:bodyPr wrap="square" lIns="0" tIns="0" rIns="0" bIns="0" rtlCol="0"/>
          <a:lstStyle/>
          <a:p>
            <a:endParaRPr/>
          </a:p>
        </p:txBody>
      </p:sp>
      <p:sp>
        <p:nvSpPr>
          <p:cNvPr id="15" name="object 15"/>
          <p:cNvSpPr/>
          <p:nvPr/>
        </p:nvSpPr>
        <p:spPr>
          <a:xfrm>
            <a:off x="9619476" y="4905986"/>
            <a:ext cx="439644" cy="189894"/>
          </a:xfrm>
          <a:custGeom>
            <a:avLst/>
            <a:gdLst/>
            <a:ahLst/>
            <a:cxnLst/>
            <a:rect l="l" t="t" r="r" b="b"/>
            <a:pathLst>
              <a:path w="339725" h="245745">
                <a:moveTo>
                  <a:pt x="339168" y="0"/>
                </a:moveTo>
                <a:lnTo>
                  <a:pt x="0" y="245717"/>
                </a:lnTo>
              </a:path>
            </a:pathLst>
          </a:custGeom>
          <a:ln w="12700">
            <a:solidFill>
              <a:srgbClr val="231F20"/>
            </a:solidFill>
          </a:ln>
        </p:spPr>
        <p:txBody>
          <a:bodyPr wrap="square" lIns="0" tIns="0" rIns="0" bIns="0" rtlCol="0"/>
          <a:lstStyle/>
          <a:p>
            <a:endParaRPr/>
          </a:p>
        </p:txBody>
      </p:sp>
      <p:sp>
        <p:nvSpPr>
          <p:cNvPr id="16" name="object 16"/>
          <p:cNvSpPr/>
          <p:nvPr/>
        </p:nvSpPr>
        <p:spPr>
          <a:xfrm>
            <a:off x="9619476" y="5786616"/>
            <a:ext cx="439644" cy="189894"/>
          </a:xfrm>
          <a:custGeom>
            <a:avLst/>
            <a:gdLst/>
            <a:ahLst/>
            <a:cxnLst/>
            <a:rect l="l" t="t" r="r" b="b"/>
            <a:pathLst>
              <a:path w="339725" h="245745">
                <a:moveTo>
                  <a:pt x="339168" y="0"/>
                </a:moveTo>
                <a:lnTo>
                  <a:pt x="0" y="245717"/>
                </a:lnTo>
              </a:path>
            </a:pathLst>
          </a:custGeom>
          <a:ln w="12700">
            <a:solidFill>
              <a:srgbClr val="231F20"/>
            </a:solidFill>
          </a:ln>
        </p:spPr>
        <p:txBody>
          <a:bodyPr wrap="square" lIns="0" tIns="0" rIns="0" bIns="0" rtlCol="0"/>
          <a:lstStyle/>
          <a:p>
            <a:endParaRPr/>
          </a:p>
        </p:txBody>
      </p:sp>
      <p:sp>
        <p:nvSpPr>
          <p:cNvPr id="17" name="object 17"/>
          <p:cNvSpPr/>
          <p:nvPr/>
        </p:nvSpPr>
        <p:spPr>
          <a:xfrm>
            <a:off x="9619476" y="4040517"/>
            <a:ext cx="439644" cy="189894"/>
          </a:xfrm>
          <a:custGeom>
            <a:avLst/>
            <a:gdLst/>
            <a:ahLst/>
            <a:cxnLst/>
            <a:rect l="l" t="t" r="r" b="b"/>
            <a:pathLst>
              <a:path w="339725" h="245745">
                <a:moveTo>
                  <a:pt x="339168" y="0"/>
                </a:moveTo>
                <a:lnTo>
                  <a:pt x="0" y="245717"/>
                </a:lnTo>
              </a:path>
            </a:pathLst>
          </a:custGeom>
          <a:ln w="12700">
            <a:solidFill>
              <a:srgbClr val="231F20"/>
            </a:solidFill>
          </a:ln>
        </p:spPr>
        <p:txBody>
          <a:bodyPr wrap="square" lIns="0" tIns="0" rIns="0" bIns="0" rtlCol="0"/>
          <a:lstStyle/>
          <a:p>
            <a:endParaRPr/>
          </a:p>
        </p:txBody>
      </p:sp>
      <p:sp>
        <p:nvSpPr>
          <p:cNvPr id="18" name="object 18"/>
          <p:cNvSpPr/>
          <p:nvPr/>
        </p:nvSpPr>
        <p:spPr>
          <a:xfrm>
            <a:off x="9619476" y="3861466"/>
            <a:ext cx="439644" cy="189894"/>
          </a:xfrm>
          <a:custGeom>
            <a:avLst/>
            <a:gdLst/>
            <a:ahLst/>
            <a:cxnLst/>
            <a:rect l="l" t="t" r="r" b="b"/>
            <a:pathLst>
              <a:path w="339725" h="245745">
                <a:moveTo>
                  <a:pt x="339168" y="0"/>
                </a:moveTo>
                <a:lnTo>
                  <a:pt x="0" y="245717"/>
                </a:lnTo>
              </a:path>
            </a:pathLst>
          </a:custGeom>
          <a:ln w="12700">
            <a:solidFill>
              <a:srgbClr val="231F20"/>
            </a:solidFill>
          </a:ln>
        </p:spPr>
        <p:txBody>
          <a:bodyPr wrap="square" lIns="0" tIns="0" rIns="0" bIns="0" rtlCol="0"/>
          <a:lstStyle/>
          <a:p>
            <a:endParaRPr/>
          </a:p>
        </p:txBody>
      </p:sp>
      <p:sp>
        <p:nvSpPr>
          <p:cNvPr id="19" name="object 19"/>
          <p:cNvSpPr/>
          <p:nvPr/>
        </p:nvSpPr>
        <p:spPr>
          <a:xfrm>
            <a:off x="9619476" y="5347472"/>
            <a:ext cx="439644" cy="189894"/>
          </a:xfrm>
          <a:custGeom>
            <a:avLst/>
            <a:gdLst/>
            <a:ahLst/>
            <a:cxnLst/>
            <a:rect l="l" t="t" r="r" b="b"/>
            <a:pathLst>
              <a:path w="339725" h="245745">
                <a:moveTo>
                  <a:pt x="339168" y="0"/>
                </a:moveTo>
                <a:lnTo>
                  <a:pt x="0" y="245708"/>
                </a:lnTo>
              </a:path>
            </a:pathLst>
          </a:custGeom>
          <a:ln w="12700">
            <a:solidFill>
              <a:srgbClr val="231F20"/>
            </a:solidFill>
          </a:ln>
        </p:spPr>
        <p:txBody>
          <a:bodyPr wrap="square" lIns="0" tIns="0" rIns="0" bIns="0" rtlCol="0"/>
          <a:lstStyle/>
          <a:p>
            <a:endParaRPr/>
          </a:p>
        </p:txBody>
      </p:sp>
      <p:sp>
        <p:nvSpPr>
          <p:cNvPr id="20" name="object 20"/>
          <p:cNvSpPr/>
          <p:nvPr/>
        </p:nvSpPr>
        <p:spPr>
          <a:xfrm>
            <a:off x="9619476" y="6214187"/>
            <a:ext cx="439644" cy="189894"/>
          </a:xfrm>
          <a:custGeom>
            <a:avLst/>
            <a:gdLst/>
            <a:ahLst/>
            <a:cxnLst/>
            <a:rect l="l" t="t" r="r" b="b"/>
            <a:pathLst>
              <a:path w="339725" h="245745">
                <a:moveTo>
                  <a:pt x="339168" y="0"/>
                </a:moveTo>
                <a:lnTo>
                  <a:pt x="0" y="245708"/>
                </a:lnTo>
              </a:path>
            </a:pathLst>
          </a:custGeom>
          <a:ln w="12700">
            <a:solidFill>
              <a:srgbClr val="231F20"/>
            </a:solidFill>
          </a:ln>
        </p:spPr>
        <p:txBody>
          <a:bodyPr wrap="square" lIns="0" tIns="0" rIns="0" bIns="0" rtlCol="0"/>
          <a:lstStyle/>
          <a:p>
            <a:endParaRPr/>
          </a:p>
        </p:txBody>
      </p:sp>
      <p:sp>
        <p:nvSpPr>
          <p:cNvPr id="21" name="object 21"/>
          <p:cNvSpPr/>
          <p:nvPr/>
        </p:nvSpPr>
        <p:spPr>
          <a:xfrm>
            <a:off x="9619476" y="4475046"/>
            <a:ext cx="439644" cy="189894"/>
          </a:xfrm>
          <a:custGeom>
            <a:avLst/>
            <a:gdLst/>
            <a:ahLst/>
            <a:cxnLst/>
            <a:rect l="l" t="t" r="r" b="b"/>
            <a:pathLst>
              <a:path w="339725" h="245745">
                <a:moveTo>
                  <a:pt x="339168" y="0"/>
                </a:moveTo>
                <a:lnTo>
                  <a:pt x="0" y="245708"/>
                </a:lnTo>
              </a:path>
            </a:pathLst>
          </a:custGeom>
          <a:ln w="12700">
            <a:solidFill>
              <a:srgbClr val="231F20"/>
            </a:solidFill>
          </a:ln>
        </p:spPr>
        <p:txBody>
          <a:bodyPr wrap="square" lIns="0" tIns="0" rIns="0" bIns="0" rtlCol="0"/>
          <a:lstStyle/>
          <a:p>
            <a:endParaRPr/>
          </a:p>
        </p:txBody>
      </p:sp>
      <p:sp>
        <p:nvSpPr>
          <p:cNvPr id="22" name="object 22"/>
          <p:cNvSpPr/>
          <p:nvPr/>
        </p:nvSpPr>
        <p:spPr>
          <a:xfrm>
            <a:off x="9619476" y="6743226"/>
            <a:ext cx="439644" cy="189894"/>
          </a:xfrm>
          <a:custGeom>
            <a:avLst/>
            <a:gdLst/>
            <a:ahLst/>
            <a:cxnLst/>
            <a:rect l="l" t="t" r="r" b="b"/>
            <a:pathLst>
              <a:path w="339725" h="245745">
                <a:moveTo>
                  <a:pt x="339168" y="0"/>
                </a:moveTo>
                <a:lnTo>
                  <a:pt x="0" y="245717"/>
                </a:lnTo>
              </a:path>
            </a:pathLst>
          </a:custGeom>
          <a:ln w="12700">
            <a:solidFill>
              <a:srgbClr val="231F20"/>
            </a:solidFill>
          </a:ln>
        </p:spPr>
        <p:txBody>
          <a:bodyPr wrap="square" lIns="0" tIns="0" rIns="0" bIns="0" rtlCol="0"/>
          <a:lstStyle/>
          <a:p>
            <a:endParaRPr/>
          </a:p>
        </p:txBody>
      </p:sp>
      <p:sp>
        <p:nvSpPr>
          <p:cNvPr id="23" name="object 23"/>
          <p:cNvSpPr/>
          <p:nvPr/>
        </p:nvSpPr>
        <p:spPr>
          <a:xfrm>
            <a:off x="9619476" y="4997136"/>
            <a:ext cx="439644" cy="189894"/>
          </a:xfrm>
          <a:custGeom>
            <a:avLst/>
            <a:gdLst/>
            <a:ahLst/>
            <a:cxnLst/>
            <a:rect l="l" t="t" r="r" b="b"/>
            <a:pathLst>
              <a:path w="339725" h="245745">
                <a:moveTo>
                  <a:pt x="339168" y="0"/>
                </a:moveTo>
                <a:lnTo>
                  <a:pt x="0" y="245717"/>
                </a:lnTo>
              </a:path>
            </a:pathLst>
          </a:custGeom>
          <a:ln w="12700">
            <a:solidFill>
              <a:srgbClr val="231F20"/>
            </a:solidFill>
          </a:ln>
        </p:spPr>
        <p:txBody>
          <a:bodyPr wrap="square" lIns="0" tIns="0" rIns="0" bIns="0" rtlCol="0"/>
          <a:lstStyle/>
          <a:p>
            <a:endParaRPr/>
          </a:p>
        </p:txBody>
      </p:sp>
      <p:sp>
        <p:nvSpPr>
          <p:cNvPr id="24" name="object 24"/>
          <p:cNvSpPr/>
          <p:nvPr/>
        </p:nvSpPr>
        <p:spPr>
          <a:xfrm>
            <a:off x="9619476" y="5870800"/>
            <a:ext cx="439644" cy="189894"/>
          </a:xfrm>
          <a:custGeom>
            <a:avLst/>
            <a:gdLst/>
            <a:ahLst/>
            <a:cxnLst/>
            <a:rect l="l" t="t" r="r" b="b"/>
            <a:pathLst>
              <a:path w="339725" h="245745">
                <a:moveTo>
                  <a:pt x="339168" y="0"/>
                </a:moveTo>
                <a:lnTo>
                  <a:pt x="0" y="245717"/>
                </a:lnTo>
              </a:path>
            </a:pathLst>
          </a:custGeom>
          <a:ln w="12700">
            <a:solidFill>
              <a:srgbClr val="231F20"/>
            </a:solidFill>
          </a:ln>
        </p:spPr>
        <p:txBody>
          <a:bodyPr wrap="square" lIns="0" tIns="0" rIns="0" bIns="0" rtlCol="0"/>
          <a:lstStyle/>
          <a:p>
            <a:endParaRPr/>
          </a:p>
        </p:txBody>
      </p:sp>
      <p:sp>
        <p:nvSpPr>
          <p:cNvPr id="25" name="object 25"/>
          <p:cNvSpPr/>
          <p:nvPr/>
        </p:nvSpPr>
        <p:spPr>
          <a:xfrm>
            <a:off x="9619476" y="4131657"/>
            <a:ext cx="439644" cy="189894"/>
          </a:xfrm>
          <a:custGeom>
            <a:avLst/>
            <a:gdLst/>
            <a:ahLst/>
            <a:cxnLst/>
            <a:rect l="l" t="t" r="r" b="b"/>
            <a:pathLst>
              <a:path w="339725" h="245745">
                <a:moveTo>
                  <a:pt x="339168" y="0"/>
                </a:moveTo>
                <a:lnTo>
                  <a:pt x="0" y="245717"/>
                </a:lnTo>
              </a:path>
            </a:pathLst>
          </a:custGeom>
          <a:ln w="12700">
            <a:solidFill>
              <a:srgbClr val="231F20"/>
            </a:solidFill>
          </a:ln>
        </p:spPr>
        <p:txBody>
          <a:bodyPr wrap="square" lIns="0" tIns="0" rIns="0" bIns="0" rtlCol="0"/>
          <a:lstStyle/>
          <a:p>
            <a:endParaRPr/>
          </a:p>
        </p:txBody>
      </p:sp>
      <p:sp>
        <p:nvSpPr>
          <p:cNvPr id="26" name="object 26"/>
          <p:cNvSpPr/>
          <p:nvPr/>
        </p:nvSpPr>
        <p:spPr>
          <a:xfrm>
            <a:off x="9619476" y="5438613"/>
            <a:ext cx="439644" cy="189894"/>
          </a:xfrm>
          <a:custGeom>
            <a:avLst/>
            <a:gdLst/>
            <a:ahLst/>
            <a:cxnLst/>
            <a:rect l="l" t="t" r="r" b="b"/>
            <a:pathLst>
              <a:path w="339725" h="245745">
                <a:moveTo>
                  <a:pt x="339168" y="0"/>
                </a:moveTo>
                <a:lnTo>
                  <a:pt x="0" y="245708"/>
                </a:lnTo>
              </a:path>
            </a:pathLst>
          </a:custGeom>
          <a:ln w="12700">
            <a:solidFill>
              <a:srgbClr val="231F20"/>
            </a:solidFill>
          </a:ln>
        </p:spPr>
        <p:txBody>
          <a:bodyPr wrap="square" lIns="0" tIns="0" rIns="0" bIns="0" rtlCol="0"/>
          <a:lstStyle/>
          <a:p>
            <a:endParaRPr/>
          </a:p>
        </p:txBody>
      </p:sp>
      <p:sp>
        <p:nvSpPr>
          <p:cNvPr id="27" name="object 27"/>
          <p:cNvSpPr/>
          <p:nvPr/>
        </p:nvSpPr>
        <p:spPr>
          <a:xfrm>
            <a:off x="9619476" y="6305327"/>
            <a:ext cx="439644" cy="189894"/>
          </a:xfrm>
          <a:custGeom>
            <a:avLst/>
            <a:gdLst/>
            <a:ahLst/>
            <a:cxnLst/>
            <a:rect l="l" t="t" r="r" b="b"/>
            <a:pathLst>
              <a:path w="339725" h="245745">
                <a:moveTo>
                  <a:pt x="339168" y="0"/>
                </a:moveTo>
                <a:lnTo>
                  <a:pt x="0" y="245708"/>
                </a:lnTo>
              </a:path>
            </a:pathLst>
          </a:custGeom>
          <a:ln w="12700">
            <a:solidFill>
              <a:srgbClr val="231F20"/>
            </a:solidFill>
          </a:ln>
        </p:spPr>
        <p:txBody>
          <a:bodyPr wrap="square" lIns="0" tIns="0" rIns="0" bIns="0" rtlCol="0"/>
          <a:lstStyle/>
          <a:p>
            <a:endParaRPr/>
          </a:p>
        </p:txBody>
      </p:sp>
      <p:sp>
        <p:nvSpPr>
          <p:cNvPr id="28" name="object 28"/>
          <p:cNvSpPr/>
          <p:nvPr/>
        </p:nvSpPr>
        <p:spPr>
          <a:xfrm>
            <a:off x="9619476" y="4559230"/>
            <a:ext cx="439644" cy="189894"/>
          </a:xfrm>
          <a:custGeom>
            <a:avLst/>
            <a:gdLst/>
            <a:ahLst/>
            <a:cxnLst/>
            <a:rect l="l" t="t" r="r" b="b"/>
            <a:pathLst>
              <a:path w="339725" h="245745">
                <a:moveTo>
                  <a:pt x="339168" y="0"/>
                </a:moveTo>
                <a:lnTo>
                  <a:pt x="0" y="245708"/>
                </a:lnTo>
              </a:path>
            </a:pathLst>
          </a:custGeom>
          <a:ln w="12700">
            <a:solidFill>
              <a:srgbClr val="231F20"/>
            </a:solidFill>
          </a:ln>
        </p:spPr>
        <p:txBody>
          <a:bodyPr wrap="square" lIns="0" tIns="0" rIns="0" bIns="0" rtlCol="0"/>
          <a:lstStyle/>
          <a:p>
            <a:endParaRPr/>
          </a:p>
        </p:txBody>
      </p:sp>
      <p:sp>
        <p:nvSpPr>
          <p:cNvPr id="29" name="object 29"/>
          <p:cNvSpPr/>
          <p:nvPr/>
        </p:nvSpPr>
        <p:spPr>
          <a:xfrm>
            <a:off x="9619476" y="6821688"/>
            <a:ext cx="439644" cy="189894"/>
          </a:xfrm>
          <a:custGeom>
            <a:avLst/>
            <a:gdLst/>
            <a:ahLst/>
            <a:cxnLst/>
            <a:rect l="l" t="t" r="r" b="b"/>
            <a:pathLst>
              <a:path w="339725" h="245745">
                <a:moveTo>
                  <a:pt x="339168" y="0"/>
                </a:moveTo>
                <a:lnTo>
                  <a:pt x="0" y="245717"/>
                </a:lnTo>
              </a:path>
            </a:pathLst>
          </a:custGeom>
          <a:ln w="12700">
            <a:solidFill>
              <a:srgbClr val="231F20"/>
            </a:solidFill>
          </a:ln>
        </p:spPr>
        <p:txBody>
          <a:bodyPr wrap="square" lIns="0" tIns="0" rIns="0" bIns="0" rtlCol="0"/>
          <a:lstStyle/>
          <a:p>
            <a:endParaRPr/>
          </a:p>
        </p:txBody>
      </p:sp>
      <p:sp>
        <p:nvSpPr>
          <p:cNvPr id="30" name="object 30"/>
          <p:cNvSpPr/>
          <p:nvPr/>
        </p:nvSpPr>
        <p:spPr>
          <a:xfrm>
            <a:off x="9619476" y="5082547"/>
            <a:ext cx="439644" cy="189894"/>
          </a:xfrm>
          <a:custGeom>
            <a:avLst/>
            <a:gdLst/>
            <a:ahLst/>
            <a:cxnLst/>
            <a:rect l="l" t="t" r="r" b="b"/>
            <a:pathLst>
              <a:path w="339725" h="245745">
                <a:moveTo>
                  <a:pt x="339168" y="0"/>
                </a:moveTo>
                <a:lnTo>
                  <a:pt x="0" y="245717"/>
                </a:lnTo>
              </a:path>
            </a:pathLst>
          </a:custGeom>
          <a:ln w="12700">
            <a:solidFill>
              <a:srgbClr val="231F20"/>
            </a:solidFill>
          </a:ln>
        </p:spPr>
        <p:txBody>
          <a:bodyPr wrap="square" lIns="0" tIns="0" rIns="0" bIns="0" rtlCol="0"/>
          <a:lstStyle/>
          <a:p>
            <a:endParaRPr/>
          </a:p>
        </p:txBody>
      </p:sp>
      <p:sp>
        <p:nvSpPr>
          <p:cNvPr id="31" name="object 31"/>
          <p:cNvSpPr/>
          <p:nvPr/>
        </p:nvSpPr>
        <p:spPr>
          <a:xfrm>
            <a:off x="9619476" y="5949259"/>
            <a:ext cx="439644" cy="189894"/>
          </a:xfrm>
          <a:custGeom>
            <a:avLst/>
            <a:gdLst/>
            <a:ahLst/>
            <a:cxnLst/>
            <a:rect l="l" t="t" r="r" b="b"/>
            <a:pathLst>
              <a:path w="339725" h="245745">
                <a:moveTo>
                  <a:pt x="339168" y="0"/>
                </a:moveTo>
                <a:lnTo>
                  <a:pt x="0" y="245717"/>
                </a:lnTo>
              </a:path>
            </a:pathLst>
          </a:custGeom>
          <a:ln w="12700">
            <a:solidFill>
              <a:srgbClr val="231F20"/>
            </a:solidFill>
          </a:ln>
        </p:spPr>
        <p:txBody>
          <a:bodyPr wrap="square" lIns="0" tIns="0" rIns="0" bIns="0" rtlCol="0"/>
          <a:lstStyle/>
          <a:p>
            <a:endParaRPr/>
          </a:p>
        </p:txBody>
      </p:sp>
      <p:sp>
        <p:nvSpPr>
          <p:cNvPr id="32" name="object 32"/>
          <p:cNvSpPr/>
          <p:nvPr/>
        </p:nvSpPr>
        <p:spPr>
          <a:xfrm>
            <a:off x="9619476" y="4210126"/>
            <a:ext cx="439644" cy="189894"/>
          </a:xfrm>
          <a:custGeom>
            <a:avLst/>
            <a:gdLst/>
            <a:ahLst/>
            <a:cxnLst/>
            <a:rect l="l" t="t" r="r" b="b"/>
            <a:pathLst>
              <a:path w="339725" h="245745">
                <a:moveTo>
                  <a:pt x="339168" y="0"/>
                </a:moveTo>
                <a:lnTo>
                  <a:pt x="0" y="245708"/>
                </a:lnTo>
              </a:path>
            </a:pathLst>
          </a:custGeom>
          <a:ln w="12700">
            <a:solidFill>
              <a:srgbClr val="231F20"/>
            </a:solidFill>
          </a:ln>
        </p:spPr>
        <p:txBody>
          <a:bodyPr wrap="square" lIns="0" tIns="0" rIns="0" bIns="0" rtlCol="0"/>
          <a:lstStyle/>
          <a:p>
            <a:endParaRPr/>
          </a:p>
        </p:txBody>
      </p:sp>
      <p:sp>
        <p:nvSpPr>
          <p:cNvPr id="33" name="object 33"/>
          <p:cNvSpPr/>
          <p:nvPr/>
        </p:nvSpPr>
        <p:spPr>
          <a:xfrm>
            <a:off x="9619476" y="5517074"/>
            <a:ext cx="439644" cy="189894"/>
          </a:xfrm>
          <a:custGeom>
            <a:avLst/>
            <a:gdLst/>
            <a:ahLst/>
            <a:cxnLst/>
            <a:rect l="l" t="t" r="r" b="b"/>
            <a:pathLst>
              <a:path w="339725" h="245745">
                <a:moveTo>
                  <a:pt x="339168" y="0"/>
                </a:moveTo>
                <a:lnTo>
                  <a:pt x="0" y="245708"/>
                </a:lnTo>
              </a:path>
            </a:pathLst>
          </a:custGeom>
          <a:ln w="12700">
            <a:solidFill>
              <a:srgbClr val="231F20"/>
            </a:solidFill>
          </a:ln>
        </p:spPr>
        <p:txBody>
          <a:bodyPr wrap="square" lIns="0" tIns="0" rIns="0" bIns="0" rtlCol="0"/>
          <a:lstStyle/>
          <a:p>
            <a:endParaRPr/>
          </a:p>
        </p:txBody>
      </p:sp>
      <p:sp>
        <p:nvSpPr>
          <p:cNvPr id="34" name="object 34"/>
          <p:cNvSpPr/>
          <p:nvPr/>
        </p:nvSpPr>
        <p:spPr>
          <a:xfrm>
            <a:off x="9619476" y="6383789"/>
            <a:ext cx="439644" cy="189894"/>
          </a:xfrm>
          <a:custGeom>
            <a:avLst/>
            <a:gdLst/>
            <a:ahLst/>
            <a:cxnLst/>
            <a:rect l="l" t="t" r="r" b="b"/>
            <a:pathLst>
              <a:path w="339725" h="245745">
                <a:moveTo>
                  <a:pt x="339168" y="0"/>
                </a:moveTo>
                <a:lnTo>
                  <a:pt x="0" y="245708"/>
                </a:lnTo>
              </a:path>
            </a:pathLst>
          </a:custGeom>
          <a:ln w="12700">
            <a:solidFill>
              <a:srgbClr val="231F20"/>
            </a:solidFill>
          </a:ln>
        </p:spPr>
        <p:txBody>
          <a:bodyPr wrap="square" lIns="0" tIns="0" rIns="0" bIns="0" rtlCol="0"/>
          <a:lstStyle/>
          <a:p>
            <a:endParaRPr/>
          </a:p>
        </p:txBody>
      </p:sp>
      <p:sp>
        <p:nvSpPr>
          <p:cNvPr id="35" name="object 35"/>
          <p:cNvSpPr/>
          <p:nvPr/>
        </p:nvSpPr>
        <p:spPr>
          <a:xfrm>
            <a:off x="9619476" y="4637692"/>
            <a:ext cx="439644" cy="189894"/>
          </a:xfrm>
          <a:custGeom>
            <a:avLst/>
            <a:gdLst/>
            <a:ahLst/>
            <a:cxnLst/>
            <a:rect l="l" t="t" r="r" b="b"/>
            <a:pathLst>
              <a:path w="339725" h="245745">
                <a:moveTo>
                  <a:pt x="339168" y="0"/>
                </a:moveTo>
                <a:lnTo>
                  <a:pt x="0" y="245717"/>
                </a:lnTo>
              </a:path>
            </a:pathLst>
          </a:custGeom>
          <a:ln w="12700">
            <a:solidFill>
              <a:srgbClr val="231F20"/>
            </a:solidFill>
          </a:ln>
        </p:spPr>
        <p:txBody>
          <a:bodyPr wrap="square" lIns="0" tIns="0" rIns="0" bIns="0" rtlCol="0"/>
          <a:lstStyle/>
          <a:p>
            <a:endParaRPr/>
          </a:p>
        </p:txBody>
      </p:sp>
      <p:sp>
        <p:nvSpPr>
          <p:cNvPr id="36" name="object 36"/>
          <p:cNvSpPr/>
          <p:nvPr/>
        </p:nvSpPr>
        <p:spPr>
          <a:xfrm>
            <a:off x="9619476" y="6911983"/>
            <a:ext cx="439644" cy="189894"/>
          </a:xfrm>
          <a:custGeom>
            <a:avLst/>
            <a:gdLst/>
            <a:ahLst/>
            <a:cxnLst/>
            <a:rect l="l" t="t" r="r" b="b"/>
            <a:pathLst>
              <a:path w="339725" h="245745">
                <a:moveTo>
                  <a:pt x="339168" y="0"/>
                </a:moveTo>
                <a:lnTo>
                  <a:pt x="0" y="245717"/>
                </a:lnTo>
              </a:path>
            </a:pathLst>
          </a:custGeom>
          <a:ln w="12700">
            <a:solidFill>
              <a:srgbClr val="231F20"/>
            </a:solidFill>
          </a:ln>
        </p:spPr>
        <p:txBody>
          <a:bodyPr wrap="square" lIns="0" tIns="0" rIns="0" bIns="0" rtlCol="0"/>
          <a:lstStyle/>
          <a:p>
            <a:endParaRPr/>
          </a:p>
        </p:txBody>
      </p:sp>
      <p:sp>
        <p:nvSpPr>
          <p:cNvPr id="37" name="object 37"/>
          <p:cNvSpPr/>
          <p:nvPr/>
        </p:nvSpPr>
        <p:spPr>
          <a:xfrm>
            <a:off x="9619476" y="5172841"/>
            <a:ext cx="439644" cy="189894"/>
          </a:xfrm>
          <a:custGeom>
            <a:avLst/>
            <a:gdLst/>
            <a:ahLst/>
            <a:cxnLst/>
            <a:rect l="l" t="t" r="r" b="b"/>
            <a:pathLst>
              <a:path w="339725" h="245745">
                <a:moveTo>
                  <a:pt x="339168" y="0"/>
                </a:moveTo>
                <a:lnTo>
                  <a:pt x="0" y="245717"/>
                </a:lnTo>
              </a:path>
            </a:pathLst>
          </a:custGeom>
          <a:ln w="12700">
            <a:solidFill>
              <a:srgbClr val="231F20"/>
            </a:solidFill>
          </a:ln>
        </p:spPr>
        <p:txBody>
          <a:bodyPr wrap="square" lIns="0" tIns="0" rIns="0" bIns="0" rtlCol="0"/>
          <a:lstStyle/>
          <a:p>
            <a:endParaRPr/>
          </a:p>
        </p:txBody>
      </p:sp>
      <p:sp>
        <p:nvSpPr>
          <p:cNvPr id="38" name="object 38"/>
          <p:cNvSpPr/>
          <p:nvPr/>
        </p:nvSpPr>
        <p:spPr>
          <a:xfrm>
            <a:off x="9619476" y="6039557"/>
            <a:ext cx="439644" cy="189894"/>
          </a:xfrm>
          <a:custGeom>
            <a:avLst/>
            <a:gdLst/>
            <a:ahLst/>
            <a:cxnLst/>
            <a:rect l="l" t="t" r="r" b="b"/>
            <a:pathLst>
              <a:path w="339725" h="245745">
                <a:moveTo>
                  <a:pt x="339168" y="0"/>
                </a:moveTo>
                <a:lnTo>
                  <a:pt x="0" y="245717"/>
                </a:lnTo>
              </a:path>
            </a:pathLst>
          </a:custGeom>
          <a:ln w="12700">
            <a:solidFill>
              <a:srgbClr val="231F20"/>
            </a:solidFill>
          </a:ln>
        </p:spPr>
        <p:txBody>
          <a:bodyPr wrap="square" lIns="0" tIns="0" rIns="0" bIns="0" rtlCol="0"/>
          <a:lstStyle/>
          <a:p>
            <a:endParaRPr/>
          </a:p>
        </p:txBody>
      </p:sp>
      <p:sp>
        <p:nvSpPr>
          <p:cNvPr id="39" name="object 39"/>
          <p:cNvSpPr/>
          <p:nvPr/>
        </p:nvSpPr>
        <p:spPr>
          <a:xfrm>
            <a:off x="9619476" y="4300415"/>
            <a:ext cx="439644" cy="189894"/>
          </a:xfrm>
          <a:custGeom>
            <a:avLst/>
            <a:gdLst/>
            <a:ahLst/>
            <a:cxnLst/>
            <a:rect l="l" t="t" r="r" b="b"/>
            <a:pathLst>
              <a:path w="339725" h="245745">
                <a:moveTo>
                  <a:pt x="339168" y="0"/>
                </a:moveTo>
                <a:lnTo>
                  <a:pt x="0" y="245717"/>
                </a:lnTo>
              </a:path>
            </a:pathLst>
          </a:custGeom>
          <a:ln w="12700">
            <a:solidFill>
              <a:srgbClr val="231F20"/>
            </a:solidFill>
          </a:ln>
        </p:spPr>
        <p:txBody>
          <a:bodyPr wrap="square" lIns="0" tIns="0" rIns="0" bIns="0" rtlCol="0"/>
          <a:lstStyle/>
          <a:p>
            <a:endParaRPr/>
          </a:p>
        </p:txBody>
      </p:sp>
      <p:sp>
        <p:nvSpPr>
          <p:cNvPr id="40" name="object 40"/>
          <p:cNvSpPr/>
          <p:nvPr/>
        </p:nvSpPr>
        <p:spPr>
          <a:xfrm>
            <a:off x="9619476" y="5607372"/>
            <a:ext cx="439644" cy="189894"/>
          </a:xfrm>
          <a:custGeom>
            <a:avLst/>
            <a:gdLst/>
            <a:ahLst/>
            <a:cxnLst/>
            <a:rect l="l" t="t" r="r" b="b"/>
            <a:pathLst>
              <a:path w="339725" h="245745">
                <a:moveTo>
                  <a:pt x="339168" y="0"/>
                </a:moveTo>
                <a:lnTo>
                  <a:pt x="0" y="245708"/>
                </a:lnTo>
              </a:path>
            </a:pathLst>
          </a:custGeom>
          <a:ln w="12700">
            <a:solidFill>
              <a:srgbClr val="231F20"/>
            </a:solidFill>
          </a:ln>
        </p:spPr>
        <p:txBody>
          <a:bodyPr wrap="square" lIns="0" tIns="0" rIns="0" bIns="0" rtlCol="0"/>
          <a:lstStyle/>
          <a:p>
            <a:endParaRPr/>
          </a:p>
        </p:txBody>
      </p:sp>
      <p:sp>
        <p:nvSpPr>
          <p:cNvPr id="41" name="object 41"/>
          <p:cNvSpPr/>
          <p:nvPr/>
        </p:nvSpPr>
        <p:spPr>
          <a:xfrm>
            <a:off x="9619476" y="6474086"/>
            <a:ext cx="439644" cy="189894"/>
          </a:xfrm>
          <a:custGeom>
            <a:avLst/>
            <a:gdLst/>
            <a:ahLst/>
            <a:cxnLst/>
            <a:rect l="l" t="t" r="r" b="b"/>
            <a:pathLst>
              <a:path w="339725" h="245745">
                <a:moveTo>
                  <a:pt x="339168" y="0"/>
                </a:moveTo>
                <a:lnTo>
                  <a:pt x="0" y="245708"/>
                </a:lnTo>
              </a:path>
            </a:pathLst>
          </a:custGeom>
          <a:ln w="12700">
            <a:solidFill>
              <a:srgbClr val="231F20"/>
            </a:solidFill>
          </a:ln>
        </p:spPr>
        <p:txBody>
          <a:bodyPr wrap="square" lIns="0" tIns="0" rIns="0" bIns="0" rtlCol="0"/>
          <a:lstStyle/>
          <a:p>
            <a:endParaRPr/>
          </a:p>
        </p:txBody>
      </p:sp>
      <p:sp>
        <p:nvSpPr>
          <p:cNvPr id="42" name="object 42"/>
          <p:cNvSpPr/>
          <p:nvPr/>
        </p:nvSpPr>
        <p:spPr>
          <a:xfrm>
            <a:off x="9619476" y="4727988"/>
            <a:ext cx="439644" cy="189894"/>
          </a:xfrm>
          <a:custGeom>
            <a:avLst/>
            <a:gdLst/>
            <a:ahLst/>
            <a:cxnLst/>
            <a:rect l="l" t="t" r="r" b="b"/>
            <a:pathLst>
              <a:path w="339725" h="245745">
                <a:moveTo>
                  <a:pt x="339168" y="0"/>
                </a:moveTo>
                <a:lnTo>
                  <a:pt x="0" y="245708"/>
                </a:lnTo>
              </a:path>
            </a:pathLst>
          </a:custGeom>
          <a:ln w="12700">
            <a:solidFill>
              <a:srgbClr val="231F20"/>
            </a:solidFill>
          </a:ln>
        </p:spPr>
        <p:txBody>
          <a:bodyPr wrap="square" lIns="0" tIns="0" rIns="0" bIns="0" rtlCol="0"/>
          <a:lstStyle/>
          <a:p>
            <a:endParaRPr/>
          </a:p>
        </p:txBody>
      </p:sp>
      <p:sp>
        <p:nvSpPr>
          <p:cNvPr id="43" name="object 43"/>
          <p:cNvSpPr/>
          <p:nvPr/>
        </p:nvSpPr>
        <p:spPr>
          <a:xfrm>
            <a:off x="6977" y="289140"/>
            <a:ext cx="0" cy="46615"/>
          </a:xfrm>
          <a:custGeom>
            <a:avLst/>
            <a:gdLst/>
            <a:ahLst/>
            <a:cxnLst/>
            <a:rect l="l" t="t" r="r" b="b"/>
            <a:pathLst>
              <a:path h="60325">
                <a:moveTo>
                  <a:pt x="0" y="0"/>
                </a:moveTo>
                <a:lnTo>
                  <a:pt x="0" y="59994"/>
                </a:lnTo>
              </a:path>
            </a:pathLst>
          </a:custGeom>
          <a:ln w="10782">
            <a:solidFill>
              <a:srgbClr val="FFFFFF"/>
            </a:solidFill>
          </a:ln>
        </p:spPr>
        <p:txBody>
          <a:bodyPr wrap="square" lIns="0" tIns="0" rIns="0" bIns="0" rtlCol="0"/>
          <a:lstStyle/>
          <a:p>
            <a:endParaRPr/>
          </a:p>
        </p:txBody>
      </p:sp>
      <p:graphicFrame>
        <p:nvGraphicFramePr>
          <p:cNvPr id="44" name="object 44"/>
          <p:cNvGraphicFramePr>
            <a:graphicFrameLocks noGrp="1"/>
          </p:cNvGraphicFramePr>
          <p:nvPr>
            <p:extLst>
              <p:ext uri="{D42A27DB-BD31-4B8C-83A1-F6EECF244321}">
                <p14:modId xmlns:p14="http://schemas.microsoft.com/office/powerpoint/2010/main" val="3265533767"/>
              </p:ext>
            </p:extLst>
          </p:nvPr>
        </p:nvGraphicFramePr>
        <p:xfrm>
          <a:off x="457337" y="409071"/>
          <a:ext cx="8759115" cy="3763214"/>
        </p:xfrm>
        <a:graphic>
          <a:graphicData uri="http://schemas.openxmlformats.org/drawingml/2006/table">
            <a:tbl>
              <a:tblPr firstRow="1" bandRow="1">
                <a:tableStyleId>{2D5ABB26-0587-4C30-8999-92F81FD0307C}</a:tableStyleId>
              </a:tblPr>
              <a:tblGrid>
                <a:gridCol w="1655231"/>
                <a:gridCol w="1754210"/>
                <a:gridCol w="1771727"/>
                <a:gridCol w="1737080"/>
                <a:gridCol w="1840867"/>
              </a:tblGrid>
              <a:tr h="881440">
                <a:tc>
                  <a:txBody>
                    <a:bodyPr/>
                    <a:lstStyle/>
                    <a:p>
                      <a:endParaRPr sz="700" dirty="0">
                        <a:latin typeface="Days"/>
                        <a:cs typeface="Days"/>
                      </a:endParaRPr>
                    </a:p>
                  </a:txBody>
                  <a:tcPr marL="0" marR="0" marT="0" marB="0">
                    <a:lnL w="8877">
                      <a:solidFill>
                        <a:srgbClr val="231F20"/>
                      </a:solidFill>
                      <a:prstDash val="solid"/>
                    </a:lnL>
                    <a:lnR w="8877">
                      <a:solidFill>
                        <a:srgbClr val="231F20"/>
                      </a:solidFill>
                      <a:prstDash val="solid"/>
                    </a:lnR>
                    <a:lnT w="8877">
                      <a:solidFill>
                        <a:srgbClr val="231F20"/>
                      </a:solidFill>
                      <a:prstDash val="solid"/>
                    </a:lnT>
                    <a:lnB w="8877">
                      <a:solidFill>
                        <a:srgbClr val="231F20"/>
                      </a:solidFill>
                      <a:prstDash val="solid"/>
                    </a:lnB>
                    <a:solidFill>
                      <a:srgbClr val="E8EEF3"/>
                    </a:solidFill>
                  </a:tcPr>
                </a:tc>
                <a:tc>
                  <a:txBody>
                    <a:bodyPr/>
                    <a:lstStyle/>
                    <a:p>
                      <a:endParaRPr sz="700">
                        <a:latin typeface="Days"/>
                        <a:cs typeface="Days"/>
                      </a:endParaRPr>
                    </a:p>
                  </a:txBody>
                  <a:tcPr marL="0" marR="0" marT="0" marB="0">
                    <a:lnL w="8877">
                      <a:solidFill>
                        <a:srgbClr val="231F20"/>
                      </a:solidFill>
                      <a:prstDash val="solid"/>
                    </a:lnL>
                    <a:lnR w="8877">
                      <a:solidFill>
                        <a:srgbClr val="231F20"/>
                      </a:solidFill>
                      <a:prstDash val="solid"/>
                    </a:lnR>
                    <a:lnT w="8877">
                      <a:solidFill>
                        <a:srgbClr val="231F20"/>
                      </a:solidFill>
                      <a:prstDash val="solid"/>
                    </a:lnT>
                    <a:lnB w="8877">
                      <a:solidFill>
                        <a:srgbClr val="231F20"/>
                      </a:solidFill>
                      <a:prstDash val="solid"/>
                    </a:lnB>
                    <a:solidFill>
                      <a:srgbClr val="E8EEF3"/>
                    </a:solidFill>
                  </a:tcPr>
                </a:tc>
                <a:tc>
                  <a:txBody>
                    <a:bodyPr/>
                    <a:lstStyle/>
                    <a:p>
                      <a:endParaRPr sz="700">
                        <a:latin typeface="Days"/>
                        <a:cs typeface="Days"/>
                      </a:endParaRPr>
                    </a:p>
                  </a:txBody>
                  <a:tcPr marL="0" marR="0" marT="0" marB="0">
                    <a:lnL w="8877">
                      <a:solidFill>
                        <a:srgbClr val="231F20"/>
                      </a:solidFill>
                      <a:prstDash val="solid"/>
                    </a:lnL>
                    <a:lnR w="8877">
                      <a:solidFill>
                        <a:srgbClr val="231F20"/>
                      </a:solidFill>
                      <a:prstDash val="solid"/>
                    </a:lnR>
                    <a:lnT w="8877">
                      <a:solidFill>
                        <a:srgbClr val="231F20"/>
                      </a:solidFill>
                      <a:prstDash val="solid"/>
                    </a:lnT>
                    <a:lnB w="8877">
                      <a:solidFill>
                        <a:srgbClr val="231F20"/>
                      </a:solidFill>
                      <a:prstDash val="solid"/>
                    </a:lnB>
                    <a:solidFill>
                      <a:srgbClr val="E8EEF3"/>
                    </a:solidFill>
                  </a:tcPr>
                </a:tc>
                <a:tc>
                  <a:txBody>
                    <a:bodyPr/>
                    <a:lstStyle/>
                    <a:p>
                      <a:endParaRPr sz="700">
                        <a:latin typeface="Days"/>
                        <a:cs typeface="Days"/>
                      </a:endParaRPr>
                    </a:p>
                  </a:txBody>
                  <a:tcPr marL="0" marR="0" marT="0" marB="0">
                    <a:lnL w="8877">
                      <a:solidFill>
                        <a:srgbClr val="231F20"/>
                      </a:solidFill>
                      <a:prstDash val="solid"/>
                    </a:lnL>
                    <a:lnR w="8877">
                      <a:solidFill>
                        <a:srgbClr val="231F20"/>
                      </a:solidFill>
                      <a:prstDash val="solid"/>
                    </a:lnR>
                    <a:lnT w="8877">
                      <a:solidFill>
                        <a:srgbClr val="231F20"/>
                      </a:solidFill>
                      <a:prstDash val="solid"/>
                    </a:lnT>
                    <a:lnB w="8877">
                      <a:solidFill>
                        <a:srgbClr val="231F20"/>
                      </a:solidFill>
                      <a:prstDash val="solid"/>
                    </a:lnB>
                    <a:solidFill>
                      <a:srgbClr val="E8EEF3"/>
                    </a:solidFill>
                  </a:tcPr>
                </a:tc>
                <a:tc>
                  <a:txBody>
                    <a:bodyPr/>
                    <a:lstStyle/>
                    <a:p>
                      <a:endParaRPr sz="700">
                        <a:latin typeface="Days"/>
                        <a:cs typeface="Days"/>
                      </a:endParaRPr>
                    </a:p>
                  </a:txBody>
                  <a:tcPr marL="0" marR="0" marT="0" marB="0">
                    <a:lnL w="8877">
                      <a:solidFill>
                        <a:srgbClr val="231F20"/>
                      </a:solidFill>
                      <a:prstDash val="solid"/>
                    </a:lnL>
                    <a:lnR w="8877">
                      <a:solidFill>
                        <a:srgbClr val="231F20"/>
                      </a:solidFill>
                      <a:prstDash val="solid"/>
                    </a:lnR>
                    <a:lnT w="8877">
                      <a:solidFill>
                        <a:srgbClr val="231F20"/>
                      </a:solidFill>
                      <a:prstDash val="solid"/>
                    </a:lnT>
                    <a:lnB w="8877">
                      <a:solidFill>
                        <a:srgbClr val="231F20"/>
                      </a:solidFill>
                      <a:prstDash val="solid"/>
                    </a:lnB>
                    <a:solidFill>
                      <a:srgbClr val="E8EEF3"/>
                    </a:solidFill>
                  </a:tcPr>
                </a:tc>
              </a:tr>
              <a:tr h="117832">
                <a:tc>
                  <a:txBody>
                    <a:bodyPr/>
                    <a:lstStyle/>
                    <a:p>
                      <a:pPr algn="ctr">
                        <a:lnSpc>
                          <a:spcPct val="100000"/>
                        </a:lnSpc>
                        <a:spcBef>
                          <a:spcPts val="85"/>
                        </a:spcBef>
                      </a:pPr>
                      <a:r>
                        <a:rPr sz="700" dirty="0">
                          <a:solidFill>
                            <a:srgbClr val="231F20"/>
                          </a:solidFill>
                          <a:latin typeface="Days"/>
                          <a:cs typeface="Days"/>
                        </a:rPr>
                        <a:t>SERIES</a:t>
                      </a:r>
                      <a:endParaRPr sz="700">
                        <a:latin typeface="Days"/>
                        <a:cs typeface="Days"/>
                      </a:endParaRPr>
                    </a:p>
                  </a:txBody>
                  <a:tcPr marL="0" marR="0" marT="8342" marB="0">
                    <a:lnL w="8877">
                      <a:solidFill>
                        <a:srgbClr val="231F20"/>
                      </a:solidFill>
                      <a:prstDash val="solid"/>
                    </a:lnL>
                    <a:lnR w="8877">
                      <a:solidFill>
                        <a:srgbClr val="231F20"/>
                      </a:solidFill>
                      <a:prstDash val="solid"/>
                    </a:lnR>
                    <a:lnT w="8877">
                      <a:solidFill>
                        <a:srgbClr val="231F20"/>
                      </a:solidFill>
                      <a:prstDash val="solid"/>
                    </a:lnT>
                    <a:lnB w="8877">
                      <a:solidFill>
                        <a:srgbClr val="231F20"/>
                      </a:solidFill>
                      <a:prstDash val="solid"/>
                    </a:lnB>
                    <a:solidFill>
                      <a:srgbClr val="FFFFFF"/>
                    </a:solidFill>
                  </a:tcPr>
                </a:tc>
                <a:tc>
                  <a:txBody>
                    <a:bodyPr/>
                    <a:lstStyle/>
                    <a:p>
                      <a:pPr algn="ctr">
                        <a:lnSpc>
                          <a:spcPct val="100000"/>
                        </a:lnSpc>
                        <a:spcBef>
                          <a:spcPts val="85"/>
                        </a:spcBef>
                      </a:pPr>
                      <a:r>
                        <a:rPr sz="700" b="1" spc="25" dirty="0">
                          <a:solidFill>
                            <a:srgbClr val="231F20"/>
                          </a:solidFill>
                          <a:latin typeface="Verdana"/>
                          <a:cs typeface="Verdana"/>
                        </a:rPr>
                        <a:t>880</a:t>
                      </a:r>
                      <a:endParaRPr sz="700">
                        <a:latin typeface="Verdana"/>
                        <a:cs typeface="Verdana"/>
                      </a:endParaRPr>
                    </a:p>
                  </a:txBody>
                  <a:tcPr marL="0" marR="0" marT="8342" marB="0">
                    <a:lnL w="8877">
                      <a:solidFill>
                        <a:srgbClr val="231F20"/>
                      </a:solidFill>
                      <a:prstDash val="solid"/>
                    </a:lnL>
                    <a:lnR w="8877">
                      <a:solidFill>
                        <a:srgbClr val="231F20"/>
                      </a:solidFill>
                      <a:prstDash val="solid"/>
                    </a:lnR>
                    <a:lnT w="8877">
                      <a:solidFill>
                        <a:srgbClr val="231F20"/>
                      </a:solidFill>
                      <a:prstDash val="solid"/>
                    </a:lnT>
                    <a:lnB w="8877">
                      <a:solidFill>
                        <a:srgbClr val="231F20"/>
                      </a:solidFill>
                      <a:prstDash val="solid"/>
                    </a:lnB>
                    <a:solidFill>
                      <a:srgbClr val="FFFFFF"/>
                    </a:solidFill>
                  </a:tcPr>
                </a:tc>
                <a:tc>
                  <a:txBody>
                    <a:bodyPr/>
                    <a:lstStyle/>
                    <a:p>
                      <a:pPr algn="ctr">
                        <a:lnSpc>
                          <a:spcPct val="100000"/>
                        </a:lnSpc>
                        <a:spcBef>
                          <a:spcPts val="85"/>
                        </a:spcBef>
                      </a:pPr>
                      <a:r>
                        <a:rPr sz="700" b="1" spc="25" dirty="0">
                          <a:solidFill>
                            <a:srgbClr val="231F20"/>
                          </a:solidFill>
                          <a:latin typeface="Verdana"/>
                          <a:cs typeface="Verdana"/>
                        </a:rPr>
                        <a:t>1000/1004</a:t>
                      </a:r>
                      <a:endParaRPr sz="700">
                        <a:latin typeface="Verdana"/>
                        <a:cs typeface="Verdana"/>
                      </a:endParaRPr>
                    </a:p>
                  </a:txBody>
                  <a:tcPr marL="0" marR="0" marT="8342" marB="0">
                    <a:lnL w="8877">
                      <a:solidFill>
                        <a:srgbClr val="231F20"/>
                      </a:solidFill>
                      <a:prstDash val="solid"/>
                    </a:lnL>
                    <a:lnR w="8877">
                      <a:solidFill>
                        <a:srgbClr val="231F20"/>
                      </a:solidFill>
                      <a:prstDash val="solid"/>
                    </a:lnR>
                    <a:lnT w="8877">
                      <a:solidFill>
                        <a:srgbClr val="231F20"/>
                      </a:solidFill>
                      <a:prstDash val="solid"/>
                    </a:lnT>
                    <a:lnB w="8877">
                      <a:solidFill>
                        <a:srgbClr val="231F20"/>
                      </a:solidFill>
                      <a:prstDash val="solid"/>
                    </a:lnB>
                    <a:solidFill>
                      <a:srgbClr val="FFFFFF"/>
                    </a:solidFill>
                  </a:tcPr>
                </a:tc>
                <a:tc>
                  <a:txBody>
                    <a:bodyPr/>
                    <a:lstStyle/>
                    <a:p>
                      <a:pPr algn="ctr">
                        <a:lnSpc>
                          <a:spcPct val="100000"/>
                        </a:lnSpc>
                        <a:spcBef>
                          <a:spcPts val="85"/>
                        </a:spcBef>
                      </a:pPr>
                      <a:r>
                        <a:rPr sz="700" b="1" spc="25" dirty="0">
                          <a:solidFill>
                            <a:srgbClr val="231F20"/>
                          </a:solidFill>
                          <a:latin typeface="Verdana"/>
                          <a:cs typeface="Verdana"/>
                        </a:rPr>
                        <a:t>2000</a:t>
                      </a:r>
                      <a:endParaRPr sz="700">
                        <a:latin typeface="Verdana"/>
                        <a:cs typeface="Verdana"/>
                      </a:endParaRPr>
                    </a:p>
                  </a:txBody>
                  <a:tcPr marL="0" marR="0" marT="8342" marB="0">
                    <a:lnL w="8877">
                      <a:solidFill>
                        <a:srgbClr val="231F20"/>
                      </a:solidFill>
                      <a:prstDash val="solid"/>
                    </a:lnL>
                    <a:lnR w="8877">
                      <a:solidFill>
                        <a:srgbClr val="231F20"/>
                      </a:solidFill>
                      <a:prstDash val="solid"/>
                    </a:lnR>
                    <a:lnT w="8877">
                      <a:solidFill>
                        <a:srgbClr val="231F20"/>
                      </a:solidFill>
                      <a:prstDash val="solid"/>
                    </a:lnT>
                    <a:lnB w="8877">
                      <a:solidFill>
                        <a:srgbClr val="231F20"/>
                      </a:solidFill>
                      <a:prstDash val="solid"/>
                    </a:lnB>
                    <a:solidFill>
                      <a:srgbClr val="FFFFFF"/>
                    </a:solidFill>
                  </a:tcPr>
                </a:tc>
                <a:tc>
                  <a:txBody>
                    <a:bodyPr/>
                    <a:lstStyle/>
                    <a:p>
                      <a:pPr algn="ctr">
                        <a:lnSpc>
                          <a:spcPct val="100000"/>
                        </a:lnSpc>
                        <a:spcBef>
                          <a:spcPts val="85"/>
                        </a:spcBef>
                      </a:pPr>
                      <a:r>
                        <a:rPr sz="700" b="1" spc="25" dirty="0">
                          <a:solidFill>
                            <a:srgbClr val="231F20"/>
                          </a:solidFill>
                          <a:latin typeface="Verdana"/>
                          <a:cs typeface="Verdana"/>
                        </a:rPr>
                        <a:t>2300 /</a:t>
                      </a:r>
                      <a:r>
                        <a:rPr sz="700" b="1" spc="-85" dirty="0">
                          <a:solidFill>
                            <a:srgbClr val="231F20"/>
                          </a:solidFill>
                          <a:latin typeface="Verdana"/>
                          <a:cs typeface="Verdana"/>
                        </a:rPr>
                        <a:t> </a:t>
                      </a:r>
                      <a:r>
                        <a:rPr sz="700" b="1" spc="25" dirty="0">
                          <a:solidFill>
                            <a:srgbClr val="231F20"/>
                          </a:solidFill>
                          <a:latin typeface="Verdana"/>
                          <a:cs typeface="Verdana"/>
                        </a:rPr>
                        <a:t>2600</a:t>
                      </a:r>
                      <a:endParaRPr sz="700">
                        <a:latin typeface="Verdana"/>
                        <a:cs typeface="Verdana"/>
                      </a:endParaRPr>
                    </a:p>
                  </a:txBody>
                  <a:tcPr marL="0" marR="0" marT="8342" marB="0">
                    <a:lnL w="8877">
                      <a:solidFill>
                        <a:srgbClr val="231F20"/>
                      </a:solidFill>
                      <a:prstDash val="solid"/>
                    </a:lnL>
                    <a:lnR w="8877">
                      <a:solidFill>
                        <a:srgbClr val="231F20"/>
                      </a:solidFill>
                      <a:prstDash val="solid"/>
                    </a:lnR>
                    <a:lnT w="8877">
                      <a:solidFill>
                        <a:srgbClr val="231F20"/>
                      </a:solidFill>
                      <a:prstDash val="solid"/>
                    </a:lnT>
                    <a:lnB w="8877">
                      <a:solidFill>
                        <a:srgbClr val="231F20"/>
                      </a:solidFill>
                      <a:prstDash val="solid"/>
                    </a:lnB>
                    <a:solidFill>
                      <a:srgbClr val="FFFFFF"/>
                    </a:solidFill>
                  </a:tcPr>
                </a:tc>
              </a:tr>
              <a:tr h="176813">
                <a:tc>
                  <a:txBody>
                    <a:bodyPr/>
                    <a:lstStyle/>
                    <a:p>
                      <a:pPr algn="ctr">
                        <a:lnSpc>
                          <a:spcPct val="100000"/>
                        </a:lnSpc>
                        <a:spcBef>
                          <a:spcPts val="385"/>
                        </a:spcBef>
                      </a:pPr>
                      <a:r>
                        <a:rPr sz="700" spc="-5" dirty="0">
                          <a:solidFill>
                            <a:srgbClr val="231F20"/>
                          </a:solidFill>
                          <a:latin typeface="Days"/>
                          <a:cs typeface="Days"/>
                        </a:rPr>
                        <a:t>SIMILAR</a:t>
                      </a:r>
                      <a:r>
                        <a:rPr sz="700" spc="-75" dirty="0">
                          <a:solidFill>
                            <a:srgbClr val="231F20"/>
                          </a:solidFill>
                          <a:latin typeface="Days"/>
                          <a:cs typeface="Days"/>
                        </a:rPr>
                        <a:t> </a:t>
                      </a:r>
                      <a:r>
                        <a:rPr sz="700" spc="-15" dirty="0">
                          <a:solidFill>
                            <a:srgbClr val="231F20"/>
                          </a:solidFill>
                          <a:latin typeface="Days"/>
                          <a:cs typeface="Days"/>
                        </a:rPr>
                        <a:t>TO</a:t>
                      </a:r>
                      <a:endParaRPr sz="700" dirty="0">
                        <a:latin typeface="Days"/>
                        <a:cs typeface="Days"/>
                      </a:endParaRPr>
                    </a:p>
                  </a:txBody>
                  <a:tcPr marL="0" marR="0" marT="37783" marB="0">
                    <a:lnL w="8877">
                      <a:solidFill>
                        <a:srgbClr val="231F20"/>
                      </a:solidFill>
                      <a:prstDash val="solid"/>
                    </a:lnL>
                    <a:lnR w="8877">
                      <a:solidFill>
                        <a:srgbClr val="231F20"/>
                      </a:solidFill>
                      <a:prstDash val="solid"/>
                    </a:lnR>
                    <a:lnT w="8877">
                      <a:solidFill>
                        <a:srgbClr val="231F20"/>
                      </a:solidFill>
                      <a:prstDash val="solid"/>
                    </a:lnT>
                    <a:lnB w="8877">
                      <a:solidFill>
                        <a:srgbClr val="231F20"/>
                      </a:solidFill>
                      <a:prstDash val="solid"/>
                    </a:lnB>
                    <a:solidFill>
                      <a:srgbClr val="E8EEF3"/>
                    </a:solidFill>
                  </a:tcPr>
                </a:tc>
                <a:tc>
                  <a:txBody>
                    <a:bodyPr/>
                    <a:lstStyle/>
                    <a:p>
                      <a:pPr algn="ctr">
                        <a:lnSpc>
                          <a:spcPct val="100000"/>
                        </a:lnSpc>
                        <a:spcBef>
                          <a:spcPts val="495"/>
                        </a:spcBef>
                      </a:pPr>
                      <a:r>
                        <a:rPr sz="700" dirty="0">
                          <a:solidFill>
                            <a:srgbClr val="231F20"/>
                          </a:solidFill>
                          <a:latin typeface="Verdana"/>
                          <a:cs typeface="Verdana"/>
                        </a:rPr>
                        <a:t>80 / VL /</a:t>
                      </a:r>
                      <a:r>
                        <a:rPr sz="700" spc="-100" dirty="0">
                          <a:solidFill>
                            <a:srgbClr val="231F20"/>
                          </a:solidFill>
                          <a:latin typeface="Verdana"/>
                          <a:cs typeface="Verdana"/>
                        </a:rPr>
                        <a:t> </a:t>
                      </a:r>
                      <a:r>
                        <a:rPr sz="700" dirty="0">
                          <a:solidFill>
                            <a:srgbClr val="231F20"/>
                          </a:solidFill>
                          <a:latin typeface="Verdana"/>
                          <a:cs typeface="Verdana"/>
                        </a:rPr>
                        <a:t>4380</a:t>
                      </a:r>
                      <a:endParaRPr sz="700">
                        <a:latin typeface="Verdana"/>
                        <a:cs typeface="Verdana"/>
                      </a:endParaRPr>
                    </a:p>
                  </a:txBody>
                  <a:tcPr marL="0" marR="0" marT="48578" marB="0">
                    <a:lnL w="8877">
                      <a:solidFill>
                        <a:srgbClr val="231F20"/>
                      </a:solidFill>
                      <a:prstDash val="solid"/>
                    </a:lnL>
                    <a:lnR w="8877">
                      <a:solidFill>
                        <a:srgbClr val="231F20"/>
                      </a:solidFill>
                      <a:prstDash val="solid"/>
                    </a:lnR>
                    <a:lnT w="8877">
                      <a:solidFill>
                        <a:srgbClr val="231F20"/>
                      </a:solidFill>
                      <a:prstDash val="solid"/>
                    </a:lnT>
                    <a:lnB w="8877">
                      <a:solidFill>
                        <a:srgbClr val="231F20"/>
                      </a:solidFill>
                      <a:prstDash val="solid"/>
                    </a:lnB>
                    <a:solidFill>
                      <a:srgbClr val="E8EEF3"/>
                    </a:solidFill>
                  </a:tcPr>
                </a:tc>
                <a:tc>
                  <a:txBody>
                    <a:bodyPr/>
                    <a:lstStyle/>
                    <a:p>
                      <a:pPr marL="465455" marR="260350" indent="-197485">
                        <a:lnSpc>
                          <a:spcPct val="100000"/>
                        </a:lnSpc>
                        <a:spcBef>
                          <a:spcPts val="135"/>
                        </a:spcBef>
                      </a:pPr>
                      <a:r>
                        <a:rPr sz="700" dirty="0">
                          <a:solidFill>
                            <a:srgbClr val="231F20"/>
                          </a:solidFill>
                          <a:latin typeface="Verdana"/>
                          <a:cs typeface="Verdana"/>
                        </a:rPr>
                        <a:t>1530 / 1532 / </a:t>
                      </a:r>
                      <a:r>
                        <a:rPr sz="700" spc="-5" dirty="0">
                          <a:solidFill>
                            <a:srgbClr val="231F20"/>
                          </a:solidFill>
                          <a:latin typeface="Verdana"/>
                          <a:cs typeface="Verdana"/>
                        </a:rPr>
                        <a:t>CM </a:t>
                      </a:r>
                      <a:r>
                        <a:rPr sz="700" dirty="0">
                          <a:solidFill>
                            <a:srgbClr val="231F20"/>
                          </a:solidFill>
                          <a:latin typeface="Verdana"/>
                          <a:cs typeface="Verdana"/>
                        </a:rPr>
                        <a:t>/</a:t>
                      </a:r>
                      <a:r>
                        <a:rPr sz="700" spc="-90" dirty="0">
                          <a:solidFill>
                            <a:srgbClr val="231F20"/>
                          </a:solidFill>
                          <a:latin typeface="Verdana"/>
                          <a:cs typeface="Verdana"/>
                        </a:rPr>
                        <a:t> </a:t>
                      </a:r>
                      <a:r>
                        <a:rPr sz="700" dirty="0">
                          <a:solidFill>
                            <a:srgbClr val="231F20"/>
                          </a:solidFill>
                          <a:latin typeface="Verdana"/>
                          <a:cs typeface="Verdana"/>
                        </a:rPr>
                        <a:t>C  </a:t>
                      </a:r>
                      <a:r>
                        <a:rPr sz="700" spc="-5" dirty="0">
                          <a:solidFill>
                            <a:srgbClr val="231F20"/>
                          </a:solidFill>
                          <a:latin typeface="Verdana"/>
                          <a:cs typeface="Verdana"/>
                        </a:rPr>
                        <a:t>LCS </a:t>
                      </a:r>
                      <a:r>
                        <a:rPr sz="700" dirty="0">
                          <a:solidFill>
                            <a:srgbClr val="231F20"/>
                          </a:solidFill>
                          <a:latin typeface="Verdana"/>
                          <a:cs typeface="Verdana"/>
                        </a:rPr>
                        <a:t>/</a:t>
                      </a:r>
                      <a:r>
                        <a:rPr sz="700" spc="-95" dirty="0">
                          <a:solidFill>
                            <a:srgbClr val="231F20"/>
                          </a:solidFill>
                          <a:latin typeface="Verdana"/>
                          <a:cs typeface="Verdana"/>
                        </a:rPr>
                        <a:t> </a:t>
                      </a:r>
                      <a:r>
                        <a:rPr sz="700" dirty="0">
                          <a:solidFill>
                            <a:srgbClr val="231F20"/>
                          </a:solidFill>
                          <a:latin typeface="Verdana"/>
                          <a:cs typeface="Verdana"/>
                        </a:rPr>
                        <a:t>4280</a:t>
                      </a:r>
                      <a:endParaRPr sz="700">
                        <a:latin typeface="Verdana"/>
                        <a:cs typeface="Verdana"/>
                      </a:endParaRPr>
                    </a:p>
                  </a:txBody>
                  <a:tcPr marL="0" marR="0" marT="13248" marB="0">
                    <a:lnL w="8877">
                      <a:solidFill>
                        <a:srgbClr val="231F20"/>
                      </a:solidFill>
                      <a:prstDash val="solid"/>
                    </a:lnL>
                    <a:lnR w="8877">
                      <a:solidFill>
                        <a:srgbClr val="231F20"/>
                      </a:solidFill>
                      <a:prstDash val="solid"/>
                    </a:lnR>
                    <a:lnT w="8877">
                      <a:solidFill>
                        <a:srgbClr val="231F20"/>
                      </a:solidFill>
                      <a:prstDash val="solid"/>
                    </a:lnT>
                    <a:lnB w="8877">
                      <a:solidFill>
                        <a:srgbClr val="231F20"/>
                      </a:solidFill>
                      <a:prstDash val="solid"/>
                    </a:lnB>
                    <a:solidFill>
                      <a:srgbClr val="E8EEF3"/>
                    </a:solidFill>
                  </a:tcPr>
                </a:tc>
                <a:tc>
                  <a:txBody>
                    <a:bodyPr/>
                    <a:lstStyle/>
                    <a:p>
                      <a:pPr algn="ctr">
                        <a:lnSpc>
                          <a:spcPct val="100000"/>
                        </a:lnSpc>
                        <a:spcBef>
                          <a:spcPts val="495"/>
                        </a:spcBef>
                      </a:pPr>
                      <a:r>
                        <a:rPr sz="700" dirty="0">
                          <a:solidFill>
                            <a:srgbClr val="231F20"/>
                          </a:solidFill>
                          <a:latin typeface="Verdana"/>
                          <a:cs typeface="Verdana"/>
                        </a:rPr>
                        <a:t>LF / F / 4030 / 1510 /</a:t>
                      </a:r>
                      <a:r>
                        <a:rPr sz="700" spc="-100" dirty="0">
                          <a:solidFill>
                            <a:srgbClr val="231F20"/>
                          </a:solidFill>
                          <a:latin typeface="Verdana"/>
                          <a:cs typeface="Verdana"/>
                        </a:rPr>
                        <a:t> </a:t>
                      </a:r>
                      <a:r>
                        <a:rPr sz="700" dirty="0">
                          <a:solidFill>
                            <a:srgbClr val="231F20"/>
                          </a:solidFill>
                          <a:latin typeface="Verdana"/>
                          <a:cs typeface="Verdana"/>
                        </a:rPr>
                        <a:t>FM</a:t>
                      </a:r>
                      <a:endParaRPr sz="700">
                        <a:latin typeface="Verdana"/>
                        <a:cs typeface="Verdana"/>
                      </a:endParaRPr>
                    </a:p>
                  </a:txBody>
                  <a:tcPr marL="0" marR="0" marT="48578" marB="0">
                    <a:lnL w="8877">
                      <a:solidFill>
                        <a:srgbClr val="231F20"/>
                      </a:solidFill>
                      <a:prstDash val="solid"/>
                    </a:lnL>
                    <a:lnR w="8877">
                      <a:solidFill>
                        <a:srgbClr val="231F20"/>
                      </a:solidFill>
                      <a:prstDash val="solid"/>
                    </a:lnR>
                    <a:lnT w="8877">
                      <a:solidFill>
                        <a:srgbClr val="231F20"/>
                      </a:solidFill>
                      <a:prstDash val="solid"/>
                    </a:lnT>
                    <a:lnB w="8877">
                      <a:solidFill>
                        <a:srgbClr val="231F20"/>
                      </a:solidFill>
                      <a:prstDash val="solid"/>
                    </a:lnB>
                    <a:solidFill>
                      <a:srgbClr val="E8EEF3"/>
                    </a:solidFill>
                  </a:tcPr>
                </a:tc>
                <a:tc>
                  <a:txBody>
                    <a:bodyPr/>
                    <a:lstStyle/>
                    <a:p>
                      <a:pPr algn="ctr">
                        <a:lnSpc>
                          <a:spcPct val="100000"/>
                        </a:lnSpc>
                        <a:spcBef>
                          <a:spcPts val="495"/>
                        </a:spcBef>
                      </a:pPr>
                      <a:r>
                        <a:rPr sz="700" dirty="0">
                          <a:solidFill>
                            <a:srgbClr val="231F20"/>
                          </a:solidFill>
                          <a:latin typeface="Verdana"/>
                          <a:cs typeface="Verdana"/>
                        </a:rPr>
                        <a:t>LF / F / 4030 / 1510 /</a:t>
                      </a:r>
                      <a:r>
                        <a:rPr sz="700" spc="-100" dirty="0">
                          <a:solidFill>
                            <a:srgbClr val="231F20"/>
                          </a:solidFill>
                          <a:latin typeface="Verdana"/>
                          <a:cs typeface="Verdana"/>
                        </a:rPr>
                        <a:t> </a:t>
                      </a:r>
                      <a:r>
                        <a:rPr sz="700" dirty="0">
                          <a:solidFill>
                            <a:srgbClr val="231F20"/>
                          </a:solidFill>
                          <a:latin typeface="Verdana"/>
                          <a:cs typeface="Verdana"/>
                        </a:rPr>
                        <a:t>FM</a:t>
                      </a:r>
                      <a:endParaRPr sz="700">
                        <a:latin typeface="Verdana"/>
                        <a:cs typeface="Verdana"/>
                      </a:endParaRPr>
                    </a:p>
                  </a:txBody>
                  <a:tcPr marL="0" marR="0" marT="48578" marB="0">
                    <a:lnL w="8877">
                      <a:solidFill>
                        <a:srgbClr val="231F20"/>
                      </a:solidFill>
                      <a:prstDash val="solid"/>
                    </a:lnL>
                    <a:lnR w="8877">
                      <a:solidFill>
                        <a:srgbClr val="231F20"/>
                      </a:solidFill>
                      <a:prstDash val="solid"/>
                    </a:lnR>
                    <a:lnT w="8877">
                      <a:solidFill>
                        <a:srgbClr val="231F20"/>
                      </a:solidFill>
                      <a:prstDash val="solid"/>
                    </a:lnT>
                    <a:lnB w="8877">
                      <a:solidFill>
                        <a:srgbClr val="231F20"/>
                      </a:solidFill>
                      <a:prstDash val="solid"/>
                    </a:lnB>
                    <a:solidFill>
                      <a:srgbClr val="E8EEF3"/>
                    </a:solidFill>
                  </a:tcPr>
                </a:tc>
              </a:tr>
              <a:tr h="414198">
                <a:tc>
                  <a:txBody>
                    <a:bodyPr/>
                    <a:lstStyle/>
                    <a:p>
                      <a:pPr>
                        <a:lnSpc>
                          <a:spcPct val="100000"/>
                        </a:lnSpc>
                        <a:spcBef>
                          <a:spcPts val="40"/>
                        </a:spcBef>
                      </a:pPr>
                      <a:endParaRPr sz="700" dirty="0">
                        <a:latin typeface="Times New Roman"/>
                        <a:cs typeface="Times New Roman"/>
                      </a:endParaRPr>
                    </a:p>
                    <a:p>
                      <a:pPr algn="ctr">
                        <a:lnSpc>
                          <a:spcPct val="100000"/>
                        </a:lnSpc>
                      </a:pPr>
                      <a:r>
                        <a:rPr sz="700" dirty="0">
                          <a:solidFill>
                            <a:srgbClr val="231F20"/>
                          </a:solidFill>
                          <a:latin typeface="Days"/>
                          <a:cs typeface="Days"/>
                        </a:rPr>
                        <a:t>TYPE</a:t>
                      </a:r>
                      <a:endParaRPr sz="700" dirty="0">
                        <a:latin typeface="Days"/>
                        <a:cs typeface="Days"/>
                      </a:endParaRPr>
                    </a:p>
                  </a:txBody>
                  <a:tcPr marL="0" marR="0" marT="3925" marB="0">
                    <a:lnL w="8877">
                      <a:solidFill>
                        <a:srgbClr val="231F20"/>
                      </a:solidFill>
                      <a:prstDash val="solid"/>
                    </a:lnL>
                    <a:lnR w="8877">
                      <a:solidFill>
                        <a:srgbClr val="231F20"/>
                      </a:solidFill>
                      <a:prstDash val="solid"/>
                    </a:lnR>
                    <a:lnT w="8877">
                      <a:solidFill>
                        <a:srgbClr val="231F20"/>
                      </a:solidFill>
                      <a:prstDash val="solid"/>
                    </a:lnT>
                    <a:lnB w="8877">
                      <a:solidFill>
                        <a:srgbClr val="231F20"/>
                      </a:solidFill>
                      <a:prstDash val="solid"/>
                    </a:lnB>
                    <a:solidFill>
                      <a:srgbClr val="FFFFFF"/>
                    </a:solidFill>
                  </a:tcPr>
                </a:tc>
                <a:tc>
                  <a:txBody>
                    <a:bodyPr/>
                    <a:lstStyle/>
                    <a:p>
                      <a:pPr>
                        <a:lnSpc>
                          <a:spcPct val="100000"/>
                        </a:lnSpc>
                        <a:spcBef>
                          <a:spcPts val="10"/>
                        </a:spcBef>
                      </a:pPr>
                      <a:endParaRPr sz="700" dirty="0">
                        <a:latin typeface="Times New Roman"/>
                        <a:cs typeface="Times New Roman"/>
                      </a:endParaRPr>
                    </a:p>
                    <a:p>
                      <a:pPr marL="379730" marR="220979" indent="-151130">
                        <a:lnSpc>
                          <a:spcPct val="104900"/>
                        </a:lnSpc>
                      </a:pPr>
                      <a:r>
                        <a:rPr sz="700" spc="20" dirty="0">
                          <a:solidFill>
                            <a:srgbClr val="231F20"/>
                          </a:solidFill>
                          <a:latin typeface="Verdana"/>
                          <a:cs typeface="Verdana"/>
                        </a:rPr>
                        <a:t>Compact</a:t>
                      </a:r>
                      <a:r>
                        <a:rPr sz="700" spc="-45" dirty="0">
                          <a:solidFill>
                            <a:srgbClr val="231F20"/>
                          </a:solidFill>
                          <a:latin typeface="Verdana"/>
                          <a:cs typeface="Verdana"/>
                        </a:rPr>
                        <a:t> </a:t>
                      </a:r>
                      <a:r>
                        <a:rPr sz="700" spc="15" dirty="0">
                          <a:solidFill>
                            <a:srgbClr val="231F20"/>
                          </a:solidFill>
                          <a:latin typeface="Verdana"/>
                          <a:cs typeface="Verdana"/>
                        </a:rPr>
                        <a:t>In-Line  Centrifugal</a:t>
                      </a:r>
                      <a:endParaRPr sz="700" dirty="0">
                        <a:latin typeface="Verdana"/>
                        <a:cs typeface="Verdana"/>
                      </a:endParaRPr>
                    </a:p>
                  </a:txBody>
                  <a:tcPr marL="0" marR="0" marT="981" marB="0">
                    <a:lnL w="8877">
                      <a:solidFill>
                        <a:srgbClr val="231F20"/>
                      </a:solidFill>
                      <a:prstDash val="solid"/>
                    </a:lnL>
                    <a:lnR w="8877">
                      <a:solidFill>
                        <a:srgbClr val="231F20"/>
                      </a:solidFill>
                      <a:prstDash val="solid"/>
                    </a:lnR>
                    <a:lnT w="8877">
                      <a:solidFill>
                        <a:srgbClr val="231F20"/>
                      </a:solidFill>
                      <a:prstDash val="solid"/>
                    </a:lnT>
                    <a:lnB w="8877">
                      <a:solidFill>
                        <a:srgbClr val="231F20"/>
                      </a:solidFill>
                      <a:prstDash val="solid"/>
                    </a:lnB>
                    <a:solidFill>
                      <a:srgbClr val="FFFFFF"/>
                    </a:solidFill>
                  </a:tcPr>
                </a:tc>
                <a:tc>
                  <a:txBody>
                    <a:bodyPr/>
                    <a:lstStyle/>
                    <a:p>
                      <a:pPr>
                        <a:lnSpc>
                          <a:spcPct val="100000"/>
                        </a:lnSpc>
                        <a:spcBef>
                          <a:spcPts val="10"/>
                        </a:spcBef>
                      </a:pPr>
                      <a:endParaRPr sz="700">
                        <a:latin typeface="Times New Roman"/>
                        <a:cs typeface="Times New Roman"/>
                      </a:endParaRPr>
                    </a:p>
                    <a:p>
                      <a:pPr marL="301625" marR="294005" indent="40005">
                        <a:lnSpc>
                          <a:spcPct val="104900"/>
                        </a:lnSpc>
                      </a:pPr>
                      <a:r>
                        <a:rPr sz="700" spc="20" dirty="0">
                          <a:solidFill>
                            <a:srgbClr val="231F20"/>
                          </a:solidFill>
                          <a:latin typeface="Verdana"/>
                          <a:cs typeface="Verdana"/>
                        </a:rPr>
                        <a:t>End Suction,  </a:t>
                      </a:r>
                      <a:r>
                        <a:rPr sz="700" spc="15" dirty="0">
                          <a:solidFill>
                            <a:srgbClr val="231F20"/>
                          </a:solidFill>
                          <a:latin typeface="Verdana"/>
                          <a:cs typeface="Verdana"/>
                        </a:rPr>
                        <a:t>Close</a:t>
                      </a:r>
                      <a:r>
                        <a:rPr sz="700" spc="-60" dirty="0">
                          <a:solidFill>
                            <a:srgbClr val="231F20"/>
                          </a:solidFill>
                          <a:latin typeface="Verdana"/>
                          <a:cs typeface="Verdana"/>
                        </a:rPr>
                        <a:t> </a:t>
                      </a:r>
                      <a:r>
                        <a:rPr sz="700" spc="15" dirty="0">
                          <a:solidFill>
                            <a:srgbClr val="231F20"/>
                          </a:solidFill>
                          <a:latin typeface="Verdana"/>
                          <a:cs typeface="Verdana"/>
                        </a:rPr>
                        <a:t>Coupled</a:t>
                      </a:r>
                      <a:endParaRPr sz="700">
                        <a:latin typeface="Verdana"/>
                        <a:cs typeface="Verdana"/>
                      </a:endParaRPr>
                    </a:p>
                  </a:txBody>
                  <a:tcPr marL="0" marR="0" marT="981" marB="0">
                    <a:lnL w="8877">
                      <a:solidFill>
                        <a:srgbClr val="231F20"/>
                      </a:solidFill>
                      <a:prstDash val="solid"/>
                    </a:lnL>
                    <a:lnR w="8877">
                      <a:solidFill>
                        <a:srgbClr val="231F20"/>
                      </a:solidFill>
                      <a:prstDash val="solid"/>
                    </a:lnR>
                    <a:lnT w="8877">
                      <a:solidFill>
                        <a:srgbClr val="231F20"/>
                      </a:solidFill>
                      <a:prstDash val="solid"/>
                    </a:lnT>
                    <a:lnB w="8877">
                      <a:solidFill>
                        <a:srgbClr val="231F20"/>
                      </a:solidFill>
                      <a:prstDash val="solid"/>
                    </a:lnB>
                    <a:solidFill>
                      <a:srgbClr val="FFFFFF"/>
                    </a:solidFill>
                  </a:tcPr>
                </a:tc>
                <a:tc>
                  <a:txBody>
                    <a:bodyPr/>
                    <a:lstStyle/>
                    <a:p>
                      <a:pPr marL="71755" marR="64135" indent="24130" algn="just">
                        <a:lnSpc>
                          <a:spcPct val="104900"/>
                        </a:lnSpc>
                        <a:spcBef>
                          <a:spcPts val="40"/>
                        </a:spcBef>
                      </a:pPr>
                      <a:r>
                        <a:rPr sz="700" spc="15" dirty="0">
                          <a:solidFill>
                            <a:srgbClr val="231F20"/>
                          </a:solidFill>
                          <a:latin typeface="Verdana"/>
                          <a:cs typeface="Verdana"/>
                        </a:rPr>
                        <a:t>Radially Split </a:t>
                      </a:r>
                      <a:r>
                        <a:rPr sz="700" spc="20" dirty="0">
                          <a:solidFill>
                            <a:srgbClr val="231F20"/>
                          </a:solidFill>
                          <a:latin typeface="Verdana"/>
                          <a:cs typeface="Verdana"/>
                        </a:rPr>
                        <a:t>Bearing  Frame </a:t>
                      </a:r>
                      <a:r>
                        <a:rPr sz="700" spc="25" dirty="0">
                          <a:solidFill>
                            <a:srgbClr val="231F20"/>
                          </a:solidFill>
                          <a:latin typeface="Verdana"/>
                          <a:cs typeface="Verdana"/>
                        </a:rPr>
                        <a:t>Pump </a:t>
                      </a:r>
                      <a:r>
                        <a:rPr sz="700" spc="20" dirty="0">
                          <a:solidFill>
                            <a:srgbClr val="231F20"/>
                          </a:solidFill>
                          <a:latin typeface="Verdana"/>
                          <a:cs typeface="Verdana"/>
                        </a:rPr>
                        <a:t>Mounted  With </a:t>
                      </a:r>
                      <a:r>
                        <a:rPr sz="700" spc="15" dirty="0">
                          <a:solidFill>
                            <a:srgbClr val="231F20"/>
                          </a:solidFill>
                          <a:latin typeface="Verdana"/>
                          <a:cs typeface="Verdana"/>
                        </a:rPr>
                        <a:t>Flexible</a:t>
                      </a:r>
                      <a:r>
                        <a:rPr sz="700" spc="-50" dirty="0">
                          <a:solidFill>
                            <a:srgbClr val="231F20"/>
                          </a:solidFill>
                          <a:latin typeface="Verdana"/>
                          <a:cs typeface="Verdana"/>
                        </a:rPr>
                        <a:t> </a:t>
                      </a:r>
                      <a:r>
                        <a:rPr sz="700" spc="15" dirty="0">
                          <a:solidFill>
                            <a:srgbClr val="231F20"/>
                          </a:solidFill>
                          <a:latin typeface="Verdana"/>
                          <a:cs typeface="Verdana"/>
                        </a:rPr>
                        <a:t>Coupling  </a:t>
                      </a:r>
                      <a:r>
                        <a:rPr sz="700" spc="20" dirty="0">
                          <a:solidFill>
                            <a:srgbClr val="231F20"/>
                          </a:solidFill>
                          <a:latin typeface="Verdana"/>
                          <a:cs typeface="Verdana"/>
                        </a:rPr>
                        <a:t>Back </a:t>
                      </a:r>
                      <a:r>
                        <a:rPr sz="700" spc="15" dirty="0">
                          <a:solidFill>
                            <a:srgbClr val="231F20"/>
                          </a:solidFill>
                          <a:latin typeface="Verdana"/>
                          <a:cs typeface="Verdana"/>
                        </a:rPr>
                        <a:t>Pull </a:t>
                      </a:r>
                      <a:r>
                        <a:rPr sz="700" spc="20" dirty="0">
                          <a:solidFill>
                            <a:srgbClr val="231F20"/>
                          </a:solidFill>
                          <a:latin typeface="Verdana"/>
                          <a:cs typeface="Verdana"/>
                        </a:rPr>
                        <a:t>Out</a:t>
                      </a:r>
                      <a:r>
                        <a:rPr sz="700" spc="-70" dirty="0">
                          <a:solidFill>
                            <a:srgbClr val="231F20"/>
                          </a:solidFill>
                          <a:latin typeface="Verdana"/>
                          <a:cs typeface="Verdana"/>
                        </a:rPr>
                        <a:t> </a:t>
                      </a:r>
                      <a:r>
                        <a:rPr sz="700" spc="20" dirty="0">
                          <a:solidFill>
                            <a:srgbClr val="231F20"/>
                          </a:solidFill>
                          <a:latin typeface="Verdana"/>
                          <a:cs typeface="Verdana"/>
                        </a:rPr>
                        <a:t>Design</a:t>
                      </a:r>
                      <a:endParaRPr sz="700">
                        <a:latin typeface="Verdana"/>
                        <a:cs typeface="Verdana"/>
                      </a:endParaRPr>
                    </a:p>
                  </a:txBody>
                  <a:tcPr marL="0" marR="0" marT="3925" marB="0">
                    <a:lnL w="8877">
                      <a:solidFill>
                        <a:srgbClr val="231F20"/>
                      </a:solidFill>
                      <a:prstDash val="solid"/>
                    </a:lnL>
                    <a:lnR w="8877">
                      <a:solidFill>
                        <a:srgbClr val="231F20"/>
                      </a:solidFill>
                      <a:prstDash val="solid"/>
                    </a:lnR>
                    <a:lnT w="8877">
                      <a:solidFill>
                        <a:srgbClr val="231F20"/>
                      </a:solidFill>
                      <a:prstDash val="solid"/>
                    </a:lnT>
                    <a:lnB w="8877">
                      <a:solidFill>
                        <a:srgbClr val="231F20"/>
                      </a:solidFill>
                      <a:prstDash val="solid"/>
                    </a:lnB>
                    <a:solidFill>
                      <a:srgbClr val="FFFFFF"/>
                    </a:solidFill>
                  </a:tcPr>
                </a:tc>
                <a:tc>
                  <a:txBody>
                    <a:bodyPr/>
                    <a:lstStyle/>
                    <a:p>
                      <a:pPr marL="111760" marR="104775" indent="24130" algn="just">
                        <a:lnSpc>
                          <a:spcPct val="104900"/>
                        </a:lnSpc>
                        <a:spcBef>
                          <a:spcPts val="40"/>
                        </a:spcBef>
                      </a:pPr>
                      <a:r>
                        <a:rPr sz="700" spc="15" dirty="0">
                          <a:solidFill>
                            <a:srgbClr val="231F20"/>
                          </a:solidFill>
                          <a:latin typeface="Verdana"/>
                          <a:cs typeface="Verdana"/>
                        </a:rPr>
                        <a:t>Radially Split </a:t>
                      </a:r>
                      <a:r>
                        <a:rPr sz="700" spc="20" dirty="0">
                          <a:solidFill>
                            <a:srgbClr val="231F20"/>
                          </a:solidFill>
                          <a:latin typeface="Verdana"/>
                          <a:cs typeface="Verdana"/>
                        </a:rPr>
                        <a:t>Bearing  Frame </a:t>
                      </a:r>
                      <a:r>
                        <a:rPr sz="700" spc="25" dirty="0">
                          <a:solidFill>
                            <a:srgbClr val="231F20"/>
                          </a:solidFill>
                          <a:latin typeface="Verdana"/>
                          <a:cs typeface="Verdana"/>
                        </a:rPr>
                        <a:t>Pump </a:t>
                      </a:r>
                      <a:r>
                        <a:rPr sz="700" spc="20" dirty="0">
                          <a:solidFill>
                            <a:srgbClr val="231F20"/>
                          </a:solidFill>
                          <a:latin typeface="Verdana"/>
                          <a:cs typeface="Verdana"/>
                        </a:rPr>
                        <a:t>Mounted  With </a:t>
                      </a:r>
                      <a:r>
                        <a:rPr sz="700" spc="15" dirty="0">
                          <a:solidFill>
                            <a:srgbClr val="231F20"/>
                          </a:solidFill>
                          <a:latin typeface="Verdana"/>
                          <a:cs typeface="Verdana"/>
                        </a:rPr>
                        <a:t>Flexible</a:t>
                      </a:r>
                      <a:r>
                        <a:rPr sz="700" spc="-50" dirty="0">
                          <a:solidFill>
                            <a:srgbClr val="231F20"/>
                          </a:solidFill>
                          <a:latin typeface="Verdana"/>
                          <a:cs typeface="Verdana"/>
                        </a:rPr>
                        <a:t> </a:t>
                      </a:r>
                      <a:r>
                        <a:rPr sz="700" spc="15" dirty="0">
                          <a:solidFill>
                            <a:srgbClr val="231F20"/>
                          </a:solidFill>
                          <a:latin typeface="Verdana"/>
                          <a:cs typeface="Verdana"/>
                        </a:rPr>
                        <a:t>Coupling  </a:t>
                      </a:r>
                      <a:r>
                        <a:rPr sz="700" spc="20" dirty="0">
                          <a:solidFill>
                            <a:srgbClr val="231F20"/>
                          </a:solidFill>
                          <a:latin typeface="Verdana"/>
                          <a:cs typeface="Verdana"/>
                        </a:rPr>
                        <a:t>Back </a:t>
                      </a:r>
                      <a:r>
                        <a:rPr sz="700" spc="15" dirty="0">
                          <a:solidFill>
                            <a:srgbClr val="231F20"/>
                          </a:solidFill>
                          <a:latin typeface="Verdana"/>
                          <a:cs typeface="Verdana"/>
                        </a:rPr>
                        <a:t>Pull </a:t>
                      </a:r>
                      <a:r>
                        <a:rPr sz="700" spc="20" dirty="0">
                          <a:solidFill>
                            <a:srgbClr val="231F20"/>
                          </a:solidFill>
                          <a:latin typeface="Verdana"/>
                          <a:cs typeface="Verdana"/>
                        </a:rPr>
                        <a:t>Out</a:t>
                      </a:r>
                      <a:r>
                        <a:rPr sz="700" spc="-70" dirty="0">
                          <a:solidFill>
                            <a:srgbClr val="231F20"/>
                          </a:solidFill>
                          <a:latin typeface="Verdana"/>
                          <a:cs typeface="Verdana"/>
                        </a:rPr>
                        <a:t> </a:t>
                      </a:r>
                      <a:r>
                        <a:rPr sz="700" spc="20" dirty="0">
                          <a:solidFill>
                            <a:srgbClr val="231F20"/>
                          </a:solidFill>
                          <a:latin typeface="Verdana"/>
                          <a:cs typeface="Verdana"/>
                        </a:rPr>
                        <a:t>Design</a:t>
                      </a:r>
                      <a:endParaRPr sz="700">
                        <a:latin typeface="Verdana"/>
                        <a:cs typeface="Verdana"/>
                      </a:endParaRPr>
                    </a:p>
                  </a:txBody>
                  <a:tcPr marL="0" marR="0" marT="3925" marB="0">
                    <a:lnL w="8877">
                      <a:solidFill>
                        <a:srgbClr val="231F20"/>
                      </a:solidFill>
                      <a:prstDash val="solid"/>
                    </a:lnL>
                    <a:lnR w="8877">
                      <a:solidFill>
                        <a:srgbClr val="231F20"/>
                      </a:solidFill>
                      <a:prstDash val="solid"/>
                    </a:lnR>
                    <a:lnT w="8877">
                      <a:solidFill>
                        <a:srgbClr val="231F20"/>
                      </a:solidFill>
                      <a:prstDash val="solid"/>
                    </a:lnT>
                    <a:lnB w="8877">
                      <a:solidFill>
                        <a:srgbClr val="231F20"/>
                      </a:solidFill>
                      <a:prstDash val="solid"/>
                    </a:lnB>
                    <a:solidFill>
                      <a:srgbClr val="FFFFFF"/>
                    </a:solidFill>
                  </a:tcPr>
                </a:tc>
              </a:tr>
              <a:tr h="315411">
                <a:tc>
                  <a:txBody>
                    <a:bodyPr/>
                    <a:lstStyle/>
                    <a:p>
                      <a:pPr>
                        <a:lnSpc>
                          <a:spcPct val="100000"/>
                        </a:lnSpc>
                        <a:spcBef>
                          <a:spcPts val="55"/>
                        </a:spcBef>
                      </a:pPr>
                      <a:endParaRPr sz="700" dirty="0">
                        <a:latin typeface="Times New Roman"/>
                        <a:cs typeface="Times New Roman"/>
                      </a:endParaRPr>
                    </a:p>
                    <a:p>
                      <a:pPr algn="ctr">
                        <a:lnSpc>
                          <a:spcPct val="100000"/>
                        </a:lnSpc>
                      </a:pPr>
                      <a:r>
                        <a:rPr sz="700" spc="-5" dirty="0">
                          <a:solidFill>
                            <a:srgbClr val="231F20"/>
                          </a:solidFill>
                          <a:latin typeface="Days"/>
                          <a:cs typeface="Days"/>
                        </a:rPr>
                        <a:t>CAPACITIES</a:t>
                      </a:r>
                      <a:endParaRPr sz="700" dirty="0">
                        <a:latin typeface="Days"/>
                        <a:cs typeface="Days"/>
                      </a:endParaRPr>
                    </a:p>
                  </a:txBody>
                  <a:tcPr marL="0" marR="0" marT="5398" marB="0">
                    <a:lnL w="8877">
                      <a:solidFill>
                        <a:srgbClr val="231F20"/>
                      </a:solidFill>
                      <a:prstDash val="solid"/>
                    </a:lnL>
                    <a:lnR w="8877">
                      <a:solidFill>
                        <a:srgbClr val="231F20"/>
                      </a:solidFill>
                      <a:prstDash val="solid"/>
                    </a:lnR>
                    <a:lnT w="8877">
                      <a:solidFill>
                        <a:srgbClr val="231F20"/>
                      </a:solidFill>
                      <a:prstDash val="solid"/>
                    </a:lnT>
                    <a:lnB w="8877">
                      <a:solidFill>
                        <a:srgbClr val="231F20"/>
                      </a:solidFill>
                      <a:prstDash val="solid"/>
                    </a:lnB>
                    <a:solidFill>
                      <a:srgbClr val="E8EEF3"/>
                    </a:solidFill>
                  </a:tcPr>
                </a:tc>
                <a:tc>
                  <a:txBody>
                    <a:bodyPr/>
                    <a:lstStyle/>
                    <a:p>
                      <a:pPr marL="352425" marR="159385" indent="-184785">
                        <a:lnSpc>
                          <a:spcPct val="104900"/>
                        </a:lnSpc>
                        <a:spcBef>
                          <a:spcPts val="540"/>
                        </a:spcBef>
                      </a:pPr>
                      <a:r>
                        <a:rPr sz="700" spc="20" dirty="0">
                          <a:solidFill>
                            <a:srgbClr val="231F20"/>
                          </a:solidFill>
                          <a:latin typeface="Verdana"/>
                          <a:cs typeface="Verdana"/>
                        </a:rPr>
                        <a:t>up </a:t>
                      </a:r>
                      <a:r>
                        <a:rPr sz="700" spc="15" dirty="0">
                          <a:solidFill>
                            <a:srgbClr val="231F20"/>
                          </a:solidFill>
                          <a:latin typeface="Verdana"/>
                          <a:cs typeface="Verdana"/>
                        </a:rPr>
                        <a:t>to </a:t>
                      </a:r>
                      <a:r>
                        <a:rPr sz="700" spc="20" dirty="0">
                          <a:solidFill>
                            <a:srgbClr val="231F20"/>
                          </a:solidFill>
                          <a:latin typeface="Verdana"/>
                          <a:cs typeface="Verdana"/>
                        </a:rPr>
                        <a:t>3000</a:t>
                      </a:r>
                      <a:r>
                        <a:rPr sz="700" spc="-55" dirty="0">
                          <a:solidFill>
                            <a:srgbClr val="231F20"/>
                          </a:solidFill>
                          <a:latin typeface="Verdana"/>
                          <a:cs typeface="Verdana"/>
                        </a:rPr>
                        <a:t> </a:t>
                      </a:r>
                      <a:r>
                        <a:rPr sz="700" spc="25" dirty="0">
                          <a:solidFill>
                            <a:srgbClr val="231F20"/>
                          </a:solidFill>
                          <a:latin typeface="Verdana"/>
                          <a:cs typeface="Verdana"/>
                        </a:rPr>
                        <a:t>USGPM  </a:t>
                      </a:r>
                      <a:r>
                        <a:rPr sz="700" spc="15" dirty="0">
                          <a:solidFill>
                            <a:srgbClr val="231F20"/>
                          </a:solidFill>
                          <a:latin typeface="Verdana"/>
                          <a:cs typeface="Verdana"/>
                        </a:rPr>
                        <a:t>(680</a:t>
                      </a:r>
                      <a:r>
                        <a:rPr sz="700" spc="-55" dirty="0">
                          <a:solidFill>
                            <a:srgbClr val="231F20"/>
                          </a:solidFill>
                          <a:latin typeface="Verdana"/>
                          <a:cs typeface="Verdana"/>
                        </a:rPr>
                        <a:t> </a:t>
                      </a:r>
                      <a:r>
                        <a:rPr sz="700" spc="20" dirty="0">
                          <a:solidFill>
                            <a:srgbClr val="231F20"/>
                          </a:solidFill>
                          <a:latin typeface="Verdana"/>
                          <a:cs typeface="Verdana"/>
                        </a:rPr>
                        <a:t>m</a:t>
                      </a:r>
                      <a:r>
                        <a:rPr sz="700" spc="30" baseline="37037" dirty="0">
                          <a:solidFill>
                            <a:srgbClr val="231F20"/>
                          </a:solidFill>
                          <a:latin typeface="Verdana"/>
                          <a:cs typeface="Verdana"/>
                        </a:rPr>
                        <a:t>3</a:t>
                      </a:r>
                      <a:r>
                        <a:rPr sz="700" spc="20" dirty="0">
                          <a:solidFill>
                            <a:srgbClr val="231F20"/>
                          </a:solidFill>
                          <a:latin typeface="Verdana"/>
                          <a:cs typeface="Verdana"/>
                        </a:rPr>
                        <a:t>/hr)</a:t>
                      </a:r>
                      <a:endParaRPr sz="700" dirty="0">
                        <a:latin typeface="Verdana"/>
                        <a:cs typeface="Verdana"/>
                      </a:endParaRPr>
                    </a:p>
                  </a:txBody>
                  <a:tcPr marL="0" marR="0" marT="52994" marB="0">
                    <a:lnL w="8877">
                      <a:solidFill>
                        <a:srgbClr val="231F20"/>
                      </a:solidFill>
                      <a:prstDash val="solid"/>
                    </a:lnL>
                    <a:lnR w="8877">
                      <a:solidFill>
                        <a:srgbClr val="231F20"/>
                      </a:solidFill>
                      <a:prstDash val="solid"/>
                    </a:lnR>
                    <a:lnT w="8877">
                      <a:solidFill>
                        <a:srgbClr val="231F20"/>
                      </a:solidFill>
                      <a:prstDash val="solid"/>
                    </a:lnT>
                    <a:lnB w="8877">
                      <a:solidFill>
                        <a:srgbClr val="231F20"/>
                      </a:solidFill>
                      <a:prstDash val="solid"/>
                    </a:lnB>
                    <a:solidFill>
                      <a:srgbClr val="E8EEF3"/>
                    </a:solidFill>
                  </a:tcPr>
                </a:tc>
                <a:tc>
                  <a:txBody>
                    <a:bodyPr/>
                    <a:lstStyle/>
                    <a:p>
                      <a:pPr marL="358775" marR="166370" indent="-184785">
                        <a:lnSpc>
                          <a:spcPct val="104900"/>
                        </a:lnSpc>
                        <a:spcBef>
                          <a:spcPts val="540"/>
                        </a:spcBef>
                      </a:pPr>
                      <a:r>
                        <a:rPr sz="700" spc="20" dirty="0">
                          <a:solidFill>
                            <a:srgbClr val="231F20"/>
                          </a:solidFill>
                          <a:latin typeface="Verdana"/>
                          <a:cs typeface="Verdana"/>
                        </a:rPr>
                        <a:t>up </a:t>
                      </a:r>
                      <a:r>
                        <a:rPr sz="700" spc="15" dirty="0">
                          <a:solidFill>
                            <a:srgbClr val="231F20"/>
                          </a:solidFill>
                          <a:latin typeface="Verdana"/>
                          <a:cs typeface="Verdana"/>
                        </a:rPr>
                        <a:t>to </a:t>
                      </a:r>
                      <a:r>
                        <a:rPr sz="700" spc="20" dirty="0">
                          <a:solidFill>
                            <a:srgbClr val="231F20"/>
                          </a:solidFill>
                          <a:latin typeface="Verdana"/>
                          <a:cs typeface="Verdana"/>
                        </a:rPr>
                        <a:t>1900</a:t>
                      </a:r>
                      <a:r>
                        <a:rPr sz="700" spc="-55" dirty="0">
                          <a:solidFill>
                            <a:srgbClr val="231F20"/>
                          </a:solidFill>
                          <a:latin typeface="Verdana"/>
                          <a:cs typeface="Verdana"/>
                        </a:rPr>
                        <a:t> </a:t>
                      </a:r>
                      <a:r>
                        <a:rPr sz="700" spc="25" dirty="0">
                          <a:solidFill>
                            <a:srgbClr val="231F20"/>
                          </a:solidFill>
                          <a:latin typeface="Verdana"/>
                          <a:cs typeface="Verdana"/>
                        </a:rPr>
                        <a:t>USGPM  </a:t>
                      </a:r>
                      <a:r>
                        <a:rPr sz="700" spc="15" dirty="0">
                          <a:solidFill>
                            <a:srgbClr val="231F20"/>
                          </a:solidFill>
                          <a:latin typeface="Verdana"/>
                          <a:cs typeface="Verdana"/>
                        </a:rPr>
                        <a:t>(431</a:t>
                      </a:r>
                      <a:r>
                        <a:rPr sz="700" spc="-55" dirty="0">
                          <a:solidFill>
                            <a:srgbClr val="231F20"/>
                          </a:solidFill>
                          <a:latin typeface="Verdana"/>
                          <a:cs typeface="Verdana"/>
                        </a:rPr>
                        <a:t> </a:t>
                      </a:r>
                      <a:r>
                        <a:rPr sz="700" spc="20" dirty="0">
                          <a:solidFill>
                            <a:srgbClr val="231F20"/>
                          </a:solidFill>
                          <a:latin typeface="Verdana"/>
                          <a:cs typeface="Verdana"/>
                        </a:rPr>
                        <a:t>m</a:t>
                      </a:r>
                      <a:r>
                        <a:rPr sz="700" spc="30" baseline="37037" dirty="0">
                          <a:solidFill>
                            <a:srgbClr val="231F20"/>
                          </a:solidFill>
                          <a:latin typeface="Verdana"/>
                          <a:cs typeface="Verdana"/>
                        </a:rPr>
                        <a:t>3</a:t>
                      </a:r>
                      <a:r>
                        <a:rPr sz="700" spc="20" dirty="0">
                          <a:solidFill>
                            <a:srgbClr val="231F20"/>
                          </a:solidFill>
                          <a:latin typeface="Verdana"/>
                          <a:cs typeface="Verdana"/>
                        </a:rPr>
                        <a:t>/hr)</a:t>
                      </a:r>
                      <a:endParaRPr sz="700">
                        <a:latin typeface="Verdana"/>
                        <a:cs typeface="Verdana"/>
                      </a:endParaRPr>
                    </a:p>
                  </a:txBody>
                  <a:tcPr marL="0" marR="0" marT="52994" marB="0">
                    <a:lnL w="8877">
                      <a:solidFill>
                        <a:srgbClr val="231F20"/>
                      </a:solidFill>
                      <a:prstDash val="solid"/>
                    </a:lnL>
                    <a:lnR w="8877">
                      <a:solidFill>
                        <a:srgbClr val="231F20"/>
                      </a:solidFill>
                      <a:prstDash val="solid"/>
                    </a:lnR>
                    <a:lnT w="8877">
                      <a:solidFill>
                        <a:srgbClr val="231F20"/>
                      </a:solidFill>
                      <a:prstDash val="solid"/>
                    </a:lnT>
                    <a:lnB w="8877">
                      <a:solidFill>
                        <a:srgbClr val="231F20"/>
                      </a:solidFill>
                      <a:prstDash val="solid"/>
                    </a:lnB>
                    <a:solidFill>
                      <a:srgbClr val="E8EEF3"/>
                    </a:solidFill>
                  </a:tcPr>
                </a:tc>
                <a:tc>
                  <a:txBody>
                    <a:bodyPr/>
                    <a:lstStyle/>
                    <a:p>
                      <a:pPr marL="345440" marR="153035" indent="-184785">
                        <a:lnSpc>
                          <a:spcPct val="104900"/>
                        </a:lnSpc>
                        <a:spcBef>
                          <a:spcPts val="540"/>
                        </a:spcBef>
                      </a:pPr>
                      <a:r>
                        <a:rPr sz="700" spc="20" dirty="0">
                          <a:solidFill>
                            <a:srgbClr val="231F20"/>
                          </a:solidFill>
                          <a:latin typeface="Verdana"/>
                          <a:cs typeface="Verdana"/>
                        </a:rPr>
                        <a:t>up </a:t>
                      </a:r>
                      <a:r>
                        <a:rPr sz="700" spc="15" dirty="0">
                          <a:solidFill>
                            <a:srgbClr val="231F20"/>
                          </a:solidFill>
                          <a:latin typeface="Verdana"/>
                          <a:cs typeface="Verdana"/>
                        </a:rPr>
                        <a:t>to </a:t>
                      </a:r>
                      <a:r>
                        <a:rPr sz="700" spc="20" dirty="0">
                          <a:solidFill>
                            <a:srgbClr val="231F20"/>
                          </a:solidFill>
                          <a:latin typeface="Verdana"/>
                          <a:cs typeface="Verdana"/>
                        </a:rPr>
                        <a:t>1900</a:t>
                      </a:r>
                      <a:r>
                        <a:rPr sz="700" spc="-55" dirty="0">
                          <a:solidFill>
                            <a:srgbClr val="231F20"/>
                          </a:solidFill>
                          <a:latin typeface="Verdana"/>
                          <a:cs typeface="Verdana"/>
                        </a:rPr>
                        <a:t> </a:t>
                      </a:r>
                      <a:r>
                        <a:rPr sz="700" spc="25" dirty="0">
                          <a:solidFill>
                            <a:srgbClr val="231F20"/>
                          </a:solidFill>
                          <a:latin typeface="Verdana"/>
                          <a:cs typeface="Verdana"/>
                        </a:rPr>
                        <a:t>USGPM  </a:t>
                      </a:r>
                      <a:r>
                        <a:rPr sz="700" spc="15" dirty="0">
                          <a:solidFill>
                            <a:srgbClr val="231F20"/>
                          </a:solidFill>
                          <a:latin typeface="Verdana"/>
                          <a:cs typeface="Verdana"/>
                        </a:rPr>
                        <a:t>(431</a:t>
                      </a:r>
                      <a:r>
                        <a:rPr sz="700" spc="-55" dirty="0">
                          <a:solidFill>
                            <a:srgbClr val="231F20"/>
                          </a:solidFill>
                          <a:latin typeface="Verdana"/>
                          <a:cs typeface="Verdana"/>
                        </a:rPr>
                        <a:t> </a:t>
                      </a:r>
                      <a:r>
                        <a:rPr sz="700" spc="20" dirty="0">
                          <a:solidFill>
                            <a:srgbClr val="231F20"/>
                          </a:solidFill>
                          <a:latin typeface="Verdana"/>
                          <a:cs typeface="Verdana"/>
                        </a:rPr>
                        <a:t>m</a:t>
                      </a:r>
                      <a:r>
                        <a:rPr sz="700" spc="30" baseline="37037" dirty="0">
                          <a:solidFill>
                            <a:srgbClr val="231F20"/>
                          </a:solidFill>
                          <a:latin typeface="Verdana"/>
                          <a:cs typeface="Verdana"/>
                        </a:rPr>
                        <a:t>3</a:t>
                      </a:r>
                      <a:r>
                        <a:rPr sz="700" spc="20" dirty="0">
                          <a:solidFill>
                            <a:srgbClr val="231F20"/>
                          </a:solidFill>
                          <a:latin typeface="Verdana"/>
                          <a:cs typeface="Verdana"/>
                        </a:rPr>
                        <a:t>/hr)</a:t>
                      </a:r>
                      <a:endParaRPr sz="700">
                        <a:latin typeface="Verdana"/>
                        <a:cs typeface="Verdana"/>
                      </a:endParaRPr>
                    </a:p>
                  </a:txBody>
                  <a:tcPr marL="0" marR="0" marT="52994" marB="0">
                    <a:lnL w="8877">
                      <a:solidFill>
                        <a:srgbClr val="231F20"/>
                      </a:solidFill>
                      <a:prstDash val="solid"/>
                    </a:lnL>
                    <a:lnR w="8877">
                      <a:solidFill>
                        <a:srgbClr val="231F20"/>
                      </a:solidFill>
                      <a:prstDash val="solid"/>
                    </a:lnR>
                    <a:lnT w="8877">
                      <a:solidFill>
                        <a:srgbClr val="231F20"/>
                      </a:solidFill>
                      <a:prstDash val="solid"/>
                    </a:lnT>
                    <a:lnB w="8877">
                      <a:solidFill>
                        <a:srgbClr val="231F20"/>
                      </a:solidFill>
                      <a:prstDash val="solid"/>
                    </a:lnB>
                    <a:solidFill>
                      <a:srgbClr val="E8EEF3"/>
                    </a:solidFill>
                  </a:tcPr>
                </a:tc>
                <a:tc>
                  <a:txBody>
                    <a:bodyPr/>
                    <a:lstStyle/>
                    <a:p>
                      <a:pPr algn="ctr">
                        <a:lnSpc>
                          <a:spcPct val="100000"/>
                        </a:lnSpc>
                        <a:spcBef>
                          <a:spcPts val="85"/>
                        </a:spcBef>
                      </a:pPr>
                      <a:r>
                        <a:rPr sz="700" spc="20" dirty="0">
                          <a:solidFill>
                            <a:srgbClr val="231F20"/>
                          </a:solidFill>
                          <a:latin typeface="Verdana"/>
                          <a:cs typeface="Verdana"/>
                        </a:rPr>
                        <a:t>from 1900</a:t>
                      </a:r>
                      <a:r>
                        <a:rPr sz="700" spc="-65" dirty="0">
                          <a:solidFill>
                            <a:srgbClr val="231F20"/>
                          </a:solidFill>
                          <a:latin typeface="Verdana"/>
                          <a:cs typeface="Verdana"/>
                        </a:rPr>
                        <a:t> </a:t>
                      </a:r>
                      <a:r>
                        <a:rPr sz="700" spc="15" dirty="0">
                          <a:solidFill>
                            <a:srgbClr val="231F20"/>
                          </a:solidFill>
                          <a:latin typeface="Verdana"/>
                          <a:cs typeface="Verdana"/>
                        </a:rPr>
                        <a:t>to</a:t>
                      </a:r>
                      <a:endParaRPr sz="700">
                        <a:latin typeface="Verdana"/>
                        <a:cs typeface="Verdana"/>
                      </a:endParaRPr>
                    </a:p>
                    <a:p>
                      <a:pPr algn="ctr">
                        <a:lnSpc>
                          <a:spcPct val="100000"/>
                        </a:lnSpc>
                        <a:spcBef>
                          <a:spcPts val="45"/>
                        </a:spcBef>
                      </a:pPr>
                      <a:r>
                        <a:rPr sz="700" spc="20" dirty="0">
                          <a:solidFill>
                            <a:srgbClr val="231F20"/>
                          </a:solidFill>
                          <a:latin typeface="Verdana"/>
                          <a:cs typeface="Verdana"/>
                        </a:rPr>
                        <a:t>6500</a:t>
                      </a:r>
                      <a:r>
                        <a:rPr sz="700" spc="-55" dirty="0">
                          <a:solidFill>
                            <a:srgbClr val="231F20"/>
                          </a:solidFill>
                          <a:latin typeface="Verdana"/>
                          <a:cs typeface="Verdana"/>
                        </a:rPr>
                        <a:t> </a:t>
                      </a:r>
                      <a:r>
                        <a:rPr sz="700" spc="25" dirty="0">
                          <a:solidFill>
                            <a:srgbClr val="231F20"/>
                          </a:solidFill>
                          <a:latin typeface="Verdana"/>
                          <a:cs typeface="Verdana"/>
                        </a:rPr>
                        <a:t>USGPM</a:t>
                      </a:r>
                      <a:endParaRPr sz="700">
                        <a:latin typeface="Verdana"/>
                        <a:cs typeface="Verdana"/>
                      </a:endParaRPr>
                    </a:p>
                    <a:p>
                      <a:pPr algn="ctr">
                        <a:lnSpc>
                          <a:spcPct val="100000"/>
                        </a:lnSpc>
                        <a:spcBef>
                          <a:spcPts val="45"/>
                        </a:spcBef>
                      </a:pPr>
                      <a:r>
                        <a:rPr sz="700" spc="15" dirty="0">
                          <a:solidFill>
                            <a:srgbClr val="231F20"/>
                          </a:solidFill>
                          <a:latin typeface="Verdana"/>
                          <a:cs typeface="Verdana"/>
                        </a:rPr>
                        <a:t>(432 to </a:t>
                      </a:r>
                      <a:r>
                        <a:rPr sz="700" spc="20" dirty="0">
                          <a:solidFill>
                            <a:srgbClr val="231F20"/>
                          </a:solidFill>
                          <a:latin typeface="Verdana"/>
                          <a:cs typeface="Verdana"/>
                        </a:rPr>
                        <a:t>1476</a:t>
                      </a:r>
                      <a:r>
                        <a:rPr sz="700" spc="-40" dirty="0">
                          <a:solidFill>
                            <a:srgbClr val="231F20"/>
                          </a:solidFill>
                          <a:latin typeface="Verdana"/>
                          <a:cs typeface="Verdana"/>
                        </a:rPr>
                        <a:t> </a:t>
                      </a:r>
                      <a:r>
                        <a:rPr sz="700" spc="20" dirty="0">
                          <a:solidFill>
                            <a:srgbClr val="231F20"/>
                          </a:solidFill>
                          <a:latin typeface="Verdana"/>
                          <a:cs typeface="Verdana"/>
                        </a:rPr>
                        <a:t>m</a:t>
                      </a:r>
                      <a:r>
                        <a:rPr sz="700" spc="30" baseline="37037" dirty="0">
                          <a:solidFill>
                            <a:srgbClr val="231F20"/>
                          </a:solidFill>
                          <a:latin typeface="Verdana"/>
                          <a:cs typeface="Verdana"/>
                        </a:rPr>
                        <a:t>3</a:t>
                      </a:r>
                      <a:r>
                        <a:rPr sz="700" spc="20" dirty="0">
                          <a:solidFill>
                            <a:srgbClr val="231F20"/>
                          </a:solidFill>
                          <a:latin typeface="Verdana"/>
                          <a:cs typeface="Verdana"/>
                        </a:rPr>
                        <a:t>/hr)</a:t>
                      </a:r>
                      <a:endParaRPr sz="700">
                        <a:latin typeface="Verdana"/>
                        <a:cs typeface="Verdana"/>
                      </a:endParaRPr>
                    </a:p>
                  </a:txBody>
                  <a:tcPr marL="0" marR="0" marT="8342" marB="0">
                    <a:lnL w="8877">
                      <a:solidFill>
                        <a:srgbClr val="231F20"/>
                      </a:solidFill>
                      <a:prstDash val="solid"/>
                    </a:lnL>
                    <a:lnR w="8877">
                      <a:solidFill>
                        <a:srgbClr val="231F20"/>
                      </a:solidFill>
                      <a:prstDash val="solid"/>
                    </a:lnR>
                    <a:lnT w="8877">
                      <a:solidFill>
                        <a:srgbClr val="231F20"/>
                      </a:solidFill>
                      <a:prstDash val="solid"/>
                    </a:lnT>
                    <a:lnB w="8877">
                      <a:solidFill>
                        <a:srgbClr val="231F20"/>
                      </a:solidFill>
                      <a:prstDash val="solid"/>
                    </a:lnB>
                    <a:solidFill>
                      <a:srgbClr val="E8EEF3"/>
                    </a:solidFill>
                  </a:tcPr>
                </a:tc>
              </a:tr>
              <a:tr h="216620">
                <a:tc>
                  <a:txBody>
                    <a:bodyPr/>
                    <a:lstStyle/>
                    <a:p>
                      <a:pPr algn="ctr">
                        <a:lnSpc>
                          <a:spcPct val="100000"/>
                        </a:lnSpc>
                        <a:spcBef>
                          <a:spcPts val="585"/>
                        </a:spcBef>
                      </a:pPr>
                      <a:r>
                        <a:rPr sz="700" dirty="0">
                          <a:solidFill>
                            <a:srgbClr val="231F20"/>
                          </a:solidFill>
                          <a:latin typeface="Days"/>
                          <a:cs typeface="Days"/>
                        </a:rPr>
                        <a:t>HEAD</a:t>
                      </a:r>
                      <a:endParaRPr sz="700" dirty="0">
                        <a:latin typeface="Days"/>
                        <a:cs typeface="Days"/>
                      </a:endParaRPr>
                    </a:p>
                  </a:txBody>
                  <a:tcPr marL="0" marR="0" marT="57410" marB="0">
                    <a:lnL w="8877">
                      <a:solidFill>
                        <a:srgbClr val="231F20"/>
                      </a:solidFill>
                      <a:prstDash val="solid"/>
                    </a:lnL>
                    <a:lnR w="8877">
                      <a:solidFill>
                        <a:srgbClr val="231F20"/>
                      </a:solidFill>
                      <a:prstDash val="solid"/>
                    </a:lnR>
                    <a:lnT w="8877">
                      <a:solidFill>
                        <a:srgbClr val="231F20"/>
                      </a:solidFill>
                      <a:prstDash val="solid"/>
                    </a:lnT>
                    <a:lnB w="8877">
                      <a:solidFill>
                        <a:srgbClr val="231F20"/>
                      </a:solidFill>
                      <a:prstDash val="solid"/>
                    </a:lnB>
                    <a:solidFill>
                      <a:srgbClr val="FFFFFF"/>
                    </a:solidFill>
                  </a:tcPr>
                </a:tc>
                <a:tc>
                  <a:txBody>
                    <a:bodyPr/>
                    <a:lstStyle/>
                    <a:p>
                      <a:pPr marL="452755" marR="328295" indent="-116839">
                        <a:lnSpc>
                          <a:spcPct val="104900"/>
                        </a:lnSpc>
                        <a:spcBef>
                          <a:spcPts val="40"/>
                        </a:spcBef>
                      </a:pPr>
                      <a:r>
                        <a:rPr sz="700" spc="20" dirty="0">
                          <a:solidFill>
                            <a:srgbClr val="231F20"/>
                          </a:solidFill>
                          <a:latin typeface="Verdana"/>
                          <a:cs typeface="Verdana"/>
                        </a:rPr>
                        <a:t>up </a:t>
                      </a:r>
                      <a:r>
                        <a:rPr sz="700" spc="15" dirty="0">
                          <a:solidFill>
                            <a:srgbClr val="231F20"/>
                          </a:solidFill>
                          <a:latin typeface="Verdana"/>
                          <a:cs typeface="Verdana"/>
                        </a:rPr>
                        <a:t>to </a:t>
                      </a:r>
                      <a:r>
                        <a:rPr sz="700" spc="20" dirty="0">
                          <a:solidFill>
                            <a:srgbClr val="231F20"/>
                          </a:solidFill>
                          <a:latin typeface="Verdana"/>
                          <a:cs typeface="Verdana"/>
                        </a:rPr>
                        <a:t>650</a:t>
                      </a:r>
                      <a:r>
                        <a:rPr sz="700" spc="-60" dirty="0">
                          <a:solidFill>
                            <a:srgbClr val="231F20"/>
                          </a:solidFill>
                          <a:latin typeface="Verdana"/>
                          <a:cs typeface="Verdana"/>
                        </a:rPr>
                        <a:t> </a:t>
                      </a:r>
                      <a:r>
                        <a:rPr sz="700" spc="10" dirty="0">
                          <a:solidFill>
                            <a:srgbClr val="231F20"/>
                          </a:solidFill>
                          <a:latin typeface="Verdana"/>
                          <a:cs typeface="Verdana"/>
                        </a:rPr>
                        <a:t>ft.  </a:t>
                      </a:r>
                      <a:r>
                        <a:rPr sz="700" spc="15" dirty="0">
                          <a:solidFill>
                            <a:srgbClr val="231F20"/>
                          </a:solidFill>
                          <a:latin typeface="Verdana"/>
                          <a:cs typeface="Verdana"/>
                        </a:rPr>
                        <a:t>(198</a:t>
                      </a:r>
                      <a:r>
                        <a:rPr sz="700" spc="-65" dirty="0">
                          <a:solidFill>
                            <a:srgbClr val="231F20"/>
                          </a:solidFill>
                          <a:latin typeface="Verdana"/>
                          <a:cs typeface="Verdana"/>
                        </a:rPr>
                        <a:t> </a:t>
                      </a:r>
                      <a:r>
                        <a:rPr sz="700" spc="25" dirty="0">
                          <a:solidFill>
                            <a:srgbClr val="231F20"/>
                          </a:solidFill>
                          <a:latin typeface="Verdana"/>
                          <a:cs typeface="Verdana"/>
                        </a:rPr>
                        <a:t>m)</a:t>
                      </a:r>
                      <a:endParaRPr sz="700" dirty="0">
                        <a:latin typeface="Verdana"/>
                        <a:cs typeface="Verdana"/>
                      </a:endParaRPr>
                    </a:p>
                  </a:txBody>
                  <a:tcPr marL="0" marR="0" marT="3925" marB="0">
                    <a:lnL w="8877">
                      <a:solidFill>
                        <a:srgbClr val="231F20"/>
                      </a:solidFill>
                      <a:prstDash val="solid"/>
                    </a:lnL>
                    <a:lnR w="8877">
                      <a:solidFill>
                        <a:srgbClr val="231F20"/>
                      </a:solidFill>
                      <a:prstDash val="solid"/>
                    </a:lnR>
                    <a:lnT w="8877">
                      <a:solidFill>
                        <a:srgbClr val="231F20"/>
                      </a:solidFill>
                      <a:prstDash val="solid"/>
                    </a:lnT>
                    <a:lnB w="8877">
                      <a:solidFill>
                        <a:srgbClr val="231F20"/>
                      </a:solidFill>
                      <a:prstDash val="solid"/>
                    </a:lnB>
                    <a:solidFill>
                      <a:srgbClr val="FFFFFF"/>
                    </a:solidFill>
                  </a:tcPr>
                </a:tc>
                <a:tc>
                  <a:txBody>
                    <a:bodyPr/>
                    <a:lstStyle/>
                    <a:p>
                      <a:pPr marL="493395" marR="368935" indent="-116839">
                        <a:lnSpc>
                          <a:spcPct val="104900"/>
                        </a:lnSpc>
                        <a:spcBef>
                          <a:spcPts val="40"/>
                        </a:spcBef>
                      </a:pPr>
                      <a:r>
                        <a:rPr sz="700" spc="20" dirty="0">
                          <a:solidFill>
                            <a:srgbClr val="231F20"/>
                          </a:solidFill>
                          <a:latin typeface="Verdana"/>
                          <a:cs typeface="Verdana"/>
                        </a:rPr>
                        <a:t>up </a:t>
                      </a:r>
                      <a:r>
                        <a:rPr sz="700" spc="15" dirty="0">
                          <a:solidFill>
                            <a:srgbClr val="231F20"/>
                          </a:solidFill>
                          <a:latin typeface="Verdana"/>
                          <a:cs typeface="Verdana"/>
                        </a:rPr>
                        <a:t>to </a:t>
                      </a:r>
                      <a:r>
                        <a:rPr sz="700" spc="20" dirty="0">
                          <a:solidFill>
                            <a:srgbClr val="231F20"/>
                          </a:solidFill>
                          <a:latin typeface="Verdana"/>
                          <a:cs typeface="Verdana"/>
                        </a:rPr>
                        <a:t>43</a:t>
                      </a:r>
                      <a:r>
                        <a:rPr sz="700" spc="-65" dirty="0">
                          <a:solidFill>
                            <a:srgbClr val="231F20"/>
                          </a:solidFill>
                          <a:latin typeface="Verdana"/>
                          <a:cs typeface="Verdana"/>
                        </a:rPr>
                        <a:t> </a:t>
                      </a:r>
                      <a:r>
                        <a:rPr sz="700" spc="10" dirty="0">
                          <a:solidFill>
                            <a:srgbClr val="231F20"/>
                          </a:solidFill>
                          <a:latin typeface="Verdana"/>
                          <a:cs typeface="Verdana"/>
                        </a:rPr>
                        <a:t>ft.  </a:t>
                      </a:r>
                      <a:r>
                        <a:rPr sz="700" spc="15" dirty="0">
                          <a:solidFill>
                            <a:srgbClr val="231F20"/>
                          </a:solidFill>
                          <a:latin typeface="Verdana"/>
                          <a:cs typeface="Verdana"/>
                        </a:rPr>
                        <a:t>(14</a:t>
                      </a:r>
                      <a:r>
                        <a:rPr sz="700" spc="-75" dirty="0">
                          <a:solidFill>
                            <a:srgbClr val="231F20"/>
                          </a:solidFill>
                          <a:latin typeface="Verdana"/>
                          <a:cs typeface="Verdana"/>
                        </a:rPr>
                        <a:t> </a:t>
                      </a:r>
                      <a:r>
                        <a:rPr sz="700" spc="25" dirty="0">
                          <a:solidFill>
                            <a:srgbClr val="231F20"/>
                          </a:solidFill>
                          <a:latin typeface="Verdana"/>
                          <a:cs typeface="Verdana"/>
                        </a:rPr>
                        <a:t>m)</a:t>
                      </a:r>
                      <a:endParaRPr sz="700" dirty="0">
                        <a:latin typeface="Verdana"/>
                        <a:cs typeface="Verdana"/>
                      </a:endParaRPr>
                    </a:p>
                  </a:txBody>
                  <a:tcPr marL="0" marR="0" marT="3925" marB="0">
                    <a:lnL w="8877">
                      <a:solidFill>
                        <a:srgbClr val="231F20"/>
                      </a:solidFill>
                      <a:prstDash val="solid"/>
                    </a:lnL>
                    <a:lnR w="8877">
                      <a:solidFill>
                        <a:srgbClr val="231F20"/>
                      </a:solidFill>
                      <a:prstDash val="solid"/>
                    </a:lnR>
                    <a:lnT w="8877">
                      <a:solidFill>
                        <a:srgbClr val="231F20"/>
                      </a:solidFill>
                      <a:prstDash val="solid"/>
                    </a:lnT>
                    <a:lnB w="8877">
                      <a:solidFill>
                        <a:srgbClr val="231F20"/>
                      </a:solidFill>
                      <a:prstDash val="solid"/>
                    </a:lnB>
                    <a:solidFill>
                      <a:srgbClr val="FFFFFF"/>
                    </a:solidFill>
                  </a:tcPr>
                </a:tc>
                <a:tc>
                  <a:txBody>
                    <a:bodyPr/>
                    <a:lstStyle/>
                    <a:p>
                      <a:pPr marL="479425" marR="321310" indent="-150495">
                        <a:lnSpc>
                          <a:spcPct val="104900"/>
                        </a:lnSpc>
                        <a:spcBef>
                          <a:spcPts val="40"/>
                        </a:spcBef>
                      </a:pPr>
                      <a:r>
                        <a:rPr sz="700" spc="20" dirty="0">
                          <a:solidFill>
                            <a:srgbClr val="231F20"/>
                          </a:solidFill>
                          <a:latin typeface="Verdana"/>
                          <a:cs typeface="Verdana"/>
                        </a:rPr>
                        <a:t>up </a:t>
                      </a:r>
                      <a:r>
                        <a:rPr sz="700" spc="15" dirty="0">
                          <a:solidFill>
                            <a:srgbClr val="231F20"/>
                          </a:solidFill>
                          <a:latin typeface="Verdana"/>
                          <a:cs typeface="Verdana"/>
                        </a:rPr>
                        <a:t>to </a:t>
                      </a:r>
                      <a:r>
                        <a:rPr sz="700" spc="20" dirty="0">
                          <a:solidFill>
                            <a:srgbClr val="231F20"/>
                          </a:solidFill>
                          <a:latin typeface="Verdana"/>
                          <a:cs typeface="Verdana"/>
                        </a:rPr>
                        <a:t>120</a:t>
                      </a:r>
                      <a:r>
                        <a:rPr sz="700" spc="-60" dirty="0">
                          <a:solidFill>
                            <a:srgbClr val="231F20"/>
                          </a:solidFill>
                          <a:latin typeface="Verdana"/>
                          <a:cs typeface="Verdana"/>
                        </a:rPr>
                        <a:t> </a:t>
                      </a:r>
                      <a:r>
                        <a:rPr sz="700" spc="10" dirty="0">
                          <a:solidFill>
                            <a:srgbClr val="231F20"/>
                          </a:solidFill>
                          <a:latin typeface="Verdana"/>
                          <a:cs typeface="Verdana"/>
                        </a:rPr>
                        <a:t>ft.  </a:t>
                      </a:r>
                      <a:r>
                        <a:rPr sz="700" spc="15" dirty="0">
                          <a:solidFill>
                            <a:srgbClr val="231F20"/>
                          </a:solidFill>
                          <a:latin typeface="Verdana"/>
                          <a:cs typeface="Verdana"/>
                        </a:rPr>
                        <a:t>(37</a:t>
                      </a:r>
                      <a:r>
                        <a:rPr sz="700" spc="-75" dirty="0">
                          <a:solidFill>
                            <a:srgbClr val="231F20"/>
                          </a:solidFill>
                          <a:latin typeface="Verdana"/>
                          <a:cs typeface="Verdana"/>
                        </a:rPr>
                        <a:t> </a:t>
                      </a:r>
                      <a:r>
                        <a:rPr sz="700" spc="25" dirty="0">
                          <a:solidFill>
                            <a:srgbClr val="231F20"/>
                          </a:solidFill>
                          <a:latin typeface="Verdana"/>
                          <a:cs typeface="Verdana"/>
                        </a:rPr>
                        <a:t>m)</a:t>
                      </a:r>
                      <a:endParaRPr sz="700">
                        <a:latin typeface="Verdana"/>
                        <a:cs typeface="Verdana"/>
                      </a:endParaRPr>
                    </a:p>
                  </a:txBody>
                  <a:tcPr marL="0" marR="0" marT="3925" marB="0">
                    <a:lnL w="8877">
                      <a:solidFill>
                        <a:srgbClr val="231F20"/>
                      </a:solidFill>
                      <a:prstDash val="solid"/>
                    </a:lnL>
                    <a:lnR w="8877">
                      <a:solidFill>
                        <a:srgbClr val="231F20"/>
                      </a:solidFill>
                      <a:prstDash val="solid"/>
                    </a:lnR>
                    <a:lnT w="8877">
                      <a:solidFill>
                        <a:srgbClr val="231F20"/>
                      </a:solidFill>
                      <a:prstDash val="solid"/>
                    </a:lnT>
                    <a:lnB w="8877">
                      <a:solidFill>
                        <a:srgbClr val="231F20"/>
                      </a:solidFill>
                      <a:prstDash val="solid"/>
                    </a:lnB>
                    <a:solidFill>
                      <a:srgbClr val="FFFFFF"/>
                    </a:solidFill>
                  </a:tcPr>
                </a:tc>
                <a:tc>
                  <a:txBody>
                    <a:bodyPr/>
                    <a:lstStyle/>
                    <a:p>
                      <a:pPr marL="485775" marR="361315" indent="-116839">
                        <a:lnSpc>
                          <a:spcPct val="104900"/>
                        </a:lnSpc>
                        <a:spcBef>
                          <a:spcPts val="40"/>
                        </a:spcBef>
                      </a:pPr>
                      <a:r>
                        <a:rPr sz="700" spc="20" dirty="0">
                          <a:solidFill>
                            <a:srgbClr val="231F20"/>
                          </a:solidFill>
                          <a:latin typeface="Verdana"/>
                          <a:cs typeface="Verdana"/>
                        </a:rPr>
                        <a:t>up </a:t>
                      </a:r>
                      <a:r>
                        <a:rPr sz="700" spc="15" dirty="0">
                          <a:solidFill>
                            <a:srgbClr val="231F20"/>
                          </a:solidFill>
                          <a:latin typeface="Verdana"/>
                          <a:cs typeface="Verdana"/>
                        </a:rPr>
                        <a:t>to </a:t>
                      </a:r>
                      <a:r>
                        <a:rPr sz="700" spc="20" dirty="0">
                          <a:solidFill>
                            <a:srgbClr val="231F20"/>
                          </a:solidFill>
                          <a:latin typeface="Verdana"/>
                          <a:cs typeface="Verdana"/>
                        </a:rPr>
                        <a:t>410</a:t>
                      </a:r>
                      <a:r>
                        <a:rPr sz="700" spc="-60" dirty="0">
                          <a:solidFill>
                            <a:srgbClr val="231F20"/>
                          </a:solidFill>
                          <a:latin typeface="Verdana"/>
                          <a:cs typeface="Verdana"/>
                        </a:rPr>
                        <a:t> </a:t>
                      </a:r>
                      <a:r>
                        <a:rPr sz="700" spc="10" dirty="0">
                          <a:solidFill>
                            <a:srgbClr val="231F20"/>
                          </a:solidFill>
                          <a:latin typeface="Verdana"/>
                          <a:cs typeface="Verdana"/>
                        </a:rPr>
                        <a:t>ft.  </a:t>
                      </a:r>
                      <a:r>
                        <a:rPr sz="700" spc="15" dirty="0">
                          <a:solidFill>
                            <a:srgbClr val="231F20"/>
                          </a:solidFill>
                          <a:latin typeface="Verdana"/>
                          <a:cs typeface="Verdana"/>
                        </a:rPr>
                        <a:t>(125</a:t>
                      </a:r>
                      <a:r>
                        <a:rPr sz="700" spc="-65" dirty="0">
                          <a:solidFill>
                            <a:srgbClr val="231F20"/>
                          </a:solidFill>
                          <a:latin typeface="Verdana"/>
                          <a:cs typeface="Verdana"/>
                        </a:rPr>
                        <a:t> </a:t>
                      </a:r>
                      <a:r>
                        <a:rPr sz="700" spc="25" dirty="0">
                          <a:solidFill>
                            <a:srgbClr val="231F20"/>
                          </a:solidFill>
                          <a:latin typeface="Verdana"/>
                          <a:cs typeface="Verdana"/>
                        </a:rPr>
                        <a:t>m)</a:t>
                      </a:r>
                      <a:endParaRPr sz="700">
                        <a:latin typeface="Verdana"/>
                        <a:cs typeface="Verdana"/>
                      </a:endParaRPr>
                    </a:p>
                  </a:txBody>
                  <a:tcPr marL="0" marR="0" marT="3925" marB="0">
                    <a:lnL w="8877">
                      <a:solidFill>
                        <a:srgbClr val="231F20"/>
                      </a:solidFill>
                      <a:prstDash val="solid"/>
                    </a:lnL>
                    <a:lnR w="8877">
                      <a:solidFill>
                        <a:srgbClr val="231F20"/>
                      </a:solidFill>
                      <a:prstDash val="solid"/>
                    </a:lnR>
                    <a:lnT w="8877">
                      <a:solidFill>
                        <a:srgbClr val="231F20"/>
                      </a:solidFill>
                      <a:prstDash val="solid"/>
                    </a:lnT>
                    <a:lnB w="8877">
                      <a:solidFill>
                        <a:srgbClr val="231F20"/>
                      </a:solidFill>
                      <a:prstDash val="solid"/>
                    </a:lnB>
                    <a:solidFill>
                      <a:srgbClr val="FFFFFF"/>
                    </a:solidFill>
                  </a:tcPr>
                </a:tc>
              </a:tr>
              <a:tr h="315410">
                <a:tc>
                  <a:txBody>
                    <a:bodyPr/>
                    <a:lstStyle/>
                    <a:p>
                      <a:pPr>
                        <a:lnSpc>
                          <a:spcPct val="100000"/>
                        </a:lnSpc>
                        <a:spcBef>
                          <a:spcPts val="55"/>
                        </a:spcBef>
                      </a:pPr>
                      <a:endParaRPr sz="700" dirty="0">
                        <a:latin typeface="Times New Roman"/>
                        <a:cs typeface="Times New Roman"/>
                      </a:endParaRPr>
                    </a:p>
                    <a:p>
                      <a:pPr algn="ctr">
                        <a:lnSpc>
                          <a:spcPct val="100000"/>
                        </a:lnSpc>
                      </a:pPr>
                      <a:r>
                        <a:rPr sz="700" dirty="0">
                          <a:solidFill>
                            <a:srgbClr val="231F20"/>
                          </a:solidFill>
                          <a:latin typeface="Days"/>
                          <a:cs typeface="Days"/>
                        </a:rPr>
                        <a:t>PRESSURE</a:t>
                      </a:r>
                      <a:endParaRPr sz="700" dirty="0">
                        <a:latin typeface="Days"/>
                        <a:cs typeface="Days"/>
                      </a:endParaRPr>
                    </a:p>
                  </a:txBody>
                  <a:tcPr marL="0" marR="0" marT="5398" marB="0">
                    <a:lnL w="8877">
                      <a:solidFill>
                        <a:srgbClr val="231F20"/>
                      </a:solidFill>
                      <a:prstDash val="solid"/>
                    </a:lnL>
                    <a:lnR w="8877">
                      <a:solidFill>
                        <a:srgbClr val="231F20"/>
                      </a:solidFill>
                      <a:prstDash val="solid"/>
                    </a:lnR>
                    <a:lnT w="8877">
                      <a:solidFill>
                        <a:srgbClr val="231F20"/>
                      </a:solidFill>
                      <a:prstDash val="solid"/>
                    </a:lnT>
                    <a:lnB w="8877">
                      <a:solidFill>
                        <a:srgbClr val="231F20"/>
                      </a:solidFill>
                      <a:prstDash val="solid"/>
                    </a:lnB>
                    <a:solidFill>
                      <a:srgbClr val="E8EEF3"/>
                    </a:solidFill>
                  </a:tcPr>
                </a:tc>
                <a:tc>
                  <a:txBody>
                    <a:bodyPr/>
                    <a:lstStyle/>
                    <a:p>
                      <a:pPr marL="375920" marR="296545" indent="-72390">
                        <a:lnSpc>
                          <a:spcPct val="104900"/>
                        </a:lnSpc>
                        <a:spcBef>
                          <a:spcPts val="540"/>
                        </a:spcBef>
                      </a:pPr>
                      <a:r>
                        <a:rPr sz="700" spc="20" dirty="0">
                          <a:solidFill>
                            <a:srgbClr val="231F20"/>
                          </a:solidFill>
                          <a:latin typeface="Verdana"/>
                          <a:cs typeface="Verdana"/>
                        </a:rPr>
                        <a:t>up </a:t>
                      </a:r>
                      <a:r>
                        <a:rPr sz="700" spc="15" dirty="0">
                          <a:solidFill>
                            <a:srgbClr val="231F20"/>
                          </a:solidFill>
                          <a:latin typeface="Verdana"/>
                          <a:cs typeface="Verdana"/>
                        </a:rPr>
                        <a:t>to </a:t>
                      </a:r>
                      <a:r>
                        <a:rPr sz="700" spc="20" dirty="0">
                          <a:solidFill>
                            <a:srgbClr val="231F20"/>
                          </a:solidFill>
                          <a:latin typeface="Verdana"/>
                          <a:cs typeface="Verdana"/>
                        </a:rPr>
                        <a:t>250</a:t>
                      </a:r>
                      <a:r>
                        <a:rPr sz="700" spc="-65" dirty="0">
                          <a:solidFill>
                            <a:srgbClr val="231F20"/>
                          </a:solidFill>
                          <a:latin typeface="Verdana"/>
                          <a:cs typeface="Verdana"/>
                        </a:rPr>
                        <a:t> </a:t>
                      </a:r>
                      <a:r>
                        <a:rPr sz="700" spc="20" dirty="0">
                          <a:solidFill>
                            <a:srgbClr val="231F20"/>
                          </a:solidFill>
                          <a:latin typeface="Verdana"/>
                          <a:cs typeface="Verdana"/>
                        </a:rPr>
                        <a:t>PSI  </a:t>
                      </a:r>
                      <a:r>
                        <a:rPr sz="700" spc="15" dirty="0">
                          <a:solidFill>
                            <a:srgbClr val="231F20"/>
                          </a:solidFill>
                          <a:latin typeface="Verdana"/>
                          <a:cs typeface="Verdana"/>
                        </a:rPr>
                        <a:t>(1724</a:t>
                      </a:r>
                      <a:r>
                        <a:rPr sz="700" spc="-65" dirty="0">
                          <a:solidFill>
                            <a:srgbClr val="231F20"/>
                          </a:solidFill>
                          <a:latin typeface="Verdana"/>
                          <a:cs typeface="Verdana"/>
                        </a:rPr>
                        <a:t> </a:t>
                      </a:r>
                      <a:r>
                        <a:rPr sz="700" spc="15" dirty="0">
                          <a:solidFill>
                            <a:srgbClr val="231F20"/>
                          </a:solidFill>
                          <a:latin typeface="Verdana"/>
                          <a:cs typeface="Verdana"/>
                        </a:rPr>
                        <a:t>kPa)</a:t>
                      </a:r>
                      <a:endParaRPr sz="700" dirty="0">
                        <a:latin typeface="Verdana"/>
                        <a:cs typeface="Verdana"/>
                      </a:endParaRPr>
                    </a:p>
                  </a:txBody>
                  <a:tcPr marL="0" marR="0" marT="52994" marB="0">
                    <a:lnL w="8877">
                      <a:solidFill>
                        <a:srgbClr val="231F20"/>
                      </a:solidFill>
                      <a:prstDash val="solid"/>
                    </a:lnL>
                    <a:lnR w="8877">
                      <a:solidFill>
                        <a:srgbClr val="231F20"/>
                      </a:solidFill>
                      <a:prstDash val="solid"/>
                    </a:lnR>
                    <a:lnT w="8877">
                      <a:solidFill>
                        <a:srgbClr val="231F20"/>
                      </a:solidFill>
                      <a:prstDash val="solid"/>
                    </a:lnT>
                    <a:lnB w="8877">
                      <a:solidFill>
                        <a:srgbClr val="231F20"/>
                      </a:solidFill>
                      <a:prstDash val="solid"/>
                    </a:lnB>
                    <a:solidFill>
                      <a:srgbClr val="E8EEF3"/>
                    </a:solidFill>
                  </a:tcPr>
                </a:tc>
                <a:tc>
                  <a:txBody>
                    <a:bodyPr/>
                    <a:lstStyle/>
                    <a:p>
                      <a:pPr marL="382905" marR="302895" indent="-72390">
                        <a:lnSpc>
                          <a:spcPct val="104900"/>
                        </a:lnSpc>
                        <a:spcBef>
                          <a:spcPts val="540"/>
                        </a:spcBef>
                      </a:pPr>
                      <a:r>
                        <a:rPr sz="700" spc="20" dirty="0">
                          <a:solidFill>
                            <a:srgbClr val="231F20"/>
                          </a:solidFill>
                          <a:latin typeface="Verdana"/>
                          <a:cs typeface="Verdana"/>
                        </a:rPr>
                        <a:t>up </a:t>
                      </a:r>
                      <a:r>
                        <a:rPr sz="700" spc="15" dirty="0">
                          <a:solidFill>
                            <a:srgbClr val="231F20"/>
                          </a:solidFill>
                          <a:latin typeface="Verdana"/>
                          <a:cs typeface="Verdana"/>
                        </a:rPr>
                        <a:t>to </a:t>
                      </a:r>
                      <a:r>
                        <a:rPr sz="700" spc="20" dirty="0">
                          <a:solidFill>
                            <a:srgbClr val="231F20"/>
                          </a:solidFill>
                          <a:latin typeface="Verdana"/>
                          <a:cs typeface="Verdana"/>
                        </a:rPr>
                        <a:t>175</a:t>
                      </a:r>
                      <a:r>
                        <a:rPr sz="700" spc="-65" dirty="0">
                          <a:solidFill>
                            <a:srgbClr val="231F20"/>
                          </a:solidFill>
                          <a:latin typeface="Verdana"/>
                          <a:cs typeface="Verdana"/>
                        </a:rPr>
                        <a:t> </a:t>
                      </a:r>
                      <a:r>
                        <a:rPr sz="700" spc="20" dirty="0">
                          <a:solidFill>
                            <a:srgbClr val="231F20"/>
                          </a:solidFill>
                          <a:latin typeface="Verdana"/>
                          <a:cs typeface="Verdana"/>
                        </a:rPr>
                        <a:t>PSI  </a:t>
                      </a:r>
                      <a:r>
                        <a:rPr sz="700" spc="15" dirty="0">
                          <a:solidFill>
                            <a:srgbClr val="231F20"/>
                          </a:solidFill>
                          <a:latin typeface="Verdana"/>
                          <a:cs typeface="Verdana"/>
                        </a:rPr>
                        <a:t>(1206</a:t>
                      </a:r>
                      <a:r>
                        <a:rPr sz="700" spc="-65" dirty="0">
                          <a:solidFill>
                            <a:srgbClr val="231F20"/>
                          </a:solidFill>
                          <a:latin typeface="Verdana"/>
                          <a:cs typeface="Verdana"/>
                        </a:rPr>
                        <a:t> </a:t>
                      </a:r>
                      <a:r>
                        <a:rPr sz="700" spc="15" dirty="0">
                          <a:solidFill>
                            <a:srgbClr val="231F20"/>
                          </a:solidFill>
                          <a:latin typeface="Verdana"/>
                          <a:cs typeface="Verdana"/>
                        </a:rPr>
                        <a:t>kPa)</a:t>
                      </a:r>
                      <a:endParaRPr sz="700" dirty="0">
                        <a:latin typeface="Verdana"/>
                        <a:cs typeface="Verdana"/>
                      </a:endParaRPr>
                    </a:p>
                  </a:txBody>
                  <a:tcPr marL="0" marR="0" marT="52994" marB="0">
                    <a:lnL w="8877">
                      <a:solidFill>
                        <a:srgbClr val="231F20"/>
                      </a:solidFill>
                      <a:prstDash val="solid"/>
                    </a:lnL>
                    <a:lnR w="8877">
                      <a:solidFill>
                        <a:srgbClr val="231F20"/>
                      </a:solidFill>
                      <a:prstDash val="solid"/>
                    </a:lnR>
                    <a:lnT w="8877">
                      <a:solidFill>
                        <a:srgbClr val="231F20"/>
                      </a:solidFill>
                      <a:prstDash val="solid"/>
                    </a:lnT>
                    <a:lnB w="8877">
                      <a:solidFill>
                        <a:srgbClr val="231F20"/>
                      </a:solidFill>
                      <a:prstDash val="solid"/>
                    </a:lnB>
                    <a:solidFill>
                      <a:srgbClr val="E8EEF3"/>
                    </a:solidFill>
                  </a:tcPr>
                </a:tc>
                <a:tc>
                  <a:txBody>
                    <a:bodyPr/>
                    <a:lstStyle/>
                    <a:p>
                      <a:pPr marL="297180" marR="289560" algn="ctr">
                        <a:lnSpc>
                          <a:spcPct val="104900"/>
                        </a:lnSpc>
                        <a:spcBef>
                          <a:spcPts val="40"/>
                        </a:spcBef>
                      </a:pPr>
                      <a:r>
                        <a:rPr sz="700" spc="20" dirty="0">
                          <a:solidFill>
                            <a:srgbClr val="231F20"/>
                          </a:solidFill>
                          <a:latin typeface="Verdana"/>
                          <a:cs typeface="Verdana"/>
                        </a:rPr>
                        <a:t>up </a:t>
                      </a:r>
                      <a:r>
                        <a:rPr sz="700" spc="15" dirty="0">
                          <a:solidFill>
                            <a:srgbClr val="231F20"/>
                          </a:solidFill>
                          <a:latin typeface="Verdana"/>
                          <a:cs typeface="Verdana"/>
                        </a:rPr>
                        <a:t>to </a:t>
                      </a:r>
                      <a:r>
                        <a:rPr sz="700" spc="20" dirty="0">
                          <a:solidFill>
                            <a:srgbClr val="231F20"/>
                          </a:solidFill>
                          <a:latin typeface="Verdana"/>
                          <a:cs typeface="Verdana"/>
                        </a:rPr>
                        <a:t>175</a:t>
                      </a:r>
                      <a:r>
                        <a:rPr sz="700" spc="-70" dirty="0">
                          <a:solidFill>
                            <a:srgbClr val="231F20"/>
                          </a:solidFill>
                          <a:latin typeface="Verdana"/>
                          <a:cs typeface="Verdana"/>
                        </a:rPr>
                        <a:t> </a:t>
                      </a:r>
                      <a:r>
                        <a:rPr sz="700" spc="20" dirty="0">
                          <a:solidFill>
                            <a:srgbClr val="231F20"/>
                          </a:solidFill>
                          <a:latin typeface="Verdana"/>
                          <a:cs typeface="Verdana"/>
                        </a:rPr>
                        <a:t>PSI  </a:t>
                      </a:r>
                      <a:r>
                        <a:rPr sz="700" spc="15" dirty="0">
                          <a:solidFill>
                            <a:srgbClr val="231F20"/>
                          </a:solidFill>
                          <a:latin typeface="Verdana"/>
                          <a:cs typeface="Verdana"/>
                        </a:rPr>
                        <a:t>(1206</a:t>
                      </a:r>
                      <a:r>
                        <a:rPr sz="700" spc="-65" dirty="0">
                          <a:solidFill>
                            <a:srgbClr val="231F20"/>
                          </a:solidFill>
                          <a:latin typeface="Verdana"/>
                          <a:cs typeface="Verdana"/>
                        </a:rPr>
                        <a:t> </a:t>
                      </a:r>
                      <a:r>
                        <a:rPr sz="700" spc="15" dirty="0">
                          <a:solidFill>
                            <a:srgbClr val="231F20"/>
                          </a:solidFill>
                          <a:latin typeface="Verdana"/>
                          <a:cs typeface="Verdana"/>
                        </a:rPr>
                        <a:t>kPa)</a:t>
                      </a:r>
                      <a:endParaRPr sz="700" dirty="0">
                        <a:latin typeface="Verdana"/>
                        <a:cs typeface="Verdana"/>
                      </a:endParaRPr>
                    </a:p>
                    <a:p>
                      <a:pPr algn="ctr">
                        <a:lnSpc>
                          <a:spcPct val="100000"/>
                        </a:lnSpc>
                        <a:spcBef>
                          <a:spcPts val="45"/>
                        </a:spcBef>
                      </a:pPr>
                      <a:r>
                        <a:rPr sz="700" spc="20" dirty="0">
                          <a:solidFill>
                            <a:srgbClr val="231F20"/>
                          </a:solidFill>
                          <a:latin typeface="Verdana"/>
                          <a:cs typeface="Verdana"/>
                        </a:rPr>
                        <a:t>with </a:t>
                      </a:r>
                      <a:r>
                        <a:rPr sz="700" spc="25" dirty="0">
                          <a:solidFill>
                            <a:srgbClr val="231F20"/>
                          </a:solidFill>
                          <a:latin typeface="Verdana"/>
                          <a:cs typeface="Verdana"/>
                        </a:rPr>
                        <a:t>125#</a:t>
                      </a:r>
                      <a:r>
                        <a:rPr sz="700" spc="-95" dirty="0">
                          <a:solidFill>
                            <a:srgbClr val="231F20"/>
                          </a:solidFill>
                          <a:latin typeface="Verdana"/>
                          <a:cs typeface="Verdana"/>
                        </a:rPr>
                        <a:t> </a:t>
                      </a:r>
                      <a:r>
                        <a:rPr sz="700" spc="20" dirty="0">
                          <a:solidFill>
                            <a:srgbClr val="231F20"/>
                          </a:solidFill>
                          <a:latin typeface="Verdana"/>
                          <a:cs typeface="Verdana"/>
                        </a:rPr>
                        <a:t>flanges</a:t>
                      </a:r>
                      <a:endParaRPr sz="700" dirty="0">
                        <a:latin typeface="Verdana"/>
                        <a:cs typeface="Verdana"/>
                      </a:endParaRPr>
                    </a:p>
                  </a:txBody>
                  <a:tcPr marL="0" marR="0" marT="3925" marB="0">
                    <a:lnL w="8877">
                      <a:solidFill>
                        <a:srgbClr val="231F20"/>
                      </a:solidFill>
                      <a:prstDash val="solid"/>
                    </a:lnL>
                    <a:lnR w="8877">
                      <a:solidFill>
                        <a:srgbClr val="231F20"/>
                      </a:solidFill>
                      <a:prstDash val="solid"/>
                    </a:lnR>
                    <a:lnT w="8877">
                      <a:solidFill>
                        <a:srgbClr val="231F20"/>
                      </a:solidFill>
                      <a:prstDash val="solid"/>
                    </a:lnT>
                    <a:lnB w="8877">
                      <a:solidFill>
                        <a:srgbClr val="231F20"/>
                      </a:solidFill>
                      <a:prstDash val="solid"/>
                    </a:lnB>
                    <a:solidFill>
                      <a:srgbClr val="E8EEF3"/>
                    </a:solidFill>
                  </a:tcPr>
                </a:tc>
                <a:tc>
                  <a:txBody>
                    <a:bodyPr/>
                    <a:lstStyle/>
                    <a:p>
                      <a:pPr marL="337820" marR="329565" algn="ctr">
                        <a:lnSpc>
                          <a:spcPct val="104900"/>
                        </a:lnSpc>
                        <a:spcBef>
                          <a:spcPts val="40"/>
                        </a:spcBef>
                      </a:pPr>
                      <a:r>
                        <a:rPr sz="700" spc="20" dirty="0">
                          <a:solidFill>
                            <a:srgbClr val="231F20"/>
                          </a:solidFill>
                          <a:latin typeface="Verdana"/>
                          <a:cs typeface="Verdana"/>
                        </a:rPr>
                        <a:t>up </a:t>
                      </a:r>
                      <a:r>
                        <a:rPr sz="700" spc="15" dirty="0">
                          <a:solidFill>
                            <a:srgbClr val="231F20"/>
                          </a:solidFill>
                          <a:latin typeface="Verdana"/>
                          <a:cs typeface="Verdana"/>
                        </a:rPr>
                        <a:t>to </a:t>
                      </a:r>
                      <a:r>
                        <a:rPr sz="700" spc="20" dirty="0">
                          <a:solidFill>
                            <a:srgbClr val="231F20"/>
                          </a:solidFill>
                          <a:latin typeface="Verdana"/>
                          <a:cs typeface="Verdana"/>
                        </a:rPr>
                        <a:t>400</a:t>
                      </a:r>
                      <a:r>
                        <a:rPr sz="700" spc="-70" dirty="0">
                          <a:solidFill>
                            <a:srgbClr val="231F20"/>
                          </a:solidFill>
                          <a:latin typeface="Verdana"/>
                          <a:cs typeface="Verdana"/>
                        </a:rPr>
                        <a:t> </a:t>
                      </a:r>
                      <a:r>
                        <a:rPr sz="700" spc="20" dirty="0">
                          <a:solidFill>
                            <a:srgbClr val="231F20"/>
                          </a:solidFill>
                          <a:latin typeface="Verdana"/>
                          <a:cs typeface="Verdana"/>
                        </a:rPr>
                        <a:t>PSI  </a:t>
                      </a:r>
                      <a:r>
                        <a:rPr sz="700" spc="15" dirty="0">
                          <a:solidFill>
                            <a:srgbClr val="231F20"/>
                          </a:solidFill>
                          <a:latin typeface="Verdana"/>
                          <a:cs typeface="Verdana"/>
                        </a:rPr>
                        <a:t>(1206</a:t>
                      </a:r>
                      <a:r>
                        <a:rPr sz="700" spc="-65" dirty="0">
                          <a:solidFill>
                            <a:srgbClr val="231F20"/>
                          </a:solidFill>
                          <a:latin typeface="Verdana"/>
                          <a:cs typeface="Verdana"/>
                        </a:rPr>
                        <a:t> </a:t>
                      </a:r>
                      <a:r>
                        <a:rPr sz="700" spc="15" dirty="0">
                          <a:solidFill>
                            <a:srgbClr val="231F20"/>
                          </a:solidFill>
                          <a:latin typeface="Verdana"/>
                          <a:cs typeface="Verdana"/>
                        </a:rPr>
                        <a:t>kPa)</a:t>
                      </a:r>
                      <a:endParaRPr sz="700" dirty="0">
                        <a:latin typeface="Verdana"/>
                        <a:cs typeface="Verdana"/>
                      </a:endParaRPr>
                    </a:p>
                    <a:p>
                      <a:pPr algn="ctr">
                        <a:lnSpc>
                          <a:spcPct val="100000"/>
                        </a:lnSpc>
                        <a:spcBef>
                          <a:spcPts val="45"/>
                        </a:spcBef>
                      </a:pPr>
                      <a:r>
                        <a:rPr sz="700" spc="20" dirty="0">
                          <a:solidFill>
                            <a:srgbClr val="231F20"/>
                          </a:solidFill>
                          <a:latin typeface="Verdana"/>
                          <a:cs typeface="Verdana"/>
                        </a:rPr>
                        <a:t>with </a:t>
                      </a:r>
                      <a:r>
                        <a:rPr sz="700" spc="25" dirty="0">
                          <a:solidFill>
                            <a:srgbClr val="231F20"/>
                          </a:solidFill>
                          <a:latin typeface="Verdana"/>
                          <a:cs typeface="Verdana"/>
                        </a:rPr>
                        <a:t>400#</a:t>
                      </a:r>
                      <a:r>
                        <a:rPr sz="700" spc="-95" dirty="0">
                          <a:solidFill>
                            <a:srgbClr val="231F20"/>
                          </a:solidFill>
                          <a:latin typeface="Verdana"/>
                          <a:cs typeface="Verdana"/>
                        </a:rPr>
                        <a:t> </a:t>
                      </a:r>
                      <a:r>
                        <a:rPr sz="700" spc="20" dirty="0">
                          <a:solidFill>
                            <a:srgbClr val="231F20"/>
                          </a:solidFill>
                          <a:latin typeface="Verdana"/>
                          <a:cs typeface="Verdana"/>
                        </a:rPr>
                        <a:t>flanges</a:t>
                      </a:r>
                      <a:endParaRPr sz="700" dirty="0">
                        <a:latin typeface="Verdana"/>
                        <a:cs typeface="Verdana"/>
                      </a:endParaRPr>
                    </a:p>
                  </a:txBody>
                  <a:tcPr marL="0" marR="0" marT="3925" marB="0">
                    <a:lnL w="8877">
                      <a:solidFill>
                        <a:srgbClr val="231F20"/>
                      </a:solidFill>
                      <a:prstDash val="solid"/>
                    </a:lnL>
                    <a:lnR w="8877">
                      <a:solidFill>
                        <a:srgbClr val="231F20"/>
                      </a:solidFill>
                      <a:prstDash val="solid"/>
                    </a:lnR>
                    <a:lnT w="8877">
                      <a:solidFill>
                        <a:srgbClr val="231F20"/>
                      </a:solidFill>
                      <a:prstDash val="solid"/>
                    </a:lnT>
                    <a:lnB w="8877">
                      <a:solidFill>
                        <a:srgbClr val="231F20"/>
                      </a:solidFill>
                      <a:prstDash val="solid"/>
                    </a:lnB>
                    <a:solidFill>
                      <a:srgbClr val="E8EEF3"/>
                    </a:solidFill>
                  </a:tcPr>
                </a:tc>
              </a:tr>
              <a:tr h="216621">
                <a:tc>
                  <a:txBody>
                    <a:bodyPr/>
                    <a:lstStyle/>
                    <a:p>
                      <a:pPr algn="ctr">
                        <a:lnSpc>
                          <a:spcPct val="100000"/>
                        </a:lnSpc>
                        <a:spcBef>
                          <a:spcPts val="585"/>
                        </a:spcBef>
                      </a:pPr>
                      <a:r>
                        <a:rPr sz="700" spc="-5" dirty="0">
                          <a:solidFill>
                            <a:srgbClr val="231F20"/>
                          </a:solidFill>
                          <a:latin typeface="Days"/>
                          <a:cs typeface="Days"/>
                        </a:rPr>
                        <a:t>HORSEPOWER</a:t>
                      </a:r>
                      <a:endParaRPr sz="700" dirty="0">
                        <a:latin typeface="Days"/>
                        <a:cs typeface="Days"/>
                      </a:endParaRPr>
                    </a:p>
                  </a:txBody>
                  <a:tcPr marL="0" marR="0" marT="57410" marB="0">
                    <a:lnL w="8877">
                      <a:solidFill>
                        <a:srgbClr val="231F20"/>
                      </a:solidFill>
                      <a:prstDash val="solid"/>
                    </a:lnL>
                    <a:lnR w="8877">
                      <a:solidFill>
                        <a:srgbClr val="231F20"/>
                      </a:solidFill>
                      <a:prstDash val="solid"/>
                    </a:lnR>
                    <a:lnT w="8877">
                      <a:solidFill>
                        <a:srgbClr val="231F20"/>
                      </a:solidFill>
                      <a:prstDash val="solid"/>
                    </a:lnT>
                    <a:lnB w="8877">
                      <a:solidFill>
                        <a:srgbClr val="231F20"/>
                      </a:solidFill>
                      <a:prstDash val="solid"/>
                    </a:lnB>
                    <a:solidFill>
                      <a:srgbClr val="FFFFFF"/>
                    </a:solidFill>
                  </a:tcPr>
                </a:tc>
                <a:tc>
                  <a:txBody>
                    <a:bodyPr/>
                    <a:lstStyle/>
                    <a:p>
                      <a:pPr marL="420370" marR="314960" indent="-97790">
                        <a:lnSpc>
                          <a:spcPct val="104900"/>
                        </a:lnSpc>
                        <a:spcBef>
                          <a:spcPts val="40"/>
                        </a:spcBef>
                      </a:pPr>
                      <a:r>
                        <a:rPr sz="700" spc="20" dirty="0">
                          <a:solidFill>
                            <a:srgbClr val="231F20"/>
                          </a:solidFill>
                          <a:latin typeface="Verdana"/>
                          <a:cs typeface="Verdana"/>
                        </a:rPr>
                        <a:t>up </a:t>
                      </a:r>
                      <a:r>
                        <a:rPr sz="700" spc="15" dirty="0">
                          <a:solidFill>
                            <a:srgbClr val="231F20"/>
                          </a:solidFill>
                          <a:latin typeface="Verdana"/>
                          <a:cs typeface="Verdana"/>
                        </a:rPr>
                        <a:t>to </a:t>
                      </a:r>
                      <a:r>
                        <a:rPr sz="700" spc="20" dirty="0">
                          <a:solidFill>
                            <a:srgbClr val="231F20"/>
                          </a:solidFill>
                          <a:latin typeface="Verdana"/>
                          <a:cs typeface="Verdana"/>
                        </a:rPr>
                        <a:t>200</a:t>
                      </a:r>
                      <a:r>
                        <a:rPr sz="700" spc="-70" dirty="0">
                          <a:solidFill>
                            <a:srgbClr val="231F20"/>
                          </a:solidFill>
                          <a:latin typeface="Verdana"/>
                          <a:cs typeface="Verdana"/>
                        </a:rPr>
                        <a:t> </a:t>
                      </a:r>
                      <a:r>
                        <a:rPr sz="700" spc="20" dirty="0">
                          <a:solidFill>
                            <a:srgbClr val="231F20"/>
                          </a:solidFill>
                          <a:latin typeface="Verdana"/>
                          <a:cs typeface="Verdana"/>
                        </a:rPr>
                        <a:t>HP  </a:t>
                      </a:r>
                      <a:r>
                        <a:rPr sz="700" spc="15" dirty="0">
                          <a:solidFill>
                            <a:srgbClr val="231F20"/>
                          </a:solidFill>
                          <a:latin typeface="Verdana"/>
                          <a:cs typeface="Verdana"/>
                        </a:rPr>
                        <a:t>(149</a:t>
                      </a:r>
                      <a:r>
                        <a:rPr sz="700" spc="-65" dirty="0">
                          <a:solidFill>
                            <a:srgbClr val="231F20"/>
                          </a:solidFill>
                          <a:latin typeface="Verdana"/>
                          <a:cs typeface="Verdana"/>
                        </a:rPr>
                        <a:t> </a:t>
                      </a:r>
                      <a:r>
                        <a:rPr sz="700" spc="25" dirty="0">
                          <a:solidFill>
                            <a:srgbClr val="231F20"/>
                          </a:solidFill>
                          <a:latin typeface="Verdana"/>
                          <a:cs typeface="Verdana"/>
                        </a:rPr>
                        <a:t>kW)</a:t>
                      </a:r>
                      <a:endParaRPr sz="700" dirty="0">
                        <a:latin typeface="Verdana"/>
                        <a:cs typeface="Verdana"/>
                      </a:endParaRPr>
                    </a:p>
                  </a:txBody>
                  <a:tcPr marL="0" marR="0" marT="3925" marB="0">
                    <a:lnL w="8877">
                      <a:solidFill>
                        <a:srgbClr val="231F20"/>
                      </a:solidFill>
                      <a:prstDash val="solid"/>
                    </a:lnL>
                    <a:lnR w="8877">
                      <a:solidFill>
                        <a:srgbClr val="231F20"/>
                      </a:solidFill>
                      <a:prstDash val="solid"/>
                    </a:lnR>
                    <a:lnT w="8877">
                      <a:solidFill>
                        <a:srgbClr val="231F20"/>
                      </a:solidFill>
                      <a:prstDash val="solid"/>
                    </a:lnT>
                    <a:lnB w="8877">
                      <a:solidFill>
                        <a:srgbClr val="231F20"/>
                      </a:solidFill>
                      <a:prstDash val="solid"/>
                    </a:lnB>
                    <a:solidFill>
                      <a:srgbClr val="FFFFFF"/>
                    </a:solidFill>
                  </a:tcPr>
                </a:tc>
                <a:tc>
                  <a:txBody>
                    <a:bodyPr/>
                    <a:lstStyle/>
                    <a:p>
                      <a:pPr marL="426720" marR="321945" indent="-97790">
                        <a:lnSpc>
                          <a:spcPct val="104900"/>
                        </a:lnSpc>
                        <a:spcBef>
                          <a:spcPts val="40"/>
                        </a:spcBef>
                      </a:pPr>
                      <a:r>
                        <a:rPr sz="700" spc="20" dirty="0">
                          <a:solidFill>
                            <a:srgbClr val="231F20"/>
                          </a:solidFill>
                          <a:latin typeface="Verdana"/>
                          <a:cs typeface="Verdana"/>
                        </a:rPr>
                        <a:t>up </a:t>
                      </a:r>
                      <a:r>
                        <a:rPr sz="700" spc="15" dirty="0">
                          <a:solidFill>
                            <a:srgbClr val="231F20"/>
                          </a:solidFill>
                          <a:latin typeface="Verdana"/>
                          <a:cs typeface="Verdana"/>
                        </a:rPr>
                        <a:t>to </a:t>
                      </a:r>
                      <a:r>
                        <a:rPr sz="700" spc="20" dirty="0">
                          <a:solidFill>
                            <a:srgbClr val="231F20"/>
                          </a:solidFill>
                          <a:latin typeface="Verdana"/>
                          <a:cs typeface="Verdana"/>
                        </a:rPr>
                        <a:t>200</a:t>
                      </a:r>
                      <a:r>
                        <a:rPr sz="700" spc="-70" dirty="0">
                          <a:solidFill>
                            <a:srgbClr val="231F20"/>
                          </a:solidFill>
                          <a:latin typeface="Verdana"/>
                          <a:cs typeface="Verdana"/>
                        </a:rPr>
                        <a:t> </a:t>
                      </a:r>
                      <a:r>
                        <a:rPr sz="700" spc="20" dirty="0">
                          <a:solidFill>
                            <a:srgbClr val="231F20"/>
                          </a:solidFill>
                          <a:latin typeface="Verdana"/>
                          <a:cs typeface="Verdana"/>
                        </a:rPr>
                        <a:t>HP  </a:t>
                      </a:r>
                      <a:r>
                        <a:rPr sz="700" spc="15" dirty="0">
                          <a:solidFill>
                            <a:srgbClr val="231F20"/>
                          </a:solidFill>
                          <a:latin typeface="Verdana"/>
                          <a:cs typeface="Verdana"/>
                        </a:rPr>
                        <a:t>(149</a:t>
                      </a:r>
                      <a:r>
                        <a:rPr sz="700" spc="-65" dirty="0">
                          <a:solidFill>
                            <a:srgbClr val="231F20"/>
                          </a:solidFill>
                          <a:latin typeface="Verdana"/>
                          <a:cs typeface="Verdana"/>
                        </a:rPr>
                        <a:t> </a:t>
                      </a:r>
                      <a:r>
                        <a:rPr sz="700" spc="25" dirty="0">
                          <a:solidFill>
                            <a:srgbClr val="231F20"/>
                          </a:solidFill>
                          <a:latin typeface="Verdana"/>
                          <a:cs typeface="Verdana"/>
                        </a:rPr>
                        <a:t>kW)</a:t>
                      </a:r>
                      <a:endParaRPr sz="700" dirty="0">
                        <a:latin typeface="Verdana"/>
                        <a:cs typeface="Verdana"/>
                      </a:endParaRPr>
                    </a:p>
                  </a:txBody>
                  <a:tcPr marL="0" marR="0" marT="3925" marB="0">
                    <a:lnL w="8877">
                      <a:solidFill>
                        <a:srgbClr val="231F20"/>
                      </a:solidFill>
                      <a:prstDash val="solid"/>
                    </a:lnL>
                    <a:lnR w="8877">
                      <a:solidFill>
                        <a:srgbClr val="231F20"/>
                      </a:solidFill>
                      <a:prstDash val="solid"/>
                    </a:lnR>
                    <a:lnT w="8877">
                      <a:solidFill>
                        <a:srgbClr val="231F20"/>
                      </a:solidFill>
                      <a:prstDash val="solid"/>
                    </a:lnT>
                    <a:lnB w="8877">
                      <a:solidFill>
                        <a:srgbClr val="231F20"/>
                      </a:solidFill>
                      <a:prstDash val="solid"/>
                    </a:lnB>
                    <a:solidFill>
                      <a:srgbClr val="FFFFFF"/>
                    </a:solidFill>
                  </a:tcPr>
                </a:tc>
                <a:tc>
                  <a:txBody>
                    <a:bodyPr/>
                    <a:lstStyle/>
                    <a:p>
                      <a:pPr marL="413384" marR="308610" indent="-97790">
                        <a:lnSpc>
                          <a:spcPct val="104900"/>
                        </a:lnSpc>
                        <a:spcBef>
                          <a:spcPts val="40"/>
                        </a:spcBef>
                      </a:pPr>
                      <a:r>
                        <a:rPr sz="700" spc="20" dirty="0">
                          <a:solidFill>
                            <a:srgbClr val="231F20"/>
                          </a:solidFill>
                          <a:latin typeface="Verdana"/>
                          <a:cs typeface="Verdana"/>
                        </a:rPr>
                        <a:t>up </a:t>
                      </a:r>
                      <a:r>
                        <a:rPr sz="700" spc="15" dirty="0">
                          <a:solidFill>
                            <a:srgbClr val="231F20"/>
                          </a:solidFill>
                          <a:latin typeface="Verdana"/>
                          <a:cs typeface="Verdana"/>
                        </a:rPr>
                        <a:t>to </a:t>
                      </a:r>
                      <a:r>
                        <a:rPr sz="700" spc="20" dirty="0">
                          <a:solidFill>
                            <a:srgbClr val="231F20"/>
                          </a:solidFill>
                          <a:latin typeface="Verdana"/>
                          <a:cs typeface="Verdana"/>
                        </a:rPr>
                        <a:t>200</a:t>
                      </a:r>
                      <a:r>
                        <a:rPr sz="700" spc="-70" dirty="0">
                          <a:solidFill>
                            <a:srgbClr val="231F20"/>
                          </a:solidFill>
                          <a:latin typeface="Verdana"/>
                          <a:cs typeface="Verdana"/>
                        </a:rPr>
                        <a:t> </a:t>
                      </a:r>
                      <a:r>
                        <a:rPr sz="700" spc="20" dirty="0">
                          <a:solidFill>
                            <a:srgbClr val="231F20"/>
                          </a:solidFill>
                          <a:latin typeface="Verdana"/>
                          <a:cs typeface="Verdana"/>
                        </a:rPr>
                        <a:t>HP  </a:t>
                      </a:r>
                      <a:r>
                        <a:rPr sz="700" spc="15" dirty="0">
                          <a:solidFill>
                            <a:srgbClr val="231F20"/>
                          </a:solidFill>
                          <a:latin typeface="Verdana"/>
                          <a:cs typeface="Verdana"/>
                        </a:rPr>
                        <a:t>(149</a:t>
                      </a:r>
                      <a:r>
                        <a:rPr sz="700" spc="-65" dirty="0">
                          <a:solidFill>
                            <a:srgbClr val="231F20"/>
                          </a:solidFill>
                          <a:latin typeface="Verdana"/>
                          <a:cs typeface="Verdana"/>
                        </a:rPr>
                        <a:t> </a:t>
                      </a:r>
                      <a:r>
                        <a:rPr sz="700" spc="25" dirty="0">
                          <a:solidFill>
                            <a:srgbClr val="231F20"/>
                          </a:solidFill>
                          <a:latin typeface="Verdana"/>
                          <a:cs typeface="Verdana"/>
                        </a:rPr>
                        <a:t>kW)</a:t>
                      </a:r>
                      <a:endParaRPr sz="700">
                        <a:latin typeface="Verdana"/>
                        <a:cs typeface="Verdana"/>
                      </a:endParaRPr>
                    </a:p>
                  </a:txBody>
                  <a:tcPr marL="0" marR="0" marT="3925" marB="0">
                    <a:lnL w="8877">
                      <a:solidFill>
                        <a:srgbClr val="231F20"/>
                      </a:solidFill>
                      <a:prstDash val="solid"/>
                    </a:lnL>
                    <a:lnR w="8877">
                      <a:solidFill>
                        <a:srgbClr val="231F20"/>
                      </a:solidFill>
                      <a:prstDash val="solid"/>
                    </a:lnR>
                    <a:lnT w="8877">
                      <a:solidFill>
                        <a:srgbClr val="231F20"/>
                      </a:solidFill>
                      <a:prstDash val="solid"/>
                    </a:lnT>
                    <a:lnB w="8877">
                      <a:solidFill>
                        <a:srgbClr val="231F20"/>
                      </a:solidFill>
                      <a:prstDash val="solid"/>
                    </a:lnB>
                    <a:solidFill>
                      <a:srgbClr val="FFFFFF"/>
                    </a:solidFill>
                  </a:tcPr>
                </a:tc>
                <a:tc>
                  <a:txBody>
                    <a:bodyPr/>
                    <a:lstStyle/>
                    <a:p>
                      <a:pPr marL="453390" marR="348615" indent="-97790">
                        <a:lnSpc>
                          <a:spcPct val="104900"/>
                        </a:lnSpc>
                        <a:spcBef>
                          <a:spcPts val="40"/>
                        </a:spcBef>
                      </a:pPr>
                      <a:r>
                        <a:rPr sz="700" spc="20" dirty="0">
                          <a:solidFill>
                            <a:srgbClr val="231F20"/>
                          </a:solidFill>
                          <a:latin typeface="Verdana"/>
                          <a:cs typeface="Verdana"/>
                        </a:rPr>
                        <a:t>up </a:t>
                      </a:r>
                      <a:r>
                        <a:rPr sz="700" spc="15" dirty="0">
                          <a:solidFill>
                            <a:srgbClr val="231F20"/>
                          </a:solidFill>
                          <a:latin typeface="Verdana"/>
                          <a:cs typeface="Verdana"/>
                        </a:rPr>
                        <a:t>to </a:t>
                      </a:r>
                      <a:r>
                        <a:rPr sz="700" spc="20" dirty="0">
                          <a:solidFill>
                            <a:srgbClr val="231F20"/>
                          </a:solidFill>
                          <a:latin typeface="Verdana"/>
                          <a:cs typeface="Verdana"/>
                        </a:rPr>
                        <a:t>500</a:t>
                      </a:r>
                      <a:r>
                        <a:rPr sz="700" spc="-70" dirty="0">
                          <a:solidFill>
                            <a:srgbClr val="231F20"/>
                          </a:solidFill>
                          <a:latin typeface="Verdana"/>
                          <a:cs typeface="Verdana"/>
                        </a:rPr>
                        <a:t> </a:t>
                      </a:r>
                      <a:r>
                        <a:rPr sz="700" spc="20" dirty="0">
                          <a:solidFill>
                            <a:srgbClr val="231F20"/>
                          </a:solidFill>
                          <a:latin typeface="Verdana"/>
                          <a:cs typeface="Verdana"/>
                        </a:rPr>
                        <a:t>HP  </a:t>
                      </a:r>
                      <a:r>
                        <a:rPr sz="700" spc="15" dirty="0">
                          <a:solidFill>
                            <a:srgbClr val="231F20"/>
                          </a:solidFill>
                          <a:latin typeface="Verdana"/>
                          <a:cs typeface="Verdana"/>
                        </a:rPr>
                        <a:t>(373</a:t>
                      </a:r>
                      <a:r>
                        <a:rPr sz="700" spc="-65" dirty="0">
                          <a:solidFill>
                            <a:srgbClr val="231F20"/>
                          </a:solidFill>
                          <a:latin typeface="Verdana"/>
                          <a:cs typeface="Verdana"/>
                        </a:rPr>
                        <a:t> </a:t>
                      </a:r>
                      <a:r>
                        <a:rPr sz="700" spc="25" dirty="0">
                          <a:solidFill>
                            <a:srgbClr val="231F20"/>
                          </a:solidFill>
                          <a:latin typeface="Verdana"/>
                          <a:cs typeface="Verdana"/>
                        </a:rPr>
                        <a:t>kW)</a:t>
                      </a:r>
                      <a:endParaRPr sz="700" dirty="0">
                        <a:latin typeface="Verdana"/>
                        <a:cs typeface="Verdana"/>
                      </a:endParaRPr>
                    </a:p>
                  </a:txBody>
                  <a:tcPr marL="0" marR="0" marT="3925" marB="0">
                    <a:lnL w="8877">
                      <a:solidFill>
                        <a:srgbClr val="231F20"/>
                      </a:solidFill>
                      <a:prstDash val="solid"/>
                    </a:lnL>
                    <a:lnR w="8877">
                      <a:solidFill>
                        <a:srgbClr val="231F20"/>
                      </a:solidFill>
                      <a:prstDash val="solid"/>
                    </a:lnR>
                    <a:lnT w="8877">
                      <a:solidFill>
                        <a:srgbClr val="231F20"/>
                      </a:solidFill>
                      <a:prstDash val="solid"/>
                    </a:lnT>
                    <a:lnB w="8877">
                      <a:solidFill>
                        <a:srgbClr val="231F20"/>
                      </a:solidFill>
                      <a:prstDash val="solid"/>
                    </a:lnB>
                    <a:solidFill>
                      <a:srgbClr val="FFFFFF"/>
                    </a:solidFill>
                  </a:tcPr>
                </a:tc>
              </a:tr>
              <a:tr h="216620">
                <a:tc>
                  <a:txBody>
                    <a:bodyPr/>
                    <a:lstStyle/>
                    <a:p>
                      <a:pPr algn="ctr">
                        <a:lnSpc>
                          <a:spcPct val="100000"/>
                        </a:lnSpc>
                        <a:spcBef>
                          <a:spcPts val="585"/>
                        </a:spcBef>
                      </a:pPr>
                      <a:r>
                        <a:rPr sz="700" dirty="0">
                          <a:solidFill>
                            <a:srgbClr val="231F20"/>
                          </a:solidFill>
                          <a:latin typeface="Days"/>
                          <a:cs typeface="Days"/>
                        </a:rPr>
                        <a:t>DRIVES</a:t>
                      </a:r>
                      <a:endParaRPr sz="700" dirty="0">
                        <a:latin typeface="Days"/>
                        <a:cs typeface="Days"/>
                      </a:endParaRPr>
                    </a:p>
                  </a:txBody>
                  <a:tcPr marL="0" marR="0" marT="57410" marB="0">
                    <a:lnL w="8877">
                      <a:solidFill>
                        <a:srgbClr val="231F20"/>
                      </a:solidFill>
                      <a:prstDash val="solid"/>
                    </a:lnL>
                    <a:lnR w="8877">
                      <a:solidFill>
                        <a:srgbClr val="231F20"/>
                      </a:solidFill>
                      <a:prstDash val="solid"/>
                    </a:lnR>
                    <a:lnT w="8877">
                      <a:solidFill>
                        <a:srgbClr val="231F20"/>
                      </a:solidFill>
                      <a:prstDash val="solid"/>
                    </a:lnT>
                    <a:lnB w="8877">
                      <a:solidFill>
                        <a:srgbClr val="231F20"/>
                      </a:solidFill>
                      <a:prstDash val="solid"/>
                    </a:lnB>
                    <a:solidFill>
                      <a:srgbClr val="E8EEF3"/>
                    </a:solidFill>
                  </a:tcPr>
                </a:tc>
                <a:tc>
                  <a:txBody>
                    <a:bodyPr/>
                    <a:lstStyle/>
                    <a:p>
                      <a:pPr algn="ctr">
                        <a:lnSpc>
                          <a:spcPct val="100000"/>
                        </a:lnSpc>
                        <a:spcBef>
                          <a:spcPts val="590"/>
                        </a:spcBef>
                      </a:pPr>
                      <a:r>
                        <a:rPr sz="700" spc="25" dirty="0">
                          <a:solidFill>
                            <a:srgbClr val="231F20"/>
                          </a:solidFill>
                          <a:latin typeface="Verdana"/>
                          <a:cs typeface="Verdana"/>
                        </a:rPr>
                        <a:t>JM </a:t>
                      </a:r>
                      <a:r>
                        <a:rPr sz="700" spc="10" dirty="0">
                          <a:solidFill>
                            <a:srgbClr val="231F20"/>
                          </a:solidFill>
                          <a:latin typeface="Verdana"/>
                          <a:cs typeface="Verdana"/>
                        </a:rPr>
                        <a:t>Electric</a:t>
                      </a:r>
                      <a:r>
                        <a:rPr sz="700" spc="-65" dirty="0">
                          <a:solidFill>
                            <a:srgbClr val="231F20"/>
                          </a:solidFill>
                          <a:latin typeface="Verdana"/>
                          <a:cs typeface="Verdana"/>
                        </a:rPr>
                        <a:t> </a:t>
                      </a:r>
                      <a:r>
                        <a:rPr sz="700" spc="20" dirty="0">
                          <a:solidFill>
                            <a:srgbClr val="231F20"/>
                          </a:solidFill>
                          <a:latin typeface="Verdana"/>
                          <a:cs typeface="Verdana"/>
                        </a:rPr>
                        <a:t>Motors</a:t>
                      </a:r>
                      <a:endParaRPr sz="700" dirty="0">
                        <a:latin typeface="Verdana"/>
                        <a:cs typeface="Verdana"/>
                      </a:endParaRPr>
                    </a:p>
                  </a:txBody>
                  <a:tcPr marL="0" marR="0" marT="57900" marB="0">
                    <a:lnL w="8877">
                      <a:solidFill>
                        <a:srgbClr val="231F20"/>
                      </a:solidFill>
                      <a:prstDash val="solid"/>
                    </a:lnL>
                    <a:lnR w="8877">
                      <a:solidFill>
                        <a:srgbClr val="231F20"/>
                      </a:solidFill>
                      <a:prstDash val="solid"/>
                    </a:lnR>
                    <a:lnT w="8877">
                      <a:solidFill>
                        <a:srgbClr val="231F20"/>
                      </a:solidFill>
                      <a:prstDash val="solid"/>
                    </a:lnT>
                    <a:lnB w="8877">
                      <a:solidFill>
                        <a:srgbClr val="231F20"/>
                      </a:solidFill>
                      <a:prstDash val="solid"/>
                    </a:lnB>
                    <a:solidFill>
                      <a:srgbClr val="E8EEF3"/>
                    </a:solidFill>
                  </a:tcPr>
                </a:tc>
                <a:tc>
                  <a:txBody>
                    <a:bodyPr/>
                    <a:lstStyle/>
                    <a:p>
                      <a:pPr algn="ctr">
                        <a:lnSpc>
                          <a:spcPct val="100000"/>
                        </a:lnSpc>
                        <a:spcBef>
                          <a:spcPts val="590"/>
                        </a:spcBef>
                      </a:pPr>
                      <a:r>
                        <a:rPr sz="700" spc="25" dirty="0">
                          <a:solidFill>
                            <a:srgbClr val="231F20"/>
                          </a:solidFill>
                          <a:latin typeface="Verdana"/>
                          <a:cs typeface="Verdana"/>
                        </a:rPr>
                        <a:t>JM </a:t>
                      </a:r>
                      <a:r>
                        <a:rPr sz="700" spc="10" dirty="0">
                          <a:solidFill>
                            <a:srgbClr val="231F20"/>
                          </a:solidFill>
                          <a:latin typeface="Verdana"/>
                          <a:cs typeface="Verdana"/>
                        </a:rPr>
                        <a:t>Electric</a:t>
                      </a:r>
                      <a:r>
                        <a:rPr sz="700" spc="-65" dirty="0">
                          <a:solidFill>
                            <a:srgbClr val="231F20"/>
                          </a:solidFill>
                          <a:latin typeface="Verdana"/>
                          <a:cs typeface="Verdana"/>
                        </a:rPr>
                        <a:t> </a:t>
                      </a:r>
                      <a:r>
                        <a:rPr sz="700" spc="20" dirty="0">
                          <a:solidFill>
                            <a:srgbClr val="231F20"/>
                          </a:solidFill>
                          <a:latin typeface="Verdana"/>
                          <a:cs typeface="Verdana"/>
                        </a:rPr>
                        <a:t>Motors</a:t>
                      </a:r>
                      <a:endParaRPr sz="700" dirty="0">
                        <a:latin typeface="Verdana"/>
                        <a:cs typeface="Verdana"/>
                      </a:endParaRPr>
                    </a:p>
                  </a:txBody>
                  <a:tcPr marL="0" marR="0" marT="57900" marB="0">
                    <a:lnL w="8877">
                      <a:solidFill>
                        <a:srgbClr val="231F20"/>
                      </a:solidFill>
                      <a:prstDash val="solid"/>
                    </a:lnL>
                    <a:lnR w="8877">
                      <a:solidFill>
                        <a:srgbClr val="231F20"/>
                      </a:solidFill>
                      <a:prstDash val="solid"/>
                    </a:lnR>
                    <a:lnT w="8877">
                      <a:solidFill>
                        <a:srgbClr val="231F20"/>
                      </a:solidFill>
                      <a:prstDash val="solid"/>
                    </a:lnT>
                    <a:lnB w="8877">
                      <a:solidFill>
                        <a:srgbClr val="231F20"/>
                      </a:solidFill>
                      <a:prstDash val="solid"/>
                    </a:lnB>
                    <a:solidFill>
                      <a:srgbClr val="E8EEF3"/>
                    </a:solidFill>
                  </a:tcPr>
                </a:tc>
                <a:tc>
                  <a:txBody>
                    <a:bodyPr/>
                    <a:lstStyle/>
                    <a:p>
                      <a:pPr marL="203835" marR="26670" indent="-169545">
                        <a:lnSpc>
                          <a:spcPct val="104900"/>
                        </a:lnSpc>
                        <a:spcBef>
                          <a:spcPts val="40"/>
                        </a:spcBef>
                      </a:pPr>
                      <a:r>
                        <a:rPr sz="700" spc="20" dirty="0">
                          <a:solidFill>
                            <a:srgbClr val="231F20"/>
                          </a:solidFill>
                          <a:latin typeface="Verdana"/>
                          <a:cs typeface="Verdana"/>
                        </a:rPr>
                        <a:t>T Frame </a:t>
                      </a:r>
                      <a:r>
                        <a:rPr sz="700" spc="10" dirty="0">
                          <a:solidFill>
                            <a:srgbClr val="231F20"/>
                          </a:solidFill>
                          <a:latin typeface="Verdana"/>
                          <a:cs typeface="Verdana"/>
                        </a:rPr>
                        <a:t>Electric</a:t>
                      </a:r>
                      <a:r>
                        <a:rPr sz="700" spc="-55" dirty="0">
                          <a:solidFill>
                            <a:srgbClr val="231F20"/>
                          </a:solidFill>
                          <a:latin typeface="Verdana"/>
                          <a:cs typeface="Verdana"/>
                        </a:rPr>
                        <a:t> </a:t>
                      </a:r>
                      <a:r>
                        <a:rPr sz="700" spc="20" dirty="0">
                          <a:solidFill>
                            <a:srgbClr val="231F20"/>
                          </a:solidFill>
                          <a:latin typeface="Verdana"/>
                          <a:cs typeface="Verdana"/>
                        </a:rPr>
                        <a:t>Motors  or </a:t>
                      </a:r>
                      <a:r>
                        <a:rPr sz="700" spc="15" dirty="0">
                          <a:solidFill>
                            <a:srgbClr val="231F20"/>
                          </a:solidFill>
                          <a:latin typeface="Verdana"/>
                          <a:cs typeface="Verdana"/>
                        </a:rPr>
                        <a:t>Diesel</a:t>
                      </a:r>
                      <a:r>
                        <a:rPr sz="700" spc="-75" dirty="0">
                          <a:solidFill>
                            <a:srgbClr val="231F20"/>
                          </a:solidFill>
                          <a:latin typeface="Verdana"/>
                          <a:cs typeface="Verdana"/>
                        </a:rPr>
                        <a:t> </a:t>
                      </a:r>
                      <a:r>
                        <a:rPr sz="700" spc="15" dirty="0">
                          <a:solidFill>
                            <a:srgbClr val="231F20"/>
                          </a:solidFill>
                          <a:latin typeface="Verdana"/>
                          <a:cs typeface="Verdana"/>
                        </a:rPr>
                        <a:t>Engines</a:t>
                      </a:r>
                      <a:endParaRPr sz="700">
                        <a:latin typeface="Verdana"/>
                        <a:cs typeface="Verdana"/>
                      </a:endParaRPr>
                    </a:p>
                  </a:txBody>
                  <a:tcPr marL="0" marR="0" marT="3925" marB="0">
                    <a:lnL w="8877">
                      <a:solidFill>
                        <a:srgbClr val="231F20"/>
                      </a:solidFill>
                      <a:prstDash val="solid"/>
                    </a:lnL>
                    <a:lnR w="8877">
                      <a:solidFill>
                        <a:srgbClr val="231F20"/>
                      </a:solidFill>
                      <a:prstDash val="solid"/>
                    </a:lnR>
                    <a:lnT w="8877">
                      <a:solidFill>
                        <a:srgbClr val="231F20"/>
                      </a:solidFill>
                      <a:prstDash val="solid"/>
                    </a:lnT>
                    <a:lnB w="8877">
                      <a:solidFill>
                        <a:srgbClr val="231F20"/>
                      </a:solidFill>
                      <a:prstDash val="solid"/>
                    </a:lnB>
                    <a:solidFill>
                      <a:srgbClr val="E8EEF3"/>
                    </a:solidFill>
                  </a:tcPr>
                </a:tc>
                <a:tc>
                  <a:txBody>
                    <a:bodyPr/>
                    <a:lstStyle/>
                    <a:p>
                      <a:pPr marL="243840" marR="66675" indent="-169545">
                        <a:lnSpc>
                          <a:spcPct val="104900"/>
                        </a:lnSpc>
                        <a:spcBef>
                          <a:spcPts val="40"/>
                        </a:spcBef>
                      </a:pPr>
                      <a:r>
                        <a:rPr sz="700" spc="20" dirty="0">
                          <a:solidFill>
                            <a:srgbClr val="231F20"/>
                          </a:solidFill>
                          <a:latin typeface="Verdana"/>
                          <a:cs typeface="Verdana"/>
                        </a:rPr>
                        <a:t>T Frame </a:t>
                      </a:r>
                      <a:r>
                        <a:rPr sz="700" spc="10" dirty="0">
                          <a:solidFill>
                            <a:srgbClr val="231F20"/>
                          </a:solidFill>
                          <a:latin typeface="Verdana"/>
                          <a:cs typeface="Verdana"/>
                        </a:rPr>
                        <a:t>Electric</a:t>
                      </a:r>
                      <a:r>
                        <a:rPr sz="700" spc="-55" dirty="0">
                          <a:solidFill>
                            <a:srgbClr val="231F20"/>
                          </a:solidFill>
                          <a:latin typeface="Verdana"/>
                          <a:cs typeface="Verdana"/>
                        </a:rPr>
                        <a:t> </a:t>
                      </a:r>
                      <a:r>
                        <a:rPr sz="700" spc="20" dirty="0">
                          <a:solidFill>
                            <a:srgbClr val="231F20"/>
                          </a:solidFill>
                          <a:latin typeface="Verdana"/>
                          <a:cs typeface="Verdana"/>
                        </a:rPr>
                        <a:t>Motors  or </a:t>
                      </a:r>
                      <a:r>
                        <a:rPr sz="700" spc="15" dirty="0">
                          <a:solidFill>
                            <a:srgbClr val="231F20"/>
                          </a:solidFill>
                          <a:latin typeface="Verdana"/>
                          <a:cs typeface="Verdana"/>
                        </a:rPr>
                        <a:t>Diesel</a:t>
                      </a:r>
                      <a:r>
                        <a:rPr sz="700" spc="-75" dirty="0">
                          <a:solidFill>
                            <a:srgbClr val="231F20"/>
                          </a:solidFill>
                          <a:latin typeface="Verdana"/>
                          <a:cs typeface="Verdana"/>
                        </a:rPr>
                        <a:t> </a:t>
                      </a:r>
                      <a:r>
                        <a:rPr sz="700" spc="15" dirty="0">
                          <a:solidFill>
                            <a:srgbClr val="231F20"/>
                          </a:solidFill>
                          <a:latin typeface="Verdana"/>
                          <a:cs typeface="Verdana"/>
                        </a:rPr>
                        <a:t>Engines</a:t>
                      </a:r>
                      <a:endParaRPr sz="700" dirty="0">
                        <a:latin typeface="Verdana"/>
                        <a:cs typeface="Verdana"/>
                      </a:endParaRPr>
                    </a:p>
                  </a:txBody>
                  <a:tcPr marL="0" marR="0" marT="3925" marB="0">
                    <a:lnL w="8877">
                      <a:solidFill>
                        <a:srgbClr val="231F20"/>
                      </a:solidFill>
                      <a:prstDash val="solid"/>
                    </a:lnL>
                    <a:lnR w="8877">
                      <a:solidFill>
                        <a:srgbClr val="231F20"/>
                      </a:solidFill>
                      <a:prstDash val="solid"/>
                    </a:lnR>
                    <a:lnT w="8877">
                      <a:solidFill>
                        <a:srgbClr val="231F20"/>
                      </a:solidFill>
                      <a:prstDash val="solid"/>
                    </a:lnT>
                    <a:lnB w="8877">
                      <a:solidFill>
                        <a:srgbClr val="231F20"/>
                      </a:solidFill>
                      <a:prstDash val="solid"/>
                    </a:lnB>
                    <a:solidFill>
                      <a:srgbClr val="E8EEF3"/>
                    </a:solidFill>
                  </a:tcPr>
                </a:tc>
              </a:tr>
              <a:tr h="149852">
                <a:tc>
                  <a:txBody>
                    <a:bodyPr/>
                    <a:lstStyle/>
                    <a:p>
                      <a:pPr algn="ctr">
                        <a:lnSpc>
                          <a:spcPct val="100000"/>
                        </a:lnSpc>
                        <a:spcBef>
                          <a:spcPts val="245"/>
                        </a:spcBef>
                      </a:pPr>
                      <a:r>
                        <a:rPr sz="700" spc="-5" dirty="0">
                          <a:solidFill>
                            <a:srgbClr val="231F20"/>
                          </a:solidFill>
                          <a:latin typeface="Days"/>
                          <a:cs typeface="Days"/>
                        </a:rPr>
                        <a:t>APPLICATIONS</a:t>
                      </a:r>
                      <a:endParaRPr sz="700" dirty="0">
                        <a:latin typeface="Days"/>
                        <a:cs typeface="Days"/>
                      </a:endParaRPr>
                    </a:p>
                  </a:txBody>
                  <a:tcPr marL="0" marR="0" marT="24043" marB="0">
                    <a:lnL w="8877">
                      <a:solidFill>
                        <a:srgbClr val="231F20"/>
                      </a:solidFill>
                      <a:prstDash val="solid"/>
                    </a:lnL>
                    <a:lnR w="8877">
                      <a:solidFill>
                        <a:srgbClr val="231F20"/>
                      </a:solidFill>
                      <a:prstDash val="solid"/>
                    </a:lnR>
                    <a:lnT w="8877">
                      <a:solidFill>
                        <a:srgbClr val="231F20"/>
                      </a:solidFill>
                      <a:prstDash val="solid"/>
                    </a:lnT>
                    <a:lnB w="8877">
                      <a:solidFill>
                        <a:srgbClr val="231F20"/>
                      </a:solidFill>
                      <a:prstDash val="solid"/>
                    </a:lnB>
                    <a:solidFill>
                      <a:srgbClr val="FFFFFF"/>
                    </a:solidFill>
                  </a:tcPr>
                </a:tc>
                <a:tc>
                  <a:txBody>
                    <a:bodyPr/>
                    <a:lstStyle/>
                    <a:p>
                      <a:pPr algn="ctr">
                        <a:lnSpc>
                          <a:spcPct val="100000"/>
                        </a:lnSpc>
                        <a:spcBef>
                          <a:spcPts val="250"/>
                        </a:spcBef>
                      </a:pPr>
                      <a:r>
                        <a:rPr sz="700" spc="10" dirty="0">
                          <a:solidFill>
                            <a:srgbClr val="231F20"/>
                          </a:solidFill>
                          <a:latin typeface="Verdana"/>
                          <a:cs typeface="Verdana"/>
                        </a:rPr>
                        <a:t>Water </a:t>
                      </a:r>
                      <a:r>
                        <a:rPr sz="700" spc="15" dirty="0">
                          <a:solidFill>
                            <a:srgbClr val="231F20"/>
                          </a:solidFill>
                          <a:latin typeface="Verdana"/>
                          <a:cs typeface="Verdana"/>
                        </a:rPr>
                        <a:t>/</a:t>
                      </a:r>
                      <a:r>
                        <a:rPr sz="700" spc="-60" dirty="0">
                          <a:solidFill>
                            <a:srgbClr val="231F20"/>
                          </a:solidFill>
                          <a:latin typeface="Verdana"/>
                          <a:cs typeface="Verdana"/>
                        </a:rPr>
                        <a:t> </a:t>
                      </a:r>
                      <a:r>
                        <a:rPr sz="700" spc="15" dirty="0">
                          <a:solidFill>
                            <a:srgbClr val="231F20"/>
                          </a:solidFill>
                          <a:latin typeface="Verdana"/>
                          <a:cs typeface="Verdana"/>
                        </a:rPr>
                        <a:t>Glycol</a:t>
                      </a:r>
                      <a:endParaRPr sz="700">
                        <a:latin typeface="Verdana"/>
                        <a:cs typeface="Verdana"/>
                      </a:endParaRPr>
                    </a:p>
                  </a:txBody>
                  <a:tcPr marL="0" marR="0" marT="24534" marB="0">
                    <a:lnL w="8877">
                      <a:solidFill>
                        <a:srgbClr val="231F20"/>
                      </a:solidFill>
                      <a:prstDash val="solid"/>
                    </a:lnL>
                    <a:lnR w="8877">
                      <a:solidFill>
                        <a:srgbClr val="231F20"/>
                      </a:solidFill>
                      <a:prstDash val="solid"/>
                    </a:lnR>
                    <a:lnT w="8877">
                      <a:solidFill>
                        <a:srgbClr val="231F20"/>
                      </a:solidFill>
                      <a:prstDash val="solid"/>
                    </a:lnT>
                    <a:lnB w="8877">
                      <a:solidFill>
                        <a:srgbClr val="231F20"/>
                      </a:solidFill>
                      <a:prstDash val="solid"/>
                    </a:lnB>
                    <a:solidFill>
                      <a:srgbClr val="FFFFFF"/>
                    </a:solidFill>
                  </a:tcPr>
                </a:tc>
                <a:tc>
                  <a:txBody>
                    <a:bodyPr/>
                    <a:lstStyle/>
                    <a:p>
                      <a:pPr algn="ctr">
                        <a:lnSpc>
                          <a:spcPct val="100000"/>
                        </a:lnSpc>
                        <a:spcBef>
                          <a:spcPts val="250"/>
                        </a:spcBef>
                      </a:pPr>
                      <a:r>
                        <a:rPr sz="700" spc="10" dirty="0">
                          <a:solidFill>
                            <a:srgbClr val="231F20"/>
                          </a:solidFill>
                          <a:latin typeface="Verdana"/>
                          <a:cs typeface="Verdana"/>
                        </a:rPr>
                        <a:t>Water </a:t>
                      </a:r>
                      <a:r>
                        <a:rPr sz="700" spc="15" dirty="0">
                          <a:solidFill>
                            <a:srgbClr val="231F20"/>
                          </a:solidFill>
                          <a:latin typeface="Verdana"/>
                          <a:cs typeface="Verdana"/>
                        </a:rPr>
                        <a:t>/</a:t>
                      </a:r>
                      <a:r>
                        <a:rPr sz="700" spc="-60" dirty="0">
                          <a:solidFill>
                            <a:srgbClr val="231F20"/>
                          </a:solidFill>
                          <a:latin typeface="Verdana"/>
                          <a:cs typeface="Verdana"/>
                        </a:rPr>
                        <a:t> </a:t>
                      </a:r>
                      <a:r>
                        <a:rPr sz="700" spc="15" dirty="0">
                          <a:solidFill>
                            <a:srgbClr val="231F20"/>
                          </a:solidFill>
                          <a:latin typeface="Verdana"/>
                          <a:cs typeface="Verdana"/>
                        </a:rPr>
                        <a:t>Glycol</a:t>
                      </a:r>
                      <a:endParaRPr sz="700" dirty="0">
                        <a:latin typeface="Verdana"/>
                        <a:cs typeface="Verdana"/>
                      </a:endParaRPr>
                    </a:p>
                  </a:txBody>
                  <a:tcPr marL="0" marR="0" marT="24534" marB="0">
                    <a:lnL w="8877">
                      <a:solidFill>
                        <a:srgbClr val="231F20"/>
                      </a:solidFill>
                      <a:prstDash val="solid"/>
                    </a:lnL>
                    <a:lnR w="8877">
                      <a:solidFill>
                        <a:srgbClr val="231F20"/>
                      </a:solidFill>
                      <a:prstDash val="solid"/>
                    </a:lnR>
                    <a:lnT w="8877">
                      <a:solidFill>
                        <a:srgbClr val="231F20"/>
                      </a:solidFill>
                      <a:prstDash val="solid"/>
                    </a:lnT>
                    <a:lnB w="8877">
                      <a:solidFill>
                        <a:srgbClr val="231F20"/>
                      </a:solidFill>
                      <a:prstDash val="solid"/>
                    </a:lnB>
                    <a:solidFill>
                      <a:srgbClr val="FFFFFF"/>
                    </a:solidFill>
                  </a:tcPr>
                </a:tc>
                <a:tc>
                  <a:txBody>
                    <a:bodyPr/>
                    <a:lstStyle/>
                    <a:p>
                      <a:pPr algn="ctr">
                        <a:lnSpc>
                          <a:spcPct val="100000"/>
                        </a:lnSpc>
                        <a:spcBef>
                          <a:spcPts val="250"/>
                        </a:spcBef>
                      </a:pPr>
                      <a:r>
                        <a:rPr sz="700" spc="10" dirty="0">
                          <a:solidFill>
                            <a:srgbClr val="231F20"/>
                          </a:solidFill>
                          <a:latin typeface="Verdana"/>
                          <a:cs typeface="Verdana"/>
                        </a:rPr>
                        <a:t>Water </a:t>
                      </a:r>
                      <a:r>
                        <a:rPr sz="700" spc="15" dirty="0">
                          <a:solidFill>
                            <a:srgbClr val="231F20"/>
                          </a:solidFill>
                          <a:latin typeface="Verdana"/>
                          <a:cs typeface="Verdana"/>
                        </a:rPr>
                        <a:t>/</a:t>
                      </a:r>
                      <a:r>
                        <a:rPr sz="700" spc="-60" dirty="0">
                          <a:solidFill>
                            <a:srgbClr val="231F20"/>
                          </a:solidFill>
                          <a:latin typeface="Verdana"/>
                          <a:cs typeface="Verdana"/>
                        </a:rPr>
                        <a:t> </a:t>
                      </a:r>
                      <a:r>
                        <a:rPr sz="700" spc="15" dirty="0">
                          <a:solidFill>
                            <a:srgbClr val="231F20"/>
                          </a:solidFill>
                          <a:latin typeface="Verdana"/>
                          <a:cs typeface="Verdana"/>
                        </a:rPr>
                        <a:t>Glycol</a:t>
                      </a:r>
                      <a:endParaRPr sz="700" dirty="0">
                        <a:latin typeface="Verdana"/>
                        <a:cs typeface="Verdana"/>
                      </a:endParaRPr>
                    </a:p>
                  </a:txBody>
                  <a:tcPr marL="0" marR="0" marT="24534" marB="0">
                    <a:lnL w="8877">
                      <a:solidFill>
                        <a:srgbClr val="231F20"/>
                      </a:solidFill>
                      <a:prstDash val="solid"/>
                    </a:lnL>
                    <a:lnR w="8877">
                      <a:solidFill>
                        <a:srgbClr val="231F20"/>
                      </a:solidFill>
                      <a:prstDash val="solid"/>
                    </a:lnR>
                    <a:lnT w="8877">
                      <a:solidFill>
                        <a:srgbClr val="231F20"/>
                      </a:solidFill>
                      <a:prstDash val="solid"/>
                    </a:lnT>
                    <a:lnB w="8877">
                      <a:solidFill>
                        <a:srgbClr val="231F20"/>
                      </a:solidFill>
                      <a:prstDash val="solid"/>
                    </a:lnB>
                    <a:solidFill>
                      <a:srgbClr val="FFFFFF"/>
                    </a:solidFill>
                  </a:tcPr>
                </a:tc>
                <a:tc>
                  <a:txBody>
                    <a:bodyPr/>
                    <a:lstStyle/>
                    <a:p>
                      <a:pPr algn="ctr">
                        <a:lnSpc>
                          <a:spcPct val="100000"/>
                        </a:lnSpc>
                        <a:spcBef>
                          <a:spcPts val="250"/>
                        </a:spcBef>
                      </a:pPr>
                      <a:r>
                        <a:rPr sz="700" spc="10" dirty="0">
                          <a:solidFill>
                            <a:srgbClr val="231F20"/>
                          </a:solidFill>
                          <a:latin typeface="Verdana"/>
                          <a:cs typeface="Verdana"/>
                        </a:rPr>
                        <a:t>Water </a:t>
                      </a:r>
                      <a:r>
                        <a:rPr sz="700" spc="15" dirty="0">
                          <a:solidFill>
                            <a:srgbClr val="231F20"/>
                          </a:solidFill>
                          <a:latin typeface="Verdana"/>
                          <a:cs typeface="Verdana"/>
                        </a:rPr>
                        <a:t>/</a:t>
                      </a:r>
                      <a:r>
                        <a:rPr sz="700" spc="-60" dirty="0">
                          <a:solidFill>
                            <a:srgbClr val="231F20"/>
                          </a:solidFill>
                          <a:latin typeface="Verdana"/>
                          <a:cs typeface="Verdana"/>
                        </a:rPr>
                        <a:t> </a:t>
                      </a:r>
                      <a:r>
                        <a:rPr sz="700" spc="15" dirty="0">
                          <a:solidFill>
                            <a:srgbClr val="231F20"/>
                          </a:solidFill>
                          <a:latin typeface="Verdana"/>
                          <a:cs typeface="Verdana"/>
                        </a:rPr>
                        <a:t>Glycol</a:t>
                      </a:r>
                      <a:endParaRPr sz="700">
                        <a:latin typeface="Verdana"/>
                        <a:cs typeface="Verdana"/>
                      </a:endParaRPr>
                    </a:p>
                  </a:txBody>
                  <a:tcPr marL="0" marR="0" marT="24534" marB="0">
                    <a:lnL w="8877">
                      <a:solidFill>
                        <a:srgbClr val="231F20"/>
                      </a:solidFill>
                      <a:prstDash val="solid"/>
                    </a:lnL>
                    <a:lnR w="8877">
                      <a:solidFill>
                        <a:srgbClr val="231F20"/>
                      </a:solidFill>
                      <a:prstDash val="solid"/>
                    </a:lnR>
                    <a:lnT w="8877">
                      <a:solidFill>
                        <a:srgbClr val="231F20"/>
                      </a:solidFill>
                      <a:prstDash val="solid"/>
                    </a:lnT>
                    <a:lnB w="8877">
                      <a:solidFill>
                        <a:srgbClr val="231F20"/>
                      </a:solidFill>
                      <a:prstDash val="solid"/>
                    </a:lnB>
                    <a:solidFill>
                      <a:srgbClr val="FFFFFF"/>
                    </a:solidFill>
                  </a:tcPr>
                </a:tc>
              </a:tr>
              <a:tr h="234876">
                <a:tc>
                  <a:txBody>
                    <a:bodyPr/>
                    <a:lstStyle/>
                    <a:p>
                      <a:pPr algn="ctr">
                        <a:lnSpc>
                          <a:spcPct val="100000"/>
                        </a:lnSpc>
                        <a:spcBef>
                          <a:spcPts val="680"/>
                        </a:spcBef>
                      </a:pPr>
                      <a:r>
                        <a:rPr sz="700" spc="-5" dirty="0">
                          <a:solidFill>
                            <a:srgbClr val="231F20"/>
                          </a:solidFill>
                          <a:latin typeface="Days"/>
                          <a:cs typeface="Days"/>
                        </a:rPr>
                        <a:t>TEMPERATURE</a:t>
                      </a:r>
                      <a:endParaRPr sz="700" dirty="0">
                        <a:latin typeface="Days"/>
                        <a:cs typeface="Days"/>
                      </a:endParaRPr>
                    </a:p>
                  </a:txBody>
                  <a:tcPr marL="0" marR="0" marT="66733" marB="0">
                    <a:lnL w="8877">
                      <a:solidFill>
                        <a:srgbClr val="231F20"/>
                      </a:solidFill>
                      <a:prstDash val="solid"/>
                    </a:lnL>
                    <a:lnR w="8877">
                      <a:solidFill>
                        <a:srgbClr val="231F20"/>
                      </a:solidFill>
                      <a:prstDash val="solid"/>
                    </a:lnR>
                    <a:lnT w="8877">
                      <a:solidFill>
                        <a:srgbClr val="231F20"/>
                      </a:solidFill>
                      <a:prstDash val="solid"/>
                    </a:lnT>
                    <a:lnB w="8877">
                      <a:solidFill>
                        <a:srgbClr val="231F20"/>
                      </a:solidFill>
                      <a:prstDash val="solid"/>
                    </a:lnB>
                    <a:solidFill>
                      <a:srgbClr val="E8EEF3"/>
                    </a:solidFill>
                  </a:tcPr>
                </a:tc>
                <a:tc>
                  <a:txBody>
                    <a:bodyPr/>
                    <a:lstStyle/>
                    <a:p>
                      <a:pPr marL="438150" marR="346075" indent="-84455">
                        <a:lnSpc>
                          <a:spcPct val="104900"/>
                        </a:lnSpc>
                        <a:spcBef>
                          <a:spcPts val="130"/>
                        </a:spcBef>
                      </a:pPr>
                      <a:r>
                        <a:rPr sz="700" spc="20" dirty="0">
                          <a:solidFill>
                            <a:srgbClr val="231F20"/>
                          </a:solidFill>
                          <a:latin typeface="Verdana"/>
                          <a:cs typeface="Verdana"/>
                        </a:rPr>
                        <a:t>up </a:t>
                      </a:r>
                      <a:r>
                        <a:rPr sz="700" spc="15" dirty="0">
                          <a:solidFill>
                            <a:srgbClr val="231F20"/>
                          </a:solidFill>
                          <a:latin typeface="Verdana"/>
                          <a:cs typeface="Verdana"/>
                        </a:rPr>
                        <a:t>to</a:t>
                      </a:r>
                      <a:r>
                        <a:rPr sz="700" spc="-65" dirty="0">
                          <a:solidFill>
                            <a:srgbClr val="231F20"/>
                          </a:solidFill>
                          <a:latin typeface="Verdana"/>
                          <a:cs typeface="Verdana"/>
                        </a:rPr>
                        <a:t> </a:t>
                      </a:r>
                      <a:r>
                        <a:rPr sz="700" spc="20" dirty="0">
                          <a:solidFill>
                            <a:srgbClr val="231F20"/>
                          </a:solidFill>
                          <a:latin typeface="Verdana"/>
                          <a:cs typeface="Verdana"/>
                        </a:rPr>
                        <a:t>300°F  </a:t>
                      </a:r>
                      <a:r>
                        <a:rPr sz="700" spc="15" dirty="0">
                          <a:solidFill>
                            <a:srgbClr val="231F20"/>
                          </a:solidFill>
                          <a:latin typeface="Verdana"/>
                          <a:cs typeface="Verdana"/>
                        </a:rPr>
                        <a:t>(149</a:t>
                      </a:r>
                      <a:r>
                        <a:rPr sz="700" spc="-65" dirty="0">
                          <a:solidFill>
                            <a:srgbClr val="231F20"/>
                          </a:solidFill>
                          <a:latin typeface="Verdana"/>
                          <a:cs typeface="Verdana"/>
                        </a:rPr>
                        <a:t> </a:t>
                      </a:r>
                      <a:r>
                        <a:rPr sz="700" spc="20" dirty="0">
                          <a:solidFill>
                            <a:srgbClr val="231F20"/>
                          </a:solidFill>
                          <a:latin typeface="Verdana"/>
                          <a:cs typeface="Verdana"/>
                        </a:rPr>
                        <a:t>°C)</a:t>
                      </a:r>
                      <a:endParaRPr sz="700">
                        <a:latin typeface="Verdana"/>
                        <a:cs typeface="Verdana"/>
                      </a:endParaRPr>
                    </a:p>
                  </a:txBody>
                  <a:tcPr marL="0" marR="0" marT="12758" marB="0">
                    <a:lnL w="8877">
                      <a:solidFill>
                        <a:srgbClr val="231F20"/>
                      </a:solidFill>
                      <a:prstDash val="solid"/>
                    </a:lnL>
                    <a:lnR w="8877">
                      <a:solidFill>
                        <a:srgbClr val="231F20"/>
                      </a:solidFill>
                      <a:prstDash val="solid"/>
                    </a:lnR>
                    <a:lnT w="8877">
                      <a:solidFill>
                        <a:srgbClr val="231F20"/>
                      </a:solidFill>
                      <a:prstDash val="solid"/>
                    </a:lnT>
                    <a:lnB w="8877">
                      <a:solidFill>
                        <a:srgbClr val="231F20"/>
                      </a:solidFill>
                      <a:prstDash val="solid"/>
                    </a:lnB>
                    <a:solidFill>
                      <a:srgbClr val="E8EEF3"/>
                    </a:solidFill>
                  </a:tcPr>
                </a:tc>
                <a:tc>
                  <a:txBody>
                    <a:bodyPr/>
                    <a:lstStyle/>
                    <a:p>
                      <a:pPr marL="445134" marR="353060" indent="-84455">
                        <a:lnSpc>
                          <a:spcPct val="104900"/>
                        </a:lnSpc>
                        <a:spcBef>
                          <a:spcPts val="130"/>
                        </a:spcBef>
                      </a:pPr>
                      <a:r>
                        <a:rPr sz="700" spc="20" dirty="0">
                          <a:solidFill>
                            <a:srgbClr val="231F20"/>
                          </a:solidFill>
                          <a:latin typeface="Verdana"/>
                          <a:cs typeface="Verdana"/>
                        </a:rPr>
                        <a:t>up </a:t>
                      </a:r>
                      <a:r>
                        <a:rPr sz="700" spc="15" dirty="0">
                          <a:solidFill>
                            <a:srgbClr val="231F20"/>
                          </a:solidFill>
                          <a:latin typeface="Verdana"/>
                          <a:cs typeface="Verdana"/>
                        </a:rPr>
                        <a:t>to</a:t>
                      </a:r>
                      <a:r>
                        <a:rPr sz="700" spc="-65" dirty="0">
                          <a:solidFill>
                            <a:srgbClr val="231F20"/>
                          </a:solidFill>
                          <a:latin typeface="Verdana"/>
                          <a:cs typeface="Verdana"/>
                        </a:rPr>
                        <a:t> </a:t>
                      </a:r>
                      <a:r>
                        <a:rPr sz="700" spc="20" dirty="0">
                          <a:solidFill>
                            <a:srgbClr val="231F20"/>
                          </a:solidFill>
                          <a:latin typeface="Verdana"/>
                          <a:cs typeface="Verdana"/>
                        </a:rPr>
                        <a:t>300°F  </a:t>
                      </a:r>
                      <a:r>
                        <a:rPr sz="700" spc="15" dirty="0">
                          <a:solidFill>
                            <a:srgbClr val="231F20"/>
                          </a:solidFill>
                          <a:latin typeface="Verdana"/>
                          <a:cs typeface="Verdana"/>
                        </a:rPr>
                        <a:t>(149</a:t>
                      </a:r>
                      <a:r>
                        <a:rPr sz="700" spc="-65" dirty="0">
                          <a:solidFill>
                            <a:srgbClr val="231F20"/>
                          </a:solidFill>
                          <a:latin typeface="Verdana"/>
                          <a:cs typeface="Verdana"/>
                        </a:rPr>
                        <a:t> </a:t>
                      </a:r>
                      <a:r>
                        <a:rPr sz="700" spc="20" dirty="0">
                          <a:solidFill>
                            <a:srgbClr val="231F20"/>
                          </a:solidFill>
                          <a:latin typeface="Verdana"/>
                          <a:cs typeface="Verdana"/>
                        </a:rPr>
                        <a:t>°C)</a:t>
                      </a:r>
                      <a:endParaRPr sz="700" dirty="0">
                        <a:latin typeface="Verdana"/>
                        <a:cs typeface="Verdana"/>
                      </a:endParaRPr>
                    </a:p>
                  </a:txBody>
                  <a:tcPr marL="0" marR="0" marT="12758" marB="0">
                    <a:lnL w="8877">
                      <a:solidFill>
                        <a:srgbClr val="231F20"/>
                      </a:solidFill>
                      <a:prstDash val="solid"/>
                    </a:lnL>
                    <a:lnR w="8877">
                      <a:solidFill>
                        <a:srgbClr val="231F20"/>
                      </a:solidFill>
                      <a:prstDash val="solid"/>
                    </a:lnR>
                    <a:lnT w="8877">
                      <a:solidFill>
                        <a:srgbClr val="231F20"/>
                      </a:solidFill>
                      <a:prstDash val="solid"/>
                    </a:lnT>
                    <a:lnB w="8877">
                      <a:solidFill>
                        <a:srgbClr val="231F20"/>
                      </a:solidFill>
                      <a:prstDash val="solid"/>
                    </a:lnB>
                    <a:solidFill>
                      <a:srgbClr val="E8EEF3"/>
                    </a:solidFill>
                  </a:tcPr>
                </a:tc>
                <a:tc>
                  <a:txBody>
                    <a:bodyPr/>
                    <a:lstStyle/>
                    <a:p>
                      <a:pPr marL="431800" marR="339725" indent="-84455">
                        <a:lnSpc>
                          <a:spcPct val="104900"/>
                        </a:lnSpc>
                        <a:spcBef>
                          <a:spcPts val="130"/>
                        </a:spcBef>
                      </a:pPr>
                      <a:r>
                        <a:rPr sz="700" spc="20" dirty="0">
                          <a:solidFill>
                            <a:srgbClr val="231F20"/>
                          </a:solidFill>
                          <a:latin typeface="Verdana"/>
                          <a:cs typeface="Verdana"/>
                        </a:rPr>
                        <a:t>up </a:t>
                      </a:r>
                      <a:r>
                        <a:rPr sz="700" spc="15" dirty="0">
                          <a:solidFill>
                            <a:srgbClr val="231F20"/>
                          </a:solidFill>
                          <a:latin typeface="Verdana"/>
                          <a:cs typeface="Verdana"/>
                        </a:rPr>
                        <a:t>to</a:t>
                      </a:r>
                      <a:r>
                        <a:rPr sz="700" spc="-65" dirty="0">
                          <a:solidFill>
                            <a:srgbClr val="231F20"/>
                          </a:solidFill>
                          <a:latin typeface="Verdana"/>
                          <a:cs typeface="Verdana"/>
                        </a:rPr>
                        <a:t> </a:t>
                      </a:r>
                      <a:r>
                        <a:rPr sz="700" spc="20" dirty="0">
                          <a:solidFill>
                            <a:srgbClr val="231F20"/>
                          </a:solidFill>
                          <a:latin typeface="Verdana"/>
                          <a:cs typeface="Verdana"/>
                        </a:rPr>
                        <a:t>300°F  </a:t>
                      </a:r>
                      <a:r>
                        <a:rPr sz="700" spc="15" dirty="0">
                          <a:solidFill>
                            <a:srgbClr val="231F20"/>
                          </a:solidFill>
                          <a:latin typeface="Verdana"/>
                          <a:cs typeface="Verdana"/>
                        </a:rPr>
                        <a:t>(149</a:t>
                      </a:r>
                      <a:r>
                        <a:rPr sz="700" spc="-65" dirty="0">
                          <a:solidFill>
                            <a:srgbClr val="231F20"/>
                          </a:solidFill>
                          <a:latin typeface="Verdana"/>
                          <a:cs typeface="Verdana"/>
                        </a:rPr>
                        <a:t> </a:t>
                      </a:r>
                      <a:r>
                        <a:rPr sz="700" spc="20" dirty="0">
                          <a:solidFill>
                            <a:srgbClr val="231F20"/>
                          </a:solidFill>
                          <a:latin typeface="Verdana"/>
                          <a:cs typeface="Verdana"/>
                        </a:rPr>
                        <a:t>°C)</a:t>
                      </a:r>
                      <a:endParaRPr sz="700" dirty="0">
                        <a:latin typeface="Verdana"/>
                        <a:cs typeface="Verdana"/>
                      </a:endParaRPr>
                    </a:p>
                  </a:txBody>
                  <a:tcPr marL="0" marR="0" marT="12758" marB="0">
                    <a:lnL w="8877">
                      <a:solidFill>
                        <a:srgbClr val="231F20"/>
                      </a:solidFill>
                      <a:prstDash val="solid"/>
                    </a:lnL>
                    <a:lnR w="8877">
                      <a:solidFill>
                        <a:srgbClr val="231F20"/>
                      </a:solidFill>
                      <a:prstDash val="solid"/>
                    </a:lnR>
                    <a:lnT w="8877">
                      <a:solidFill>
                        <a:srgbClr val="231F20"/>
                      </a:solidFill>
                      <a:prstDash val="solid"/>
                    </a:lnT>
                    <a:lnB w="8877">
                      <a:solidFill>
                        <a:srgbClr val="231F20"/>
                      </a:solidFill>
                      <a:prstDash val="solid"/>
                    </a:lnB>
                    <a:solidFill>
                      <a:srgbClr val="E8EEF3"/>
                    </a:solidFill>
                  </a:tcPr>
                </a:tc>
                <a:tc>
                  <a:txBody>
                    <a:bodyPr/>
                    <a:lstStyle/>
                    <a:p>
                      <a:pPr marL="471805" marR="379730" indent="-84455">
                        <a:lnSpc>
                          <a:spcPct val="104900"/>
                        </a:lnSpc>
                        <a:spcBef>
                          <a:spcPts val="130"/>
                        </a:spcBef>
                      </a:pPr>
                      <a:r>
                        <a:rPr sz="700" spc="20" dirty="0">
                          <a:solidFill>
                            <a:srgbClr val="231F20"/>
                          </a:solidFill>
                          <a:latin typeface="Verdana"/>
                          <a:cs typeface="Verdana"/>
                        </a:rPr>
                        <a:t>up </a:t>
                      </a:r>
                      <a:r>
                        <a:rPr sz="700" spc="15" dirty="0">
                          <a:solidFill>
                            <a:srgbClr val="231F20"/>
                          </a:solidFill>
                          <a:latin typeface="Verdana"/>
                          <a:cs typeface="Verdana"/>
                        </a:rPr>
                        <a:t>to</a:t>
                      </a:r>
                      <a:r>
                        <a:rPr sz="700" spc="-65" dirty="0">
                          <a:solidFill>
                            <a:srgbClr val="231F20"/>
                          </a:solidFill>
                          <a:latin typeface="Verdana"/>
                          <a:cs typeface="Verdana"/>
                        </a:rPr>
                        <a:t> </a:t>
                      </a:r>
                      <a:r>
                        <a:rPr sz="700" spc="20" dirty="0">
                          <a:solidFill>
                            <a:srgbClr val="231F20"/>
                          </a:solidFill>
                          <a:latin typeface="Verdana"/>
                          <a:cs typeface="Verdana"/>
                        </a:rPr>
                        <a:t>300°F  </a:t>
                      </a:r>
                      <a:r>
                        <a:rPr sz="700" spc="15" dirty="0">
                          <a:solidFill>
                            <a:srgbClr val="231F20"/>
                          </a:solidFill>
                          <a:latin typeface="Verdana"/>
                          <a:cs typeface="Verdana"/>
                        </a:rPr>
                        <a:t>(149</a:t>
                      </a:r>
                      <a:r>
                        <a:rPr sz="700" spc="-65" dirty="0">
                          <a:solidFill>
                            <a:srgbClr val="231F20"/>
                          </a:solidFill>
                          <a:latin typeface="Verdana"/>
                          <a:cs typeface="Verdana"/>
                        </a:rPr>
                        <a:t> </a:t>
                      </a:r>
                      <a:r>
                        <a:rPr sz="700" spc="20" dirty="0">
                          <a:solidFill>
                            <a:srgbClr val="231F20"/>
                          </a:solidFill>
                          <a:latin typeface="Verdana"/>
                          <a:cs typeface="Verdana"/>
                        </a:rPr>
                        <a:t>°C)</a:t>
                      </a:r>
                      <a:endParaRPr sz="700" dirty="0">
                        <a:latin typeface="Verdana"/>
                        <a:cs typeface="Verdana"/>
                      </a:endParaRPr>
                    </a:p>
                  </a:txBody>
                  <a:tcPr marL="0" marR="0" marT="12758" marB="0">
                    <a:lnL w="8877">
                      <a:solidFill>
                        <a:srgbClr val="231F20"/>
                      </a:solidFill>
                      <a:prstDash val="solid"/>
                    </a:lnL>
                    <a:lnR w="8877">
                      <a:solidFill>
                        <a:srgbClr val="231F20"/>
                      </a:solidFill>
                      <a:prstDash val="solid"/>
                    </a:lnR>
                    <a:lnT w="8877">
                      <a:solidFill>
                        <a:srgbClr val="231F20"/>
                      </a:solidFill>
                      <a:prstDash val="solid"/>
                    </a:lnT>
                    <a:lnB w="8877">
                      <a:solidFill>
                        <a:srgbClr val="231F20"/>
                      </a:solidFill>
                      <a:prstDash val="solid"/>
                    </a:lnB>
                    <a:solidFill>
                      <a:srgbClr val="E8EEF3"/>
                    </a:solidFill>
                  </a:tcPr>
                </a:tc>
              </a:tr>
              <a:tr h="414199">
                <a:tc>
                  <a:txBody>
                    <a:bodyPr/>
                    <a:lstStyle/>
                    <a:p>
                      <a:pPr>
                        <a:lnSpc>
                          <a:spcPct val="100000"/>
                        </a:lnSpc>
                        <a:spcBef>
                          <a:spcPts val="20"/>
                        </a:spcBef>
                      </a:pPr>
                      <a:endParaRPr sz="700" dirty="0">
                        <a:latin typeface="Times New Roman"/>
                        <a:cs typeface="Times New Roman"/>
                      </a:endParaRPr>
                    </a:p>
                    <a:p>
                      <a:pPr marL="327660" marR="159385" indent="-160655">
                        <a:lnSpc>
                          <a:spcPct val="100000"/>
                        </a:lnSpc>
                      </a:pPr>
                      <a:r>
                        <a:rPr sz="700" dirty="0">
                          <a:solidFill>
                            <a:srgbClr val="231F20"/>
                          </a:solidFill>
                          <a:latin typeface="Days"/>
                          <a:cs typeface="Days"/>
                        </a:rPr>
                        <a:t>CON</a:t>
                      </a:r>
                      <a:r>
                        <a:rPr sz="700" spc="-25" dirty="0">
                          <a:solidFill>
                            <a:srgbClr val="231F20"/>
                          </a:solidFill>
                          <a:latin typeface="Days"/>
                          <a:cs typeface="Days"/>
                        </a:rPr>
                        <a:t>S</a:t>
                      </a:r>
                      <a:r>
                        <a:rPr sz="700" dirty="0">
                          <a:solidFill>
                            <a:srgbClr val="231F20"/>
                          </a:solidFill>
                          <a:latin typeface="Days"/>
                          <a:cs typeface="Days"/>
                        </a:rPr>
                        <a:t>TRU</a:t>
                      </a:r>
                      <a:r>
                        <a:rPr sz="700" spc="-20" dirty="0">
                          <a:solidFill>
                            <a:srgbClr val="231F20"/>
                          </a:solidFill>
                          <a:latin typeface="Days"/>
                          <a:cs typeface="Days"/>
                        </a:rPr>
                        <a:t>C</a:t>
                      </a:r>
                      <a:r>
                        <a:rPr sz="700" dirty="0">
                          <a:solidFill>
                            <a:srgbClr val="231F20"/>
                          </a:solidFill>
                          <a:latin typeface="Days"/>
                          <a:cs typeface="Days"/>
                        </a:rPr>
                        <a:t>TION  </a:t>
                      </a:r>
                      <a:r>
                        <a:rPr sz="700" spc="-5" dirty="0">
                          <a:solidFill>
                            <a:srgbClr val="231F20"/>
                          </a:solidFill>
                          <a:latin typeface="Days"/>
                          <a:cs typeface="Days"/>
                        </a:rPr>
                        <a:t>MATERIAL</a:t>
                      </a:r>
                      <a:endParaRPr sz="700" dirty="0">
                        <a:latin typeface="Days"/>
                        <a:cs typeface="Days"/>
                      </a:endParaRPr>
                    </a:p>
                  </a:txBody>
                  <a:tcPr marL="0" marR="0" marT="1963" marB="0">
                    <a:lnL w="8877">
                      <a:solidFill>
                        <a:srgbClr val="231F20"/>
                      </a:solidFill>
                      <a:prstDash val="solid"/>
                    </a:lnL>
                    <a:lnR w="8877">
                      <a:solidFill>
                        <a:srgbClr val="231F20"/>
                      </a:solidFill>
                      <a:prstDash val="solid"/>
                    </a:lnR>
                    <a:lnT w="8877">
                      <a:solidFill>
                        <a:srgbClr val="231F20"/>
                      </a:solidFill>
                      <a:prstDash val="solid"/>
                    </a:lnT>
                    <a:lnB w="8877">
                      <a:solidFill>
                        <a:srgbClr val="231F20"/>
                      </a:solidFill>
                      <a:prstDash val="solid"/>
                    </a:lnB>
                    <a:solidFill>
                      <a:srgbClr val="FFFFFF"/>
                    </a:solidFill>
                  </a:tcPr>
                </a:tc>
                <a:tc>
                  <a:txBody>
                    <a:bodyPr/>
                    <a:lstStyle/>
                    <a:p>
                      <a:pPr marL="73025" marR="65405" indent="332740">
                        <a:lnSpc>
                          <a:spcPct val="104900"/>
                        </a:lnSpc>
                        <a:spcBef>
                          <a:spcPts val="40"/>
                        </a:spcBef>
                      </a:pPr>
                      <a:r>
                        <a:rPr sz="700" spc="15" dirty="0">
                          <a:solidFill>
                            <a:srgbClr val="231F20"/>
                          </a:solidFill>
                          <a:latin typeface="Verdana"/>
                          <a:cs typeface="Verdana"/>
                        </a:rPr>
                        <a:t>Cast Iron,  </a:t>
                      </a:r>
                      <a:r>
                        <a:rPr sz="700" spc="20" dirty="0">
                          <a:solidFill>
                            <a:srgbClr val="231F20"/>
                          </a:solidFill>
                          <a:latin typeface="Verdana"/>
                          <a:cs typeface="Verdana"/>
                        </a:rPr>
                        <a:t>Bronze </a:t>
                      </a:r>
                      <a:r>
                        <a:rPr sz="700" spc="15" dirty="0">
                          <a:solidFill>
                            <a:srgbClr val="231F20"/>
                          </a:solidFill>
                          <a:latin typeface="Verdana"/>
                          <a:cs typeface="Verdana"/>
                        </a:rPr>
                        <a:t>Fitted </a:t>
                      </a:r>
                      <a:r>
                        <a:rPr sz="700" spc="20" dirty="0">
                          <a:solidFill>
                            <a:srgbClr val="231F20"/>
                          </a:solidFill>
                          <a:latin typeface="Verdana"/>
                          <a:cs typeface="Verdana"/>
                        </a:rPr>
                        <a:t>as</a:t>
                      </a:r>
                      <a:r>
                        <a:rPr sz="700" spc="-75" dirty="0">
                          <a:solidFill>
                            <a:srgbClr val="231F20"/>
                          </a:solidFill>
                          <a:latin typeface="Verdana"/>
                          <a:cs typeface="Verdana"/>
                        </a:rPr>
                        <a:t> </a:t>
                      </a:r>
                      <a:r>
                        <a:rPr sz="700" spc="20" dirty="0">
                          <a:solidFill>
                            <a:srgbClr val="231F20"/>
                          </a:solidFill>
                          <a:latin typeface="Verdana"/>
                          <a:cs typeface="Verdana"/>
                        </a:rPr>
                        <a:t>Stan-  dard, </a:t>
                      </a:r>
                      <a:r>
                        <a:rPr sz="700" spc="15" dirty="0">
                          <a:solidFill>
                            <a:srgbClr val="231F20"/>
                          </a:solidFill>
                          <a:latin typeface="Verdana"/>
                          <a:cs typeface="Verdana"/>
                        </a:rPr>
                        <a:t>Other</a:t>
                      </a:r>
                      <a:r>
                        <a:rPr sz="700" spc="-35" dirty="0">
                          <a:solidFill>
                            <a:srgbClr val="231F20"/>
                          </a:solidFill>
                          <a:latin typeface="Verdana"/>
                          <a:cs typeface="Verdana"/>
                        </a:rPr>
                        <a:t> </a:t>
                      </a:r>
                      <a:r>
                        <a:rPr sz="700" spc="15" dirty="0">
                          <a:solidFill>
                            <a:srgbClr val="231F20"/>
                          </a:solidFill>
                          <a:latin typeface="Verdana"/>
                          <a:cs typeface="Verdana"/>
                        </a:rPr>
                        <a:t>Materials</a:t>
                      </a:r>
                      <a:endParaRPr sz="700" dirty="0">
                        <a:latin typeface="Verdana"/>
                        <a:cs typeface="Verdana"/>
                      </a:endParaRPr>
                    </a:p>
                    <a:p>
                      <a:pPr marL="304800">
                        <a:lnSpc>
                          <a:spcPct val="100000"/>
                        </a:lnSpc>
                        <a:spcBef>
                          <a:spcPts val="45"/>
                        </a:spcBef>
                      </a:pPr>
                      <a:r>
                        <a:rPr sz="700" spc="20" dirty="0">
                          <a:solidFill>
                            <a:srgbClr val="231F20"/>
                          </a:solidFill>
                          <a:latin typeface="Verdana"/>
                          <a:cs typeface="Verdana"/>
                        </a:rPr>
                        <a:t>Also</a:t>
                      </a:r>
                      <a:r>
                        <a:rPr sz="700" spc="-50" dirty="0">
                          <a:solidFill>
                            <a:srgbClr val="231F20"/>
                          </a:solidFill>
                          <a:latin typeface="Verdana"/>
                          <a:cs typeface="Verdana"/>
                        </a:rPr>
                        <a:t> </a:t>
                      </a:r>
                      <a:r>
                        <a:rPr sz="700" spc="10" dirty="0">
                          <a:solidFill>
                            <a:srgbClr val="231F20"/>
                          </a:solidFill>
                          <a:latin typeface="Verdana"/>
                          <a:cs typeface="Verdana"/>
                        </a:rPr>
                        <a:t>Available</a:t>
                      </a:r>
                      <a:endParaRPr sz="700" dirty="0">
                        <a:latin typeface="Verdana"/>
                        <a:cs typeface="Verdana"/>
                      </a:endParaRPr>
                    </a:p>
                  </a:txBody>
                  <a:tcPr marL="0" marR="0" marT="3925" marB="0">
                    <a:lnL w="8877">
                      <a:solidFill>
                        <a:srgbClr val="231F20"/>
                      </a:solidFill>
                      <a:prstDash val="solid"/>
                    </a:lnL>
                    <a:lnR w="8877">
                      <a:solidFill>
                        <a:srgbClr val="231F20"/>
                      </a:solidFill>
                      <a:prstDash val="solid"/>
                    </a:lnR>
                    <a:lnT w="8877">
                      <a:solidFill>
                        <a:srgbClr val="231F20"/>
                      </a:solidFill>
                      <a:prstDash val="solid"/>
                    </a:lnT>
                    <a:lnB w="8877">
                      <a:solidFill>
                        <a:srgbClr val="231F20"/>
                      </a:solidFill>
                      <a:prstDash val="solid"/>
                    </a:lnB>
                    <a:solidFill>
                      <a:srgbClr val="FFFFFF"/>
                    </a:solidFill>
                  </a:tcPr>
                </a:tc>
                <a:tc>
                  <a:txBody>
                    <a:bodyPr/>
                    <a:lstStyle/>
                    <a:p>
                      <a:pPr marL="80010" marR="72390" indent="332740">
                        <a:lnSpc>
                          <a:spcPct val="104900"/>
                        </a:lnSpc>
                        <a:spcBef>
                          <a:spcPts val="40"/>
                        </a:spcBef>
                      </a:pPr>
                      <a:r>
                        <a:rPr sz="700" spc="15" dirty="0">
                          <a:solidFill>
                            <a:srgbClr val="231F20"/>
                          </a:solidFill>
                          <a:latin typeface="Verdana"/>
                          <a:cs typeface="Verdana"/>
                        </a:rPr>
                        <a:t>Cast Iron,  </a:t>
                      </a:r>
                      <a:r>
                        <a:rPr sz="700" spc="20" dirty="0">
                          <a:solidFill>
                            <a:srgbClr val="231F20"/>
                          </a:solidFill>
                          <a:latin typeface="Verdana"/>
                          <a:cs typeface="Verdana"/>
                        </a:rPr>
                        <a:t>Bronze </a:t>
                      </a:r>
                      <a:r>
                        <a:rPr sz="700" spc="15" dirty="0">
                          <a:solidFill>
                            <a:srgbClr val="231F20"/>
                          </a:solidFill>
                          <a:latin typeface="Verdana"/>
                          <a:cs typeface="Verdana"/>
                        </a:rPr>
                        <a:t>Fitted </a:t>
                      </a:r>
                      <a:r>
                        <a:rPr sz="700" spc="20" dirty="0">
                          <a:solidFill>
                            <a:srgbClr val="231F20"/>
                          </a:solidFill>
                          <a:latin typeface="Verdana"/>
                          <a:cs typeface="Verdana"/>
                        </a:rPr>
                        <a:t>as</a:t>
                      </a:r>
                      <a:r>
                        <a:rPr sz="700" spc="-75" dirty="0">
                          <a:solidFill>
                            <a:srgbClr val="231F20"/>
                          </a:solidFill>
                          <a:latin typeface="Verdana"/>
                          <a:cs typeface="Verdana"/>
                        </a:rPr>
                        <a:t> </a:t>
                      </a:r>
                      <a:r>
                        <a:rPr sz="700" spc="20" dirty="0">
                          <a:solidFill>
                            <a:srgbClr val="231F20"/>
                          </a:solidFill>
                          <a:latin typeface="Verdana"/>
                          <a:cs typeface="Verdana"/>
                        </a:rPr>
                        <a:t>Stan-  dard, </a:t>
                      </a:r>
                      <a:r>
                        <a:rPr sz="700" spc="15" dirty="0">
                          <a:solidFill>
                            <a:srgbClr val="231F20"/>
                          </a:solidFill>
                          <a:latin typeface="Verdana"/>
                          <a:cs typeface="Verdana"/>
                        </a:rPr>
                        <a:t>Other</a:t>
                      </a:r>
                      <a:r>
                        <a:rPr sz="700" spc="-35" dirty="0">
                          <a:solidFill>
                            <a:srgbClr val="231F20"/>
                          </a:solidFill>
                          <a:latin typeface="Verdana"/>
                          <a:cs typeface="Verdana"/>
                        </a:rPr>
                        <a:t> </a:t>
                      </a:r>
                      <a:r>
                        <a:rPr sz="700" spc="15" dirty="0">
                          <a:solidFill>
                            <a:srgbClr val="231F20"/>
                          </a:solidFill>
                          <a:latin typeface="Verdana"/>
                          <a:cs typeface="Verdana"/>
                        </a:rPr>
                        <a:t>Materials</a:t>
                      </a:r>
                      <a:endParaRPr sz="700" dirty="0">
                        <a:latin typeface="Verdana"/>
                        <a:cs typeface="Verdana"/>
                      </a:endParaRPr>
                    </a:p>
                    <a:p>
                      <a:pPr marL="311785">
                        <a:lnSpc>
                          <a:spcPct val="100000"/>
                        </a:lnSpc>
                        <a:spcBef>
                          <a:spcPts val="45"/>
                        </a:spcBef>
                      </a:pPr>
                      <a:r>
                        <a:rPr sz="700" spc="20" dirty="0">
                          <a:solidFill>
                            <a:srgbClr val="231F20"/>
                          </a:solidFill>
                          <a:latin typeface="Verdana"/>
                          <a:cs typeface="Verdana"/>
                        </a:rPr>
                        <a:t>Also</a:t>
                      </a:r>
                      <a:r>
                        <a:rPr sz="700" spc="-50" dirty="0">
                          <a:solidFill>
                            <a:srgbClr val="231F20"/>
                          </a:solidFill>
                          <a:latin typeface="Verdana"/>
                          <a:cs typeface="Verdana"/>
                        </a:rPr>
                        <a:t> </a:t>
                      </a:r>
                      <a:r>
                        <a:rPr sz="700" spc="10" dirty="0">
                          <a:solidFill>
                            <a:srgbClr val="231F20"/>
                          </a:solidFill>
                          <a:latin typeface="Verdana"/>
                          <a:cs typeface="Verdana"/>
                        </a:rPr>
                        <a:t>Available</a:t>
                      </a:r>
                      <a:endParaRPr sz="700" dirty="0">
                        <a:latin typeface="Verdana"/>
                        <a:cs typeface="Verdana"/>
                      </a:endParaRPr>
                    </a:p>
                  </a:txBody>
                  <a:tcPr marL="0" marR="0" marT="3925" marB="0">
                    <a:lnL w="8877">
                      <a:solidFill>
                        <a:srgbClr val="231F20"/>
                      </a:solidFill>
                      <a:prstDash val="solid"/>
                    </a:lnL>
                    <a:lnR w="8877">
                      <a:solidFill>
                        <a:srgbClr val="231F20"/>
                      </a:solidFill>
                      <a:prstDash val="solid"/>
                    </a:lnR>
                    <a:lnT w="8877">
                      <a:solidFill>
                        <a:srgbClr val="231F20"/>
                      </a:solidFill>
                      <a:prstDash val="solid"/>
                    </a:lnT>
                    <a:lnB w="8877">
                      <a:solidFill>
                        <a:srgbClr val="231F20"/>
                      </a:solidFill>
                      <a:prstDash val="solid"/>
                    </a:lnB>
                    <a:solidFill>
                      <a:srgbClr val="FFFFFF"/>
                    </a:solidFill>
                  </a:tcPr>
                </a:tc>
                <a:tc>
                  <a:txBody>
                    <a:bodyPr/>
                    <a:lstStyle/>
                    <a:p>
                      <a:pPr marL="66040" marR="58419" indent="332740">
                        <a:lnSpc>
                          <a:spcPct val="104900"/>
                        </a:lnSpc>
                        <a:spcBef>
                          <a:spcPts val="40"/>
                        </a:spcBef>
                      </a:pPr>
                      <a:r>
                        <a:rPr sz="700" spc="15" dirty="0">
                          <a:solidFill>
                            <a:srgbClr val="231F20"/>
                          </a:solidFill>
                          <a:latin typeface="Verdana"/>
                          <a:cs typeface="Verdana"/>
                        </a:rPr>
                        <a:t>Cast Iron,  </a:t>
                      </a:r>
                      <a:r>
                        <a:rPr sz="700" spc="20" dirty="0">
                          <a:solidFill>
                            <a:srgbClr val="231F20"/>
                          </a:solidFill>
                          <a:latin typeface="Verdana"/>
                          <a:cs typeface="Verdana"/>
                        </a:rPr>
                        <a:t>Bronze </a:t>
                      </a:r>
                      <a:r>
                        <a:rPr sz="700" spc="15" dirty="0">
                          <a:solidFill>
                            <a:srgbClr val="231F20"/>
                          </a:solidFill>
                          <a:latin typeface="Verdana"/>
                          <a:cs typeface="Verdana"/>
                        </a:rPr>
                        <a:t>Fitted </a:t>
                      </a:r>
                      <a:r>
                        <a:rPr sz="700" spc="20" dirty="0">
                          <a:solidFill>
                            <a:srgbClr val="231F20"/>
                          </a:solidFill>
                          <a:latin typeface="Verdana"/>
                          <a:cs typeface="Verdana"/>
                        </a:rPr>
                        <a:t>as</a:t>
                      </a:r>
                      <a:r>
                        <a:rPr sz="700" spc="-70" dirty="0">
                          <a:solidFill>
                            <a:srgbClr val="231F20"/>
                          </a:solidFill>
                          <a:latin typeface="Verdana"/>
                          <a:cs typeface="Verdana"/>
                        </a:rPr>
                        <a:t> </a:t>
                      </a:r>
                      <a:r>
                        <a:rPr sz="700" spc="20" dirty="0">
                          <a:solidFill>
                            <a:srgbClr val="231F20"/>
                          </a:solidFill>
                          <a:latin typeface="Verdana"/>
                          <a:cs typeface="Verdana"/>
                        </a:rPr>
                        <a:t>Stan-  dard, </a:t>
                      </a:r>
                      <a:r>
                        <a:rPr sz="700" spc="15" dirty="0">
                          <a:solidFill>
                            <a:srgbClr val="231F20"/>
                          </a:solidFill>
                          <a:latin typeface="Verdana"/>
                          <a:cs typeface="Verdana"/>
                        </a:rPr>
                        <a:t>Other</a:t>
                      </a:r>
                      <a:r>
                        <a:rPr sz="700" spc="-35" dirty="0">
                          <a:solidFill>
                            <a:srgbClr val="231F20"/>
                          </a:solidFill>
                          <a:latin typeface="Verdana"/>
                          <a:cs typeface="Verdana"/>
                        </a:rPr>
                        <a:t> </a:t>
                      </a:r>
                      <a:r>
                        <a:rPr sz="700" spc="15" dirty="0">
                          <a:solidFill>
                            <a:srgbClr val="231F20"/>
                          </a:solidFill>
                          <a:latin typeface="Verdana"/>
                          <a:cs typeface="Verdana"/>
                        </a:rPr>
                        <a:t>Materials</a:t>
                      </a:r>
                      <a:endParaRPr sz="700" dirty="0">
                        <a:latin typeface="Verdana"/>
                        <a:cs typeface="Verdana"/>
                      </a:endParaRPr>
                    </a:p>
                    <a:p>
                      <a:pPr marL="298450">
                        <a:lnSpc>
                          <a:spcPct val="100000"/>
                        </a:lnSpc>
                        <a:spcBef>
                          <a:spcPts val="45"/>
                        </a:spcBef>
                      </a:pPr>
                      <a:r>
                        <a:rPr sz="700" spc="20" dirty="0">
                          <a:solidFill>
                            <a:srgbClr val="231F20"/>
                          </a:solidFill>
                          <a:latin typeface="Verdana"/>
                          <a:cs typeface="Verdana"/>
                        </a:rPr>
                        <a:t>Also</a:t>
                      </a:r>
                      <a:r>
                        <a:rPr sz="700" spc="-50" dirty="0">
                          <a:solidFill>
                            <a:srgbClr val="231F20"/>
                          </a:solidFill>
                          <a:latin typeface="Verdana"/>
                          <a:cs typeface="Verdana"/>
                        </a:rPr>
                        <a:t> </a:t>
                      </a:r>
                      <a:r>
                        <a:rPr sz="700" spc="10" dirty="0">
                          <a:solidFill>
                            <a:srgbClr val="231F20"/>
                          </a:solidFill>
                          <a:latin typeface="Verdana"/>
                          <a:cs typeface="Verdana"/>
                        </a:rPr>
                        <a:t>Available</a:t>
                      </a:r>
                      <a:endParaRPr sz="700" dirty="0">
                        <a:latin typeface="Verdana"/>
                        <a:cs typeface="Verdana"/>
                      </a:endParaRPr>
                    </a:p>
                  </a:txBody>
                  <a:tcPr marL="0" marR="0" marT="3925" marB="0">
                    <a:lnL w="8877">
                      <a:solidFill>
                        <a:srgbClr val="231F20"/>
                      </a:solidFill>
                      <a:prstDash val="solid"/>
                    </a:lnL>
                    <a:lnR w="8877">
                      <a:solidFill>
                        <a:srgbClr val="231F20"/>
                      </a:solidFill>
                      <a:prstDash val="solid"/>
                    </a:lnR>
                    <a:lnT w="8877">
                      <a:solidFill>
                        <a:srgbClr val="231F20"/>
                      </a:solidFill>
                      <a:prstDash val="solid"/>
                    </a:lnT>
                    <a:lnB w="8877">
                      <a:solidFill>
                        <a:srgbClr val="231F20"/>
                      </a:solidFill>
                      <a:prstDash val="solid"/>
                    </a:lnB>
                    <a:solidFill>
                      <a:srgbClr val="FFFFFF"/>
                    </a:solidFill>
                  </a:tcPr>
                </a:tc>
                <a:tc>
                  <a:txBody>
                    <a:bodyPr/>
                    <a:lstStyle/>
                    <a:p>
                      <a:pPr marL="106680" marR="99060" indent="332740">
                        <a:lnSpc>
                          <a:spcPct val="104900"/>
                        </a:lnSpc>
                        <a:spcBef>
                          <a:spcPts val="40"/>
                        </a:spcBef>
                      </a:pPr>
                      <a:r>
                        <a:rPr sz="700" spc="15" dirty="0">
                          <a:solidFill>
                            <a:srgbClr val="231F20"/>
                          </a:solidFill>
                          <a:latin typeface="Verdana"/>
                          <a:cs typeface="Verdana"/>
                        </a:rPr>
                        <a:t>Cast Iron,  </a:t>
                      </a:r>
                      <a:r>
                        <a:rPr sz="700" spc="20" dirty="0">
                          <a:solidFill>
                            <a:srgbClr val="231F20"/>
                          </a:solidFill>
                          <a:latin typeface="Verdana"/>
                          <a:cs typeface="Verdana"/>
                        </a:rPr>
                        <a:t>Bronze </a:t>
                      </a:r>
                      <a:r>
                        <a:rPr sz="700" spc="15" dirty="0">
                          <a:solidFill>
                            <a:srgbClr val="231F20"/>
                          </a:solidFill>
                          <a:latin typeface="Verdana"/>
                          <a:cs typeface="Verdana"/>
                        </a:rPr>
                        <a:t>Fitted </a:t>
                      </a:r>
                      <a:r>
                        <a:rPr sz="700" spc="20" dirty="0">
                          <a:solidFill>
                            <a:srgbClr val="231F20"/>
                          </a:solidFill>
                          <a:latin typeface="Verdana"/>
                          <a:cs typeface="Verdana"/>
                        </a:rPr>
                        <a:t>as</a:t>
                      </a:r>
                      <a:r>
                        <a:rPr sz="700" spc="-70" dirty="0">
                          <a:solidFill>
                            <a:srgbClr val="231F20"/>
                          </a:solidFill>
                          <a:latin typeface="Verdana"/>
                          <a:cs typeface="Verdana"/>
                        </a:rPr>
                        <a:t> </a:t>
                      </a:r>
                      <a:r>
                        <a:rPr sz="700" spc="20" dirty="0">
                          <a:solidFill>
                            <a:srgbClr val="231F20"/>
                          </a:solidFill>
                          <a:latin typeface="Verdana"/>
                          <a:cs typeface="Verdana"/>
                        </a:rPr>
                        <a:t>Stan-  dard, </a:t>
                      </a:r>
                      <a:r>
                        <a:rPr sz="700" spc="15" dirty="0">
                          <a:solidFill>
                            <a:srgbClr val="231F20"/>
                          </a:solidFill>
                          <a:latin typeface="Verdana"/>
                          <a:cs typeface="Verdana"/>
                        </a:rPr>
                        <a:t>Other</a:t>
                      </a:r>
                      <a:r>
                        <a:rPr sz="700" spc="-40" dirty="0">
                          <a:solidFill>
                            <a:srgbClr val="231F20"/>
                          </a:solidFill>
                          <a:latin typeface="Verdana"/>
                          <a:cs typeface="Verdana"/>
                        </a:rPr>
                        <a:t> </a:t>
                      </a:r>
                      <a:r>
                        <a:rPr sz="700" spc="15" dirty="0">
                          <a:solidFill>
                            <a:srgbClr val="231F20"/>
                          </a:solidFill>
                          <a:latin typeface="Verdana"/>
                          <a:cs typeface="Verdana"/>
                        </a:rPr>
                        <a:t>Materials</a:t>
                      </a:r>
                      <a:endParaRPr sz="700" dirty="0">
                        <a:latin typeface="Verdana"/>
                        <a:cs typeface="Verdana"/>
                      </a:endParaRPr>
                    </a:p>
                    <a:p>
                      <a:pPr marL="338455">
                        <a:lnSpc>
                          <a:spcPct val="100000"/>
                        </a:lnSpc>
                        <a:spcBef>
                          <a:spcPts val="45"/>
                        </a:spcBef>
                      </a:pPr>
                      <a:r>
                        <a:rPr sz="700" spc="20" dirty="0">
                          <a:solidFill>
                            <a:srgbClr val="231F20"/>
                          </a:solidFill>
                          <a:latin typeface="Verdana"/>
                          <a:cs typeface="Verdana"/>
                        </a:rPr>
                        <a:t>Also</a:t>
                      </a:r>
                      <a:r>
                        <a:rPr sz="700" spc="-50" dirty="0">
                          <a:solidFill>
                            <a:srgbClr val="231F20"/>
                          </a:solidFill>
                          <a:latin typeface="Verdana"/>
                          <a:cs typeface="Verdana"/>
                        </a:rPr>
                        <a:t> </a:t>
                      </a:r>
                      <a:r>
                        <a:rPr sz="700" spc="10" dirty="0">
                          <a:solidFill>
                            <a:srgbClr val="231F20"/>
                          </a:solidFill>
                          <a:latin typeface="Verdana"/>
                          <a:cs typeface="Verdana"/>
                        </a:rPr>
                        <a:t>Available</a:t>
                      </a:r>
                      <a:endParaRPr sz="700" dirty="0">
                        <a:latin typeface="Verdana"/>
                        <a:cs typeface="Verdana"/>
                      </a:endParaRPr>
                    </a:p>
                  </a:txBody>
                  <a:tcPr marL="0" marR="0" marT="3925" marB="0">
                    <a:lnL w="8877">
                      <a:solidFill>
                        <a:srgbClr val="231F20"/>
                      </a:solidFill>
                      <a:prstDash val="solid"/>
                    </a:lnL>
                    <a:lnR w="8877">
                      <a:solidFill>
                        <a:srgbClr val="231F20"/>
                      </a:solidFill>
                      <a:prstDash val="solid"/>
                    </a:lnR>
                    <a:lnT w="8877">
                      <a:solidFill>
                        <a:srgbClr val="231F20"/>
                      </a:solidFill>
                      <a:prstDash val="solid"/>
                    </a:lnT>
                    <a:lnB w="8877">
                      <a:solidFill>
                        <a:srgbClr val="231F20"/>
                      </a:solidFill>
                      <a:prstDash val="solid"/>
                    </a:lnB>
                    <a:solidFill>
                      <a:srgbClr val="FFFFFF"/>
                    </a:solidFill>
                  </a:tcPr>
                </a:tc>
              </a:tr>
            </a:tbl>
          </a:graphicData>
        </a:graphic>
      </p:graphicFrame>
      <p:sp>
        <p:nvSpPr>
          <p:cNvPr id="45" name="object 45"/>
          <p:cNvSpPr/>
          <p:nvPr/>
        </p:nvSpPr>
        <p:spPr>
          <a:xfrm>
            <a:off x="2159466" y="370121"/>
            <a:ext cx="1552756" cy="927152"/>
          </a:xfrm>
          <a:prstGeom prst="rect">
            <a:avLst/>
          </a:prstGeom>
          <a:blipFill>
            <a:blip r:embed="rId2" cstate="print"/>
            <a:stretch>
              <a:fillRect/>
            </a:stretch>
          </a:blipFill>
        </p:spPr>
        <p:txBody>
          <a:bodyPr wrap="square" lIns="0" tIns="0" rIns="0" bIns="0" rtlCol="0"/>
          <a:lstStyle/>
          <a:p>
            <a:endParaRPr/>
          </a:p>
        </p:txBody>
      </p:sp>
      <p:sp>
        <p:nvSpPr>
          <p:cNvPr id="46" name="object 46"/>
          <p:cNvSpPr/>
          <p:nvPr/>
        </p:nvSpPr>
        <p:spPr>
          <a:xfrm>
            <a:off x="7329976" y="642141"/>
            <a:ext cx="1821688" cy="610402"/>
          </a:xfrm>
          <a:prstGeom prst="rect">
            <a:avLst/>
          </a:prstGeom>
          <a:blipFill>
            <a:blip r:embed="rId3" cstate="print"/>
            <a:stretch>
              <a:fillRect/>
            </a:stretch>
          </a:blipFill>
        </p:spPr>
        <p:txBody>
          <a:bodyPr wrap="square" lIns="0" tIns="0" rIns="0" bIns="0" rtlCol="0"/>
          <a:lstStyle/>
          <a:p>
            <a:endParaRPr/>
          </a:p>
        </p:txBody>
      </p:sp>
      <p:sp>
        <p:nvSpPr>
          <p:cNvPr id="47" name="object 47"/>
          <p:cNvSpPr/>
          <p:nvPr/>
        </p:nvSpPr>
        <p:spPr>
          <a:xfrm>
            <a:off x="5539934" y="455875"/>
            <a:ext cx="1822246" cy="816057"/>
          </a:xfrm>
          <a:prstGeom prst="rect">
            <a:avLst/>
          </a:prstGeom>
          <a:blipFill>
            <a:blip r:embed="rId4" cstate="print"/>
            <a:stretch>
              <a:fillRect/>
            </a:stretch>
          </a:blipFill>
        </p:spPr>
        <p:txBody>
          <a:bodyPr wrap="square" lIns="0" tIns="0" rIns="0" bIns="0" rtlCol="0"/>
          <a:lstStyle/>
          <a:p>
            <a:endParaRPr/>
          </a:p>
        </p:txBody>
      </p:sp>
      <p:sp>
        <p:nvSpPr>
          <p:cNvPr id="48" name="object 48"/>
          <p:cNvSpPr/>
          <p:nvPr/>
        </p:nvSpPr>
        <p:spPr>
          <a:xfrm>
            <a:off x="3790408" y="381868"/>
            <a:ext cx="1269362" cy="500780"/>
          </a:xfrm>
          <a:prstGeom prst="rect">
            <a:avLst/>
          </a:prstGeom>
          <a:blipFill>
            <a:blip r:embed="rId5" cstate="print"/>
            <a:stretch>
              <a:fillRect/>
            </a:stretch>
          </a:blipFill>
        </p:spPr>
        <p:txBody>
          <a:bodyPr wrap="square" lIns="0" tIns="0" rIns="0" bIns="0" rtlCol="0"/>
          <a:lstStyle/>
          <a:p>
            <a:endParaRPr/>
          </a:p>
        </p:txBody>
      </p:sp>
      <p:sp>
        <p:nvSpPr>
          <p:cNvPr id="49" name="object 49"/>
          <p:cNvSpPr/>
          <p:nvPr/>
        </p:nvSpPr>
        <p:spPr>
          <a:xfrm>
            <a:off x="4385365" y="652794"/>
            <a:ext cx="1445809" cy="742548"/>
          </a:xfrm>
          <a:prstGeom prst="rect">
            <a:avLst/>
          </a:prstGeom>
          <a:blipFill>
            <a:blip r:embed="rId6" cstate="print"/>
            <a:stretch>
              <a:fillRect/>
            </a:stretch>
          </a:blipFill>
        </p:spPr>
        <p:txBody>
          <a:bodyPr wrap="square" lIns="0" tIns="0" rIns="0" bIns="0" rtlCol="0"/>
          <a:lstStyle/>
          <a:p>
            <a:endParaRPr/>
          </a:p>
        </p:txBody>
      </p:sp>
      <p:graphicFrame>
        <p:nvGraphicFramePr>
          <p:cNvPr id="50" name="object 50"/>
          <p:cNvGraphicFramePr>
            <a:graphicFrameLocks noGrp="1"/>
          </p:cNvGraphicFramePr>
          <p:nvPr>
            <p:extLst>
              <p:ext uri="{D42A27DB-BD31-4B8C-83A1-F6EECF244321}">
                <p14:modId xmlns:p14="http://schemas.microsoft.com/office/powerpoint/2010/main" val="256810497"/>
              </p:ext>
            </p:extLst>
          </p:nvPr>
        </p:nvGraphicFramePr>
        <p:xfrm>
          <a:off x="457334" y="4165745"/>
          <a:ext cx="8750098" cy="4275480"/>
        </p:xfrm>
        <a:graphic>
          <a:graphicData uri="http://schemas.openxmlformats.org/drawingml/2006/table">
            <a:tbl>
              <a:tblPr firstRow="1" bandRow="1">
                <a:tableStyleId>{2D5ABB26-0587-4C30-8999-92F81FD0307C}</a:tableStyleId>
              </a:tblPr>
              <a:tblGrid>
                <a:gridCol w="1695052"/>
                <a:gridCol w="1716358"/>
                <a:gridCol w="1835589"/>
                <a:gridCol w="1767638"/>
                <a:gridCol w="1735461"/>
              </a:tblGrid>
              <a:tr h="990600">
                <a:tc>
                  <a:txBody>
                    <a:bodyPr/>
                    <a:lstStyle/>
                    <a:p>
                      <a:endParaRPr sz="700" dirty="0">
                        <a:latin typeface="Verdana"/>
                        <a:cs typeface="Verdana"/>
                      </a:endParaRPr>
                    </a:p>
                  </a:txBody>
                  <a:tcPr marL="0" marR="0" marT="0" marB="0">
                    <a:lnL w="9093">
                      <a:solidFill>
                        <a:srgbClr val="231F20"/>
                      </a:solidFill>
                      <a:prstDash val="solid"/>
                    </a:lnL>
                    <a:lnR w="9093">
                      <a:solidFill>
                        <a:srgbClr val="231F20"/>
                      </a:solidFill>
                      <a:prstDash val="solid"/>
                    </a:lnR>
                    <a:lnT w="9093">
                      <a:solidFill>
                        <a:srgbClr val="231F20"/>
                      </a:solidFill>
                      <a:prstDash val="solid"/>
                    </a:lnT>
                    <a:lnB w="9093">
                      <a:solidFill>
                        <a:srgbClr val="231F20"/>
                      </a:solidFill>
                      <a:prstDash val="solid"/>
                    </a:lnB>
                    <a:solidFill>
                      <a:srgbClr val="E8EEF3"/>
                    </a:solidFill>
                  </a:tcPr>
                </a:tc>
                <a:tc>
                  <a:txBody>
                    <a:bodyPr/>
                    <a:lstStyle/>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txBody>
                  <a:tcPr marL="0" marR="0" marT="0" marB="0">
                    <a:lnL w="9093">
                      <a:solidFill>
                        <a:srgbClr val="231F20"/>
                      </a:solidFill>
                      <a:prstDash val="solid"/>
                    </a:lnL>
                    <a:lnR w="9093">
                      <a:solidFill>
                        <a:srgbClr val="231F20"/>
                      </a:solidFill>
                      <a:prstDash val="solid"/>
                    </a:lnR>
                    <a:lnT w="9093">
                      <a:solidFill>
                        <a:srgbClr val="231F20"/>
                      </a:solidFill>
                      <a:prstDash val="solid"/>
                    </a:lnT>
                    <a:lnB w="9093">
                      <a:solidFill>
                        <a:srgbClr val="231F20"/>
                      </a:solidFill>
                      <a:prstDash val="solid"/>
                    </a:lnB>
                    <a:solidFill>
                      <a:srgbClr val="E8EEF3"/>
                    </a:solidFill>
                  </a:tcPr>
                </a:tc>
                <a:tc>
                  <a:txBody>
                    <a:bodyPr/>
                    <a:lstStyle/>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txBody>
                  <a:tcPr marL="0" marR="0" marT="0" marB="0">
                    <a:lnL w="9093">
                      <a:solidFill>
                        <a:srgbClr val="231F20"/>
                      </a:solidFill>
                      <a:prstDash val="solid"/>
                    </a:lnL>
                    <a:lnR w="9093">
                      <a:solidFill>
                        <a:srgbClr val="231F20"/>
                      </a:solidFill>
                      <a:prstDash val="solid"/>
                    </a:lnR>
                    <a:lnT w="9093">
                      <a:solidFill>
                        <a:srgbClr val="231F20"/>
                      </a:solidFill>
                      <a:prstDash val="solid"/>
                    </a:lnT>
                    <a:lnB w="9093">
                      <a:solidFill>
                        <a:srgbClr val="231F20"/>
                      </a:solidFill>
                      <a:prstDash val="solid"/>
                    </a:lnB>
                    <a:solidFill>
                      <a:srgbClr val="E8EEF3"/>
                    </a:solidFill>
                  </a:tcPr>
                </a:tc>
                <a:tc>
                  <a:txBody>
                    <a:bodyPr/>
                    <a:lstStyle/>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txBody>
                  <a:tcPr marL="0" marR="0" marT="0" marB="0">
                    <a:lnL w="9093">
                      <a:solidFill>
                        <a:srgbClr val="231F20"/>
                      </a:solidFill>
                      <a:prstDash val="solid"/>
                    </a:lnL>
                    <a:lnR w="9093">
                      <a:solidFill>
                        <a:srgbClr val="231F20"/>
                      </a:solidFill>
                      <a:prstDash val="solid"/>
                    </a:lnR>
                    <a:lnT w="9093">
                      <a:solidFill>
                        <a:srgbClr val="231F20"/>
                      </a:solidFill>
                      <a:prstDash val="solid"/>
                    </a:lnT>
                    <a:lnB w="9093">
                      <a:solidFill>
                        <a:srgbClr val="231F20"/>
                      </a:solidFill>
                      <a:prstDash val="solid"/>
                    </a:lnB>
                    <a:solidFill>
                      <a:srgbClr val="E8EEF3"/>
                    </a:solidFill>
                  </a:tcPr>
                </a:tc>
                <a:tc>
                  <a:txBody>
                    <a:bodyPr/>
                    <a:lstStyle/>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txBody>
                  <a:tcPr marL="0" marR="0" marT="0" marB="0">
                    <a:lnL w="9093">
                      <a:solidFill>
                        <a:srgbClr val="231F20"/>
                      </a:solidFill>
                      <a:prstDash val="solid"/>
                    </a:lnL>
                    <a:lnR w="9093">
                      <a:solidFill>
                        <a:srgbClr val="231F20"/>
                      </a:solidFill>
                      <a:prstDash val="solid"/>
                    </a:lnR>
                    <a:lnT w="9093">
                      <a:solidFill>
                        <a:srgbClr val="231F20"/>
                      </a:solidFill>
                      <a:prstDash val="solid"/>
                    </a:lnT>
                    <a:lnB w="9093">
                      <a:solidFill>
                        <a:srgbClr val="231F20"/>
                      </a:solidFill>
                      <a:prstDash val="solid"/>
                    </a:lnB>
                    <a:solidFill>
                      <a:srgbClr val="E8EEF3"/>
                    </a:solidFill>
                  </a:tcPr>
                </a:tc>
              </a:tr>
              <a:tr h="154015">
                <a:tc>
                  <a:txBody>
                    <a:bodyPr/>
                    <a:lstStyle/>
                    <a:p>
                      <a:pPr algn="ctr">
                        <a:lnSpc>
                          <a:spcPct val="100000"/>
                        </a:lnSpc>
                        <a:spcBef>
                          <a:spcPts val="265"/>
                        </a:spcBef>
                      </a:pPr>
                      <a:r>
                        <a:rPr sz="700" dirty="0">
                          <a:solidFill>
                            <a:srgbClr val="231F20"/>
                          </a:solidFill>
                          <a:latin typeface="Days"/>
                          <a:cs typeface="Days"/>
                        </a:rPr>
                        <a:t>SERIES</a:t>
                      </a:r>
                      <a:endParaRPr sz="700">
                        <a:latin typeface="Days"/>
                        <a:cs typeface="Days"/>
                      </a:endParaRPr>
                    </a:p>
                  </a:txBody>
                  <a:tcPr marL="0" marR="0" marT="26006" marB="0">
                    <a:lnL w="9093">
                      <a:solidFill>
                        <a:srgbClr val="231F20"/>
                      </a:solidFill>
                      <a:prstDash val="solid"/>
                    </a:lnL>
                    <a:lnR w="9093">
                      <a:solidFill>
                        <a:srgbClr val="231F20"/>
                      </a:solidFill>
                      <a:prstDash val="solid"/>
                    </a:lnR>
                    <a:lnT w="9093">
                      <a:solidFill>
                        <a:srgbClr val="231F20"/>
                      </a:solidFill>
                      <a:prstDash val="solid"/>
                    </a:lnT>
                    <a:lnB w="9093">
                      <a:solidFill>
                        <a:srgbClr val="231F20"/>
                      </a:solidFill>
                      <a:prstDash val="solid"/>
                    </a:lnB>
                    <a:solidFill>
                      <a:srgbClr val="FFFFFF"/>
                    </a:solidFill>
                  </a:tcPr>
                </a:tc>
                <a:tc>
                  <a:txBody>
                    <a:bodyPr/>
                    <a:lstStyle/>
                    <a:p>
                      <a:pPr algn="ctr">
                        <a:lnSpc>
                          <a:spcPct val="100000"/>
                        </a:lnSpc>
                        <a:spcBef>
                          <a:spcPts val="225"/>
                        </a:spcBef>
                      </a:pPr>
                      <a:r>
                        <a:rPr sz="700" b="1" spc="5" dirty="0">
                          <a:solidFill>
                            <a:srgbClr val="231F20"/>
                          </a:solidFill>
                          <a:latin typeface="Verdana"/>
                          <a:cs typeface="Verdana"/>
                        </a:rPr>
                        <a:t>4800L</a:t>
                      </a:r>
                      <a:endParaRPr sz="700">
                        <a:latin typeface="Verdana"/>
                        <a:cs typeface="Verdana"/>
                      </a:endParaRPr>
                    </a:p>
                  </a:txBody>
                  <a:tcPr marL="0" marR="0" marT="22081" marB="0">
                    <a:lnL w="9093">
                      <a:solidFill>
                        <a:srgbClr val="231F20"/>
                      </a:solidFill>
                      <a:prstDash val="solid"/>
                    </a:lnL>
                    <a:lnR w="9093">
                      <a:solidFill>
                        <a:srgbClr val="231F20"/>
                      </a:solidFill>
                      <a:prstDash val="solid"/>
                    </a:lnR>
                    <a:lnT w="9093">
                      <a:solidFill>
                        <a:srgbClr val="231F20"/>
                      </a:solidFill>
                      <a:prstDash val="solid"/>
                    </a:lnT>
                    <a:lnB w="9093">
                      <a:solidFill>
                        <a:srgbClr val="231F20"/>
                      </a:solidFill>
                      <a:prstDash val="solid"/>
                    </a:lnB>
                    <a:solidFill>
                      <a:srgbClr val="FFFFFF"/>
                    </a:solidFill>
                  </a:tcPr>
                </a:tc>
                <a:tc>
                  <a:txBody>
                    <a:bodyPr/>
                    <a:lstStyle/>
                    <a:p>
                      <a:pPr algn="ctr">
                        <a:lnSpc>
                          <a:spcPct val="100000"/>
                        </a:lnSpc>
                        <a:spcBef>
                          <a:spcPts val="225"/>
                        </a:spcBef>
                      </a:pPr>
                      <a:r>
                        <a:rPr sz="700" b="1" spc="5" dirty="0">
                          <a:solidFill>
                            <a:srgbClr val="231F20"/>
                          </a:solidFill>
                          <a:latin typeface="Verdana"/>
                          <a:cs typeface="Verdana"/>
                        </a:rPr>
                        <a:t>4800U</a:t>
                      </a:r>
                      <a:endParaRPr sz="700">
                        <a:latin typeface="Verdana"/>
                        <a:cs typeface="Verdana"/>
                      </a:endParaRPr>
                    </a:p>
                  </a:txBody>
                  <a:tcPr marL="0" marR="0" marT="22081" marB="0">
                    <a:lnL w="9093">
                      <a:solidFill>
                        <a:srgbClr val="231F20"/>
                      </a:solidFill>
                      <a:prstDash val="solid"/>
                    </a:lnL>
                    <a:lnR w="9093">
                      <a:solidFill>
                        <a:srgbClr val="231F20"/>
                      </a:solidFill>
                      <a:prstDash val="solid"/>
                    </a:lnR>
                    <a:lnT w="9093">
                      <a:solidFill>
                        <a:srgbClr val="231F20"/>
                      </a:solidFill>
                      <a:prstDash val="solid"/>
                    </a:lnT>
                    <a:lnB w="9093">
                      <a:solidFill>
                        <a:srgbClr val="231F20"/>
                      </a:solidFill>
                      <a:prstDash val="solid"/>
                    </a:lnB>
                    <a:solidFill>
                      <a:srgbClr val="FFFFFF"/>
                    </a:solidFill>
                  </a:tcPr>
                </a:tc>
                <a:tc>
                  <a:txBody>
                    <a:bodyPr/>
                    <a:lstStyle/>
                    <a:p>
                      <a:pPr algn="ctr">
                        <a:lnSpc>
                          <a:spcPct val="100000"/>
                        </a:lnSpc>
                        <a:spcBef>
                          <a:spcPts val="225"/>
                        </a:spcBef>
                      </a:pPr>
                      <a:r>
                        <a:rPr sz="700" b="1" spc="5" dirty="0">
                          <a:solidFill>
                            <a:srgbClr val="231F20"/>
                          </a:solidFill>
                          <a:latin typeface="Verdana"/>
                          <a:cs typeface="Verdana"/>
                        </a:rPr>
                        <a:t>4800/4800H/4900</a:t>
                      </a:r>
                      <a:endParaRPr sz="700">
                        <a:latin typeface="Verdana"/>
                        <a:cs typeface="Verdana"/>
                      </a:endParaRPr>
                    </a:p>
                  </a:txBody>
                  <a:tcPr marL="0" marR="0" marT="22081" marB="0">
                    <a:lnL w="9093">
                      <a:solidFill>
                        <a:srgbClr val="231F20"/>
                      </a:solidFill>
                      <a:prstDash val="solid"/>
                    </a:lnL>
                    <a:lnR w="9093">
                      <a:solidFill>
                        <a:srgbClr val="231F20"/>
                      </a:solidFill>
                      <a:prstDash val="solid"/>
                    </a:lnR>
                    <a:lnT w="9093">
                      <a:solidFill>
                        <a:srgbClr val="231F20"/>
                      </a:solidFill>
                      <a:prstDash val="solid"/>
                    </a:lnT>
                    <a:lnB w="9093">
                      <a:solidFill>
                        <a:srgbClr val="231F20"/>
                      </a:solidFill>
                      <a:prstDash val="solid"/>
                    </a:lnB>
                    <a:solidFill>
                      <a:srgbClr val="FFFFFF"/>
                    </a:solidFill>
                  </a:tcPr>
                </a:tc>
                <a:tc>
                  <a:txBody>
                    <a:bodyPr/>
                    <a:lstStyle/>
                    <a:p>
                      <a:pPr algn="ctr">
                        <a:lnSpc>
                          <a:spcPct val="100000"/>
                        </a:lnSpc>
                        <a:spcBef>
                          <a:spcPts val="225"/>
                        </a:spcBef>
                      </a:pPr>
                      <a:r>
                        <a:rPr sz="700" b="1" spc="5" dirty="0">
                          <a:solidFill>
                            <a:srgbClr val="231F20"/>
                          </a:solidFill>
                          <a:latin typeface="Verdana"/>
                          <a:cs typeface="Verdana"/>
                        </a:rPr>
                        <a:t>4800V</a:t>
                      </a:r>
                      <a:endParaRPr sz="700">
                        <a:latin typeface="Verdana"/>
                        <a:cs typeface="Verdana"/>
                      </a:endParaRPr>
                    </a:p>
                  </a:txBody>
                  <a:tcPr marL="0" marR="0" marT="22081" marB="0">
                    <a:lnL w="9093">
                      <a:solidFill>
                        <a:srgbClr val="231F20"/>
                      </a:solidFill>
                      <a:prstDash val="solid"/>
                    </a:lnL>
                    <a:lnR w="9093">
                      <a:solidFill>
                        <a:srgbClr val="231F20"/>
                      </a:solidFill>
                      <a:prstDash val="solid"/>
                    </a:lnR>
                    <a:lnT w="9093">
                      <a:solidFill>
                        <a:srgbClr val="231F20"/>
                      </a:solidFill>
                      <a:prstDash val="solid"/>
                    </a:lnT>
                    <a:lnB w="9093">
                      <a:solidFill>
                        <a:srgbClr val="231F20"/>
                      </a:solidFill>
                      <a:prstDash val="solid"/>
                    </a:lnB>
                    <a:solidFill>
                      <a:srgbClr val="FFFFFF"/>
                    </a:solidFill>
                  </a:tcPr>
                </a:tc>
              </a:tr>
              <a:tr h="118995">
                <a:tc>
                  <a:txBody>
                    <a:bodyPr/>
                    <a:lstStyle/>
                    <a:p>
                      <a:pPr algn="ctr">
                        <a:lnSpc>
                          <a:spcPct val="100000"/>
                        </a:lnSpc>
                        <a:spcBef>
                          <a:spcPts val="90"/>
                        </a:spcBef>
                      </a:pPr>
                      <a:r>
                        <a:rPr sz="700" spc="-5" dirty="0">
                          <a:solidFill>
                            <a:srgbClr val="231F20"/>
                          </a:solidFill>
                          <a:latin typeface="Days"/>
                          <a:cs typeface="Days"/>
                        </a:rPr>
                        <a:t>SIMILAR</a:t>
                      </a:r>
                      <a:r>
                        <a:rPr sz="700" spc="-75" dirty="0">
                          <a:solidFill>
                            <a:srgbClr val="231F20"/>
                          </a:solidFill>
                          <a:latin typeface="Days"/>
                          <a:cs typeface="Days"/>
                        </a:rPr>
                        <a:t> </a:t>
                      </a:r>
                      <a:r>
                        <a:rPr sz="700" spc="-15" dirty="0">
                          <a:solidFill>
                            <a:srgbClr val="231F20"/>
                          </a:solidFill>
                          <a:latin typeface="Days"/>
                          <a:cs typeface="Days"/>
                        </a:rPr>
                        <a:t>TO</a:t>
                      </a:r>
                      <a:endParaRPr sz="700">
                        <a:latin typeface="Days"/>
                        <a:cs typeface="Days"/>
                      </a:endParaRPr>
                    </a:p>
                  </a:txBody>
                  <a:tcPr marL="0" marR="0" marT="8832" marB="0">
                    <a:lnL w="9093">
                      <a:solidFill>
                        <a:srgbClr val="231F20"/>
                      </a:solidFill>
                      <a:prstDash val="solid"/>
                    </a:lnL>
                    <a:lnR w="9093">
                      <a:solidFill>
                        <a:srgbClr val="231F20"/>
                      </a:solidFill>
                      <a:prstDash val="solid"/>
                    </a:lnR>
                    <a:lnT w="9093">
                      <a:solidFill>
                        <a:srgbClr val="231F20"/>
                      </a:solidFill>
                      <a:prstDash val="solid"/>
                    </a:lnT>
                    <a:lnB w="9093">
                      <a:solidFill>
                        <a:srgbClr val="231F20"/>
                      </a:solidFill>
                      <a:prstDash val="solid"/>
                    </a:lnB>
                    <a:solidFill>
                      <a:srgbClr val="E8EEF3"/>
                    </a:solidFill>
                  </a:tcPr>
                </a:tc>
                <a:tc>
                  <a:txBody>
                    <a:bodyPr/>
                    <a:lstStyle/>
                    <a:p>
                      <a:pPr algn="ctr">
                        <a:lnSpc>
                          <a:spcPct val="100000"/>
                        </a:lnSpc>
                        <a:spcBef>
                          <a:spcPts val="200"/>
                        </a:spcBef>
                      </a:pPr>
                      <a:r>
                        <a:rPr sz="700" dirty="0">
                          <a:solidFill>
                            <a:srgbClr val="231F20"/>
                          </a:solidFill>
                          <a:latin typeface="Verdana"/>
                          <a:cs typeface="Verdana"/>
                        </a:rPr>
                        <a:t>VSX /</a:t>
                      </a:r>
                      <a:r>
                        <a:rPr sz="700" spc="-100" dirty="0">
                          <a:solidFill>
                            <a:srgbClr val="231F20"/>
                          </a:solidFill>
                          <a:latin typeface="Verdana"/>
                          <a:cs typeface="Verdana"/>
                        </a:rPr>
                        <a:t> </a:t>
                      </a:r>
                      <a:r>
                        <a:rPr sz="700" spc="-5" dirty="0">
                          <a:solidFill>
                            <a:srgbClr val="231F20"/>
                          </a:solidFill>
                          <a:latin typeface="Verdana"/>
                          <a:cs typeface="Verdana"/>
                        </a:rPr>
                        <a:t>TS</a:t>
                      </a:r>
                      <a:endParaRPr sz="700" dirty="0">
                        <a:latin typeface="Verdana"/>
                        <a:cs typeface="Verdana"/>
                      </a:endParaRPr>
                    </a:p>
                  </a:txBody>
                  <a:tcPr marL="0" marR="0" marT="19627" marB="0">
                    <a:lnL w="9093">
                      <a:solidFill>
                        <a:srgbClr val="231F20"/>
                      </a:solidFill>
                      <a:prstDash val="solid"/>
                    </a:lnL>
                    <a:lnR w="9093">
                      <a:solidFill>
                        <a:srgbClr val="231F20"/>
                      </a:solidFill>
                      <a:prstDash val="solid"/>
                    </a:lnR>
                    <a:lnT w="9093">
                      <a:solidFill>
                        <a:srgbClr val="231F20"/>
                      </a:solidFill>
                      <a:prstDash val="solid"/>
                    </a:lnT>
                    <a:lnB w="9093">
                      <a:solidFill>
                        <a:srgbClr val="231F20"/>
                      </a:solidFill>
                      <a:prstDash val="solid"/>
                    </a:lnB>
                    <a:solidFill>
                      <a:srgbClr val="E8EEF3"/>
                    </a:solidFill>
                  </a:tcPr>
                </a:tc>
                <a:tc>
                  <a:txBody>
                    <a:bodyPr/>
                    <a:lstStyle/>
                    <a:p>
                      <a:pPr algn="ctr">
                        <a:lnSpc>
                          <a:spcPct val="100000"/>
                        </a:lnSpc>
                        <a:spcBef>
                          <a:spcPts val="200"/>
                        </a:spcBef>
                      </a:pPr>
                      <a:r>
                        <a:rPr sz="700" dirty="0">
                          <a:solidFill>
                            <a:srgbClr val="231F20"/>
                          </a:solidFill>
                          <a:latin typeface="Verdana"/>
                          <a:cs typeface="Verdana"/>
                        </a:rPr>
                        <a:t>VSX</a:t>
                      </a:r>
                      <a:endParaRPr sz="700">
                        <a:latin typeface="Verdana"/>
                        <a:cs typeface="Verdana"/>
                      </a:endParaRPr>
                    </a:p>
                  </a:txBody>
                  <a:tcPr marL="0" marR="0" marT="19627" marB="0">
                    <a:lnL w="9093">
                      <a:solidFill>
                        <a:srgbClr val="231F20"/>
                      </a:solidFill>
                      <a:prstDash val="solid"/>
                    </a:lnL>
                    <a:lnR w="9093">
                      <a:solidFill>
                        <a:srgbClr val="231F20"/>
                      </a:solidFill>
                      <a:prstDash val="solid"/>
                    </a:lnR>
                    <a:lnT w="9093">
                      <a:solidFill>
                        <a:srgbClr val="231F20"/>
                      </a:solidFill>
                      <a:prstDash val="solid"/>
                    </a:lnT>
                    <a:lnB w="9093">
                      <a:solidFill>
                        <a:srgbClr val="231F20"/>
                      </a:solidFill>
                      <a:prstDash val="solid"/>
                    </a:lnB>
                    <a:solidFill>
                      <a:srgbClr val="E8EEF3"/>
                    </a:solidFill>
                  </a:tcPr>
                </a:tc>
                <a:tc>
                  <a:txBody>
                    <a:bodyPr/>
                    <a:lstStyle/>
                    <a:p>
                      <a:pPr algn="ctr">
                        <a:lnSpc>
                          <a:spcPct val="100000"/>
                        </a:lnSpc>
                        <a:spcBef>
                          <a:spcPts val="200"/>
                        </a:spcBef>
                      </a:pPr>
                      <a:r>
                        <a:rPr sz="700" spc="-5" dirty="0">
                          <a:solidFill>
                            <a:srgbClr val="231F20"/>
                          </a:solidFill>
                          <a:latin typeface="Verdana"/>
                          <a:cs typeface="Verdana"/>
                        </a:rPr>
                        <a:t>HSC </a:t>
                      </a:r>
                      <a:r>
                        <a:rPr sz="700" dirty="0">
                          <a:solidFill>
                            <a:srgbClr val="231F20"/>
                          </a:solidFill>
                          <a:latin typeface="Verdana"/>
                          <a:cs typeface="Verdana"/>
                        </a:rPr>
                        <a:t>/ 4600 / KPGT /</a:t>
                      </a:r>
                      <a:r>
                        <a:rPr sz="700" spc="-95" dirty="0">
                          <a:solidFill>
                            <a:srgbClr val="231F20"/>
                          </a:solidFill>
                          <a:latin typeface="Verdana"/>
                          <a:cs typeface="Verdana"/>
                        </a:rPr>
                        <a:t> </a:t>
                      </a:r>
                      <a:r>
                        <a:rPr sz="700" spc="-5" dirty="0">
                          <a:solidFill>
                            <a:srgbClr val="231F20"/>
                          </a:solidFill>
                          <a:latin typeface="Verdana"/>
                          <a:cs typeface="Verdana"/>
                        </a:rPr>
                        <a:t>HS</a:t>
                      </a:r>
                      <a:endParaRPr sz="700">
                        <a:latin typeface="Verdana"/>
                        <a:cs typeface="Verdana"/>
                      </a:endParaRPr>
                    </a:p>
                  </a:txBody>
                  <a:tcPr marL="0" marR="0" marT="19627" marB="0">
                    <a:lnL w="9093">
                      <a:solidFill>
                        <a:srgbClr val="231F20"/>
                      </a:solidFill>
                      <a:prstDash val="solid"/>
                    </a:lnL>
                    <a:lnR w="9093">
                      <a:solidFill>
                        <a:srgbClr val="231F20"/>
                      </a:solidFill>
                      <a:prstDash val="solid"/>
                    </a:lnR>
                    <a:lnT w="9093">
                      <a:solidFill>
                        <a:srgbClr val="231F20"/>
                      </a:solidFill>
                      <a:prstDash val="solid"/>
                    </a:lnT>
                    <a:lnB w="9093">
                      <a:solidFill>
                        <a:srgbClr val="231F20"/>
                      </a:solidFill>
                      <a:prstDash val="solid"/>
                    </a:lnB>
                    <a:solidFill>
                      <a:srgbClr val="E8EEF3"/>
                    </a:solidFill>
                  </a:tcPr>
                </a:tc>
                <a:tc>
                  <a:txBody>
                    <a:bodyPr/>
                    <a:lstStyle/>
                    <a:p>
                      <a:pPr algn="ctr">
                        <a:lnSpc>
                          <a:spcPct val="100000"/>
                        </a:lnSpc>
                        <a:spcBef>
                          <a:spcPts val="200"/>
                        </a:spcBef>
                      </a:pPr>
                      <a:r>
                        <a:rPr sz="700" dirty="0">
                          <a:solidFill>
                            <a:srgbClr val="231F20"/>
                          </a:solidFill>
                          <a:latin typeface="Verdana"/>
                          <a:cs typeface="Verdana"/>
                        </a:rPr>
                        <a:t>KPV</a:t>
                      </a:r>
                      <a:endParaRPr sz="700">
                        <a:latin typeface="Verdana"/>
                        <a:cs typeface="Verdana"/>
                      </a:endParaRPr>
                    </a:p>
                  </a:txBody>
                  <a:tcPr marL="0" marR="0" marT="19627" marB="0">
                    <a:lnL w="9093">
                      <a:solidFill>
                        <a:srgbClr val="231F20"/>
                      </a:solidFill>
                      <a:prstDash val="solid"/>
                    </a:lnL>
                    <a:lnR w="9093">
                      <a:solidFill>
                        <a:srgbClr val="231F20"/>
                      </a:solidFill>
                      <a:prstDash val="solid"/>
                    </a:lnR>
                    <a:lnT w="9093">
                      <a:solidFill>
                        <a:srgbClr val="231F20"/>
                      </a:solidFill>
                      <a:prstDash val="solid"/>
                    </a:lnT>
                    <a:lnB w="9093">
                      <a:solidFill>
                        <a:srgbClr val="231F20"/>
                      </a:solidFill>
                      <a:prstDash val="solid"/>
                    </a:lnB>
                    <a:solidFill>
                      <a:srgbClr val="E8EEF3"/>
                    </a:solidFill>
                  </a:tcPr>
                </a:tc>
              </a:tr>
              <a:tr h="432683">
                <a:tc>
                  <a:txBody>
                    <a:bodyPr/>
                    <a:lstStyle/>
                    <a:p>
                      <a:pPr>
                        <a:lnSpc>
                          <a:spcPct val="100000"/>
                        </a:lnSpc>
                        <a:spcBef>
                          <a:spcPts val="35"/>
                        </a:spcBef>
                      </a:pPr>
                      <a:endParaRPr sz="700">
                        <a:latin typeface="Times New Roman"/>
                        <a:cs typeface="Times New Roman"/>
                      </a:endParaRPr>
                    </a:p>
                    <a:p>
                      <a:pPr algn="ctr">
                        <a:lnSpc>
                          <a:spcPct val="100000"/>
                        </a:lnSpc>
                      </a:pPr>
                      <a:r>
                        <a:rPr sz="700" dirty="0">
                          <a:solidFill>
                            <a:srgbClr val="231F20"/>
                          </a:solidFill>
                          <a:latin typeface="Days"/>
                          <a:cs typeface="Days"/>
                        </a:rPr>
                        <a:t>TYPE</a:t>
                      </a:r>
                      <a:endParaRPr sz="700">
                        <a:latin typeface="Days"/>
                        <a:cs typeface="Days"/>
                      </a:endParaRPr>
                    </a:p>
                  </a:txBody>
                  <a:tcPr marL="0" marR="0" marT="3435" marB="0">
                    <a:lnL w="9093">
                      <a:solidFill>
                        <a:srgbClr val="231F20"/>
                      </a:solidFill>
                      <a:prstDash val="solid"/>
                    </a:lnL>
                    <a:lnR w="9093">
                      <a:solidFill>
                        <a:srgbClr val="231F20"/>
                      </a:solidFill>
                      <a:prstDash val="solid"/>
                    </a:lnR>
                    <a:lnT w="9093">
                      <a:solidFill>
                        <a:srgbClr val="231F20"/>
                      </a:solidFill>
                      <a:prstDash val="solid"/>
                    </a:lnT>
                    <a:lnB w="9093">
                      <a:solidFill>
                        <a:srgbClr val="231F20"/>
                      </a:solidFill>
                      <a:prstDash val="solid"/>
                    </a:lnB>
                    <a:solidFill>
                      <a:srgbClr val="FFFFFF"/>
                    </a:solidFill>
                  </a:tcPr>
                </a:tc>
                <a:tc>
                  <a:txBody>
                    <a:bodyPr/>
                    <a:lstStyle/>
                    <a:p>
                      <a:pPr marL="161290" marR="74930" indent="-78740">
                        <a:lnSpc>
                          <a:spcPct val="101099"/>
                        </a:lnSpc>
                        <a:spcBef>
                          <a:spcPts val="560"/>
                        </a:spcBef>
                      </a:pPr>
                      <a:r>
                        <a:rPr sz="700" dirty="0">
                          <a:solidFill>
                            <a:srgbClr val="231F20"/>
                          </a:solidFill>
                          <a:latin typeface="Verdana"/>
                          <a:cs typeface="Verdana"/>
                        </a:rPr>
                        <a:t>Single </a:t>
                      </a:r>
                      <a:r>
                        <a:rPr sz="700" spc="5" dirty="0">
                          <a:solidFill>
                            <a:srgbClr val="231F20"/>
                          </a:solidFill>
                          <a:latin typeface="Verdana"/>
                          <a:cs typeface="Verdana"/>
                        </a:rPr>
                        <a:t>Stage,</a:t>
                      </a:r>
                      <a:r>
                        <a:rPr sz="700" spc="-75" dirty="0">
                          <a:solidFill>
                            <a:srgbClr val="231F20"/>
                          </a:solidFill>
                          <a:latin typeface="Verdana"/>
                          <a:cs typeface="Verdana"/>
                        </a:rPr>
                        <a:t> </a:t>
                      </a:r>
                      <a:r>
                        <a:rPr sz="700" spc="5" dirty="0">
                          <a:solidFill>
                            <a:srgbClr val="231F20"/>
                          </a:solidFill>
                          <a:latin typeface="Verdana"/>
                          <a:cs typeface="Verdana"/>
                        </a:rPr>
                        <a:t>Double  </a:t>
                      </a:r>
                      <a:r>
                        <a:rPr sz="700" dirty="0">
                          <a:solidFill>
                            <a:srgbClr val="231F20"/>
                          </a:solidFill>
                          <a:latin typeface="Verdana"/>
                          <a:cs typeface="Verdana"/>
                        </a:rPr>
                        <a:t>Suction Split</a:t>
                      </a:r>
                      <a:r>
                        <a:rPr sz="700" spc="-50" dirty="0">
                          <a:solidFill>
                            <a:srgbClr val="231F20"/>
                          </a:solidFill>
                          <a:latin typeface="Verdana"/>
                          <a:cs typeface="Verdana"/>
                        </a:rPr>
                        <a:t> </a:t>
                      </a:r>
                      <a:r>
                        <a:rPr sz="700" dirty="0">
                          <a:solidFill>
                            <a:srgbClr val="231F20"/>
                          </a:solidFill>
                          <a:latin typeface="Verdana"/>
                          <a:cs typeface="Verdana"/>
                        </a:rPr>
                        <a:t>Case</a:t>
                      </a:r>
                      <a:endParaRPr sz="700" dirty="0">
                        <a:latin typeface="Verdana"/>
                        <a:cs typeface="Verdana"/>
                      </a:endParaRPr>
                    </a:p>
                  </a:txBody>
                  <a:tcPr marL="0" marR="0" marT="54956" marB="0">
                    <a:lnL w="9093">
                      <a:solidFill>
                        <a:srgbClr val="231F20"/>
                      </a:solidFill>
                      <a:prstDash val="solid"/>
                    </a:lnL>
                    <a:lnR w="9093">
                      <a:solidFill>
                        <a:srgbClr val="231F20"/>
                      </a:solidFill>
                      <a:prstDash val="solid"/>
                    </a:lnR>
                    <a:lnT w="9093">
                      <a:solidFill>
                        <a:srgbClr val="231F20"/>
                      </a:solidFill>
                      <a:prstDash val="solid"/>
                    </a:lnT>
                    <a:lnB w="9093">
                      <a:solidFill>
                        <a:srgbClr val="231F20"/>
                      </a:solidFill>
                      <a:prstDash val="solid"/>
                    </a:lnB>
                    <a:solidFill>
                      <a:srgbClr val="FFFFFF"/>
                    </a:solidFill>
                  </a:tcPr>
                </a:tc>
                <a:tc>
                  <a:txBody>
                    <a:bodyPr/>
                    <a:lstStyle/>
                    <a:p>
                      <a:pPr marL="207010" marR="120650" indent="-78740">
                        <a:lnSpc>
                          <a:spcPct val="101099"/>
                        </a:lnSpc>
                        <a:spcBef>
                          <a:spcPts val="560"/>
                        </a:spcBef>
                      </a:pPr>
                      <a:r>
                        <a:rPr sz="700" dirty="0">
                          <a:solidFill>
                            <a:srgbClr val="231F20"/>
                          </a:solidFill>
                          <a:latin typeface="Verdana"/>
                          <a:cs typeface="Verdana"/>
                        </a:rPr>
                        <a:t>Single </a:t>
                      </a:r>
                      <a:r>
                        <a:rPr sz="700" spc="5" dirty="0">
                          <a:solidFill>
                            <a:srgbClr val="231F20"/>
                          </a:solidFill>
                          <a:latin typeface="Verdana"/>
                          <a:cs typeface="Verdana"/>
                        </a:rPr>
                        <a:t>Stage,</a:t>
                      </a:r>
                      <a:r>
                        <a:rPr sz="700" spc="-75" dirty="0">
                          <a:solidFill>
                            <a:srgbClr val="231F20"/>
                          </a:solidFill>
                          <a:latin typeface="Verdana"/>
                          <a:cs typeface="Verdana"/>
                        </a:rPr>
                        <a:t> </a:t>
                      </a:r>
                      <a:r>
                        <a:rPr sz="700" spc="5" dirty="0">
                          <a:solidFill>
                            <a:srgbClr val="231F20"/>
                          </a:solidFill>
                          <a:latin typeface="Verdana"/>
                          <a:cs typeface="Verdana"/>
                        </a:rPr>
                        <a:t>Double  </a:t>
                      </a:r>
                      <a:r>
                        <a:rPr sz="700" dirty="0">
                          <a:solidFill>
                            <a:srgbClr val="231F20"/>
                          </a:solidFill>
                          <a:latin typeface="Verdana"/>
                          <a:cs typeface="Verdana"/>
                        </a:rPr>
                        <a:t>Suction Split</a:t>
                      </a:r>
                      <a:r>
                        <a:rPr sz="700" spc="-50" dirty="0">
                          <a:solidFill>
                            <a:srgbClr val="231F20"/>
                          </a:solidFill>
                          <a:latin typeface="Verdana"/>
                          <a:cs typeface="Verdana"/>
                        </a:rPr>
                        <a:t> </a:t>
                      </a:r>
                      <a:r>
                        <a:rPr sz="700" dirty="0">
                          <a:solidFill>
                            <a:srgbClr val="231F20"/>
                          </a:solidFill>
                          <a:latin typeface="Verdana"/>
                          <a:cs typeface="Verdana"/>
                        </a:rPr>
                        <a:t>Case</a:t>
                      </a:r>
                      <a:endParaRPr sz="700">
                        <a:latin typeface="Verdana"/>
                        <a:cs typeface="Verdana"/>
                      </a:endParaRPr>
                    </a:p>
                  </a:txBody>
                  <a:tcPr marL="0" marR="0" marT="54956" marB="0">
                    <a:lnL w="9093">
                      <a:solidFill>
                        <a:srgbClr val="231F20"/>
                      </a:solidFill>
                      <a:prstDash val="solid"/>
                    </a:lnL>
                    <a:lnR w="9093">
                      <a:solidFill>
                        <a:srgbClr val="231F20"/>
                      </a:solidFill>
                      <a:prstDash val="solid"/>
                    </a:lnR>
                    <a:lnT w="9093">
                      <a:solidFill>
                        <a:srgbClr val="231F20"/>
                      </a:solidFill>
                      <a:prstDash val="solid"/>
                    </a:lnT>
                    <a:lnB w="9093">
                      <a:solidFill>
                        <a:srgbClr val="231F20"/>
                      </a:solidFill>
                      <a:prstDash val="solid"/>
                    </a:lnB>
                    <a:solidFill>
                      <a:srgbClr val="FFFFFF"/>
                    </a:solidFill>
                  </a:tcPr>
                </a:tc>
                <a:tc>
                  <a:txBody>
                    <a:bodyPr/>
                    <a:lstStyle/>
                    <a:p>
                      <a:pPr marL="78105" marR="71120" algn="ctr">
                        <a:lnSpc>
                          <a:spcPct val="101099"/>
                        </a:lnSpc>
                        <a:spcBef>
                          <a:spcPts val="45"/>
                        </a:spcBef>
                      </a:pPr>
                      <a:r>
                        <a:rPr sz="700" dirty="0">
                          <a:solidFill>
                            <a:srgbClr val="231F20"/>
                          </a:solidFill>
                          <a:latin typeface="Verdana"/>
                          <a:cs typeface="Verdana"/>
                        </a:rPr>
                        <a:t>Horizontally</a:t>
                      </a:r>
                      <a:r>
                        <a:rPr sz="700" spc="-65" dirty="0">
                          <a:solidFill>
                            <a:srgbClr val="231F20"/>
                          </a:solidFill>
                          <a:latin typeface="Verdana"/>
                          <a:cs typeface="Verdana"/>
                        </a:rPr>
                        <a:t> </a:t>
                      </a:r>
                      <a:r>
                        <a:rPr sz="700" spc="5" dirty="0">
                          <a:solidFill>
                            <a:srgbClr val="231F20"/>
                          </a:solidFill>
                          <a:latin typeface="Verdana"/>
                          <a:cs typeface="Verdana"/>
                        </a:rPr>
                        <a:t>Mounted,  </a:t>
                      </a:r>
                      <a:r>
                        <a:rPr sz="700" dirty="0">
                          <a:solidFill>
                            <a:srgbClr val="231F20"/>
                          </a:solidFill>
                          <a:latin typeface="Verdana"/>
                          <a:cs typeface="Verdana"/>
                        </a:rPr>
                        <a:t>Single </a:t>
                      </a:r>
                      <a:r>
                        <a:rPr sz="700" spc="5" dirty="0">
                          <a:solidFill>
                            <a:srgbClr val="231F20"/>
                          </a:solidFill>
                          <a:latin typeface="Verdana"/>
                          <a:cs typeface="Verdana"/>
                        </a:rPr>
                        <a:t>Stage, Double  </a:t>
                      </a:r>
                      <a:r>
                        <a:rPr sz="700" dirty="0">
                          <a:solidFill>
                            <a:srgbClr val="231F20"/>
                          </a:solidFill>
                          <a:latin typeface="Verdana"/>
                          <a:cs typeface="Verdana"/>
                        </a:rPr>
                        <a:t>Suction Split</a:t>
                      </a:r>
                      <a:r>
                        <a:rPr sz="700" spc="-50" dirty="0">
                          <a:solidFill>
                            <a:srgbClr val="231F20"/>
                          </a:solidFill>
                          <a:latin typeface="Verdana"/>
                          <a:cs typeface="Verdana"/>
                        </a:rPr>
                        <a:t> </a:t>
                      </a:r>
                      <a:r>
                        <a:rPr sz="700" dirty="0">
                          <a:solidFill>
                            <a:srgbClr val="231F20"/>
                          </a:solidFill>
                          <a:latin typeface="Verdana"/>
                          <a:cs typeface="Verdana"/>
                        </a:rPr>
                        <a:t>Case</a:t>
                      </a:r>
                      <a:endParaRPr sz="700">
                        <a:latin typeface="Verdana"/>
                        <a:cs typeface="Verdana"/>
                      </a:endParaRPr>
                    </a:p>
                  </a:txBody>
                  <a:tcPr marL="0" marR="0" marT="4416" marB="0">
                    <a:lnL w="9093">
                      <a:solidFill>
                        <a:srgbClr val="231F20"/>
                      </a:solidFill>
                      <a:prstDash val="solid"/>
                    </a:lnL>
                    <a:lnR w="9093">
                      <a:solidFill>
                        <a:srgbClr val="231F20"/>
                      </a:solidFill>
                      <a:prstDash val="solid"/>
                    </a:lnR>
                    <a:lnT w="9093">
                      <a:solidFill>
                        <a:srgbClr val="231F20"/>
                      </a:solidFill>
                      <a:prstDash val="solid"/>
                    </a:lnT>
                    <a:lnB w="9093">
                      <a:solidFill>
                        <a:srgbClr val="231F20"/>
                      </a:solidFill>
                      <a:prstDash val="solid"/>
                    </a:lnB>
                    <a:solidFill>
                      <a:srgbClr val="FFFFFF"/>
                    </a:solidFill>
                  </a:tcPr>
                </a:tc>
                <a:tc>
                  <a:txBody>
                    <a:bodyPr/>
                    <a:lstStyle/>
                    <a:p>
                      <a:pPr marL="90170" marR="82550" algn="ctr">
                        <a:lnSpc>
                          <a:spcPct val="101099"/>
                        </a:lnSpc>
                        <a:spcBef>
                          <a:spcPts val="45"/>
                        </a:spcBef>
                      </a:pPr>
                      <a:r>
                        <a:rPr sz="700" spc="-5" dirty="0">
                          <a:solidFill>
                            <a:srgbClr val="231F20"/>
                          </a:solidFill>
                          <a:latin typeface="Verdana"/>
                          <a:cs typeface="Verdana"/>
                        </a:rPr>
                        <a:t>Vertically </a:t>
                      </a:r>
                      <a:r>
                        <a:rPr sz="700" spc="5" dirty="0">
                          <a:solidFill>
                            <a:srgbClr val="231F20"/>
                          </a:solidFill>
                          <a:latin typeface="Verdana"/>
                          <a:cs typeface="Verdana"/>
                        </a:rPr>
                        <a:t>Mounted,  </a:t>
                      </a:r>
                      <a:r>
                        <a:rPr sz="700" dirty="0">
                          <a:solidFill>
                            <a:srgbClr val="231F20"/>
                          </a:solidFill>
                          <a:latin typeface="Verdana"/>
                          <a:cs typeface="Verdana"/>
                        </a:rPr>
                        <a:t>Single </a:t>
                      </a:r>
                      <a:r>
                        <a:rPr sz="700" spc="5" dirty="0">
                          <a:solidFill>
                            <a:srgbClr val="231F20"/>
                          </a:solidFill>
                          <a:latin typeface="Verdana"/>
                          <a:cs typeface="Verdana"/>
                        </a:rPr>
                        <a:t>Stage,</a:t>
                      </a:r>
                      <a:r>
                        <a:rPr sz="700" spc="-75" dirty="0">
                          <a:solidFill>
                            <a:srgbClr val="231F20"/>
                          </a:solidFill>
                          <a:latin typeface="Verdana"/>
                          <a:cs typeface="Verdana"/>
                        </a:rPr>
                        <a:t> </a:t>
                      </a:r>
                      <a:r>
                        <a:rPr sz="700" spc="5" dirty="0">
                          <a:solidFill>
                            <a:srgbClr val="231F20"/>
                          </a:solidFill>
                          <a:latin typeface="Verdana"/>
                          <a:cs typeface="Verdana"/>
                        </a:rPr>
                        <a:t>Double  </a:t>
                      </a:r>
                      <a:r>
                        <a:rPr sz="700" dirty="0">
                          <a:solidFill>
                            <a:srgbClr val="231F20"/>
                          </a:solidFill>
                          <a:latin typeface="Verdana"/>
                          <a:cs typeface="Verdana"/>
                        </a:rPr>
                        <a:t>Suction Split</a:t>
                      </a:r>
                      <a:r>
                        <a:rPr sz="700" spc="-50" dirty="0">
                          <a:solidFill>
                            <a:srgbClr val="231F20"/>
                          </a:solidFill>
                          <a:latin typeface="Verdana"/>
                          <a:cs typeface="Verdana"/>
                        </a:rPr>
                        <a:t> </a:t>
                      </a:r>
                      <a:r>
                        <a:rPr sz="700" dirty="0">
                          <a:solidFill>
                            <a:srgbClr val="231F20"/>
                          </a:solidFill>
                          <a:latin typeface="Verdana"/>
                          <a:cs typeface="Verdana"/>
                        </a:rPr>
                        <a:t>Case</a:t>
                      </a:r>
                      <a:endParaRPr sz="700">
                        <a:latin typeface="Verdana"/>
                        <a:cs typeface="Verdana"/>
                      </a:endParaRPr>
                    </a:p>
                  </a:txBody>
                  <a:tcPr marL="0" marR="0" marT="4416" marB="0">
                    <a:lnL w="9093">
                      <a:solidFill>
                        <a:srgbClr val="231F20"/>
                      </a:solidFill>
                      <a:prstDash val="solid"/>
                    </a:lnL>
                    <a:lnR w="9093">
                      <a:solidFill>
                        <a:srgbClr val="231F20"/>
                      </a:solidFill>
                      <a:prstDash val="solid"/>
                    </a:lnR>
                    <a:lnT w="9093">
                      <a:solidFill>
                        <a:srgbClr val="231F20"/>
                      </a:solidFill>
                      <a:prstDash val="solid"/>
                    </a:lnT>
                    <a:lnB w="9093">
                      <a:solidFill>
                        <a:srgbClr val="231F20"/>
                      </a:solidFill>
                      <a:prstDash val="solid"/>
                    </a:lnB>
                    <a:solidFill>
                      <a:srgbClr val="FFFFFF"/>
                    </a:solidFill>
                  </a:tcPr>
                </a:tc>
              </a:tr>
              <a:tr h="221832">
                <a:tc>
                  <a:txBody>
                    <a:bodyPr/>
                    <a:lstStyle/>
                    <a:p>
                      <a:pPr algn="ctr">
                        <a:lnSpc>
                          <a:spcPct val="100000"/>
                        </a:lnSpc>
                        <a:spcBef>
                          <a:spcPts val="615"/>
                        </a:spcBef>
                      </a:pPr>
                      <a:r>
                        <a:rPr sz="700" spc="-5" dirty="0">
                          <a:solidFill>
                            <a:srgbClr val="231F20"/>
                          </a:solidFill>
                          <a:latin typeface="Days"/>
                          <a:cs typeface="Days"/>
                        </a:rPr>
                        <a:t>CAPACITIES</a:t>
                      </a:r>
                      <a:endParaRPr sz="700">
                        <a:latin typeface="Days"/>
                        <a:cs typeface="Days"/>
                      </a:endParaRPr>
                    </a:p>
                  </a:txBody>
                  <a:tcPr marL="0" marR="0" marT="60354" marB="0">
                    <a:lnL w="9093">
                      <a:solidFill>
                        <a:srgbClr val="231F20"/>
                      </a:solidFill>
                      <a:prstDash val="solid"/>
                    </a:lnL>
                    <a:lnR w="9093">
                      <a:solidFill>
                        <a:srgbClr val="231F20"/>
                      </a:solidFill>
                      <a:prstDash val="solid"/>
                    </a:lnR>
                    <a:lnT w="9093">
                      <a:solidFill>
                        <a:srgbClr val="231F20"/>
                      </a:solidFill>
                      <a:prstDash val="solid"/>
                    </a:lnT>
                    <a:lnB w="9093">
                      <a:solidFill>
                        <a:srgbClr val="231F20"/>
                      </a:solidFill>
                      <a:prstDash val="solid"/>
                    </a:lnB>
                    <a:solidFill>
                      <a:srgbClr val="E8EEF3"/>
                    </a:solidFill>
                  </a:tcPr>
                </a:tc>
                <a:tc>
                  <a:txBody>
                    <a:bodyPr/>
                    <a:lstStyle/>
                    <a:p>
                      <a:pPr algn="ctr">
                        <a:lnSpc>
                          <a:spcPct val="100000"/>
                        </a:lnSpc>
                        <a:spcBef>
                          <a:spcPts val="55"/>
                        </a:spcBef>
                      </a:pPr>
                      <a:r>
                        <a:rPr sz="700" spc="5" dirty="0">
                          <a:solidFill>
                            <a:srgbClr val="231F20"/>
                          </a:solidFill>
                          <a:latin typeface="Verdana"/>
                          <a:cs typeface="Verdana"/>
                        </a:rPr>
                        <a:t>up </a:t>
                      </a:r>
                      <a:r>
                        <a:rPr sz="700" dirty="0">
                          <a:solidFill>
                            <a:srgbClr val="231F20"/>
                          </a:solidFill>
                          <a:latin typeface="Verdana"/>
                          <a:cs typeface="Verdana"/>
                        </a:rPr>
                        <a:t>to </a:t>
                      </a:r>
                      <a:r>
                        <a:rPr sz="700" spc="5" dirty="0">
                          <a:solidFill>
                            <a:srgbClr val="231F20"/>
                          </a:solidFill>
                          <a:latin typeface="Verdana"/>
                          <a:cs typeface="Verdana"/>
                        </a:rPr>
                        <a:t>12000</a:t>
                      </a:r>
                      <a:r>
                        <a:rPr sz="700" spc="-75" dirty="0">
                          <a:solidFill>
                            <a:srgbClr val="231F20"/>
                          </a:solidFill>
                          <a:latin typeface="Verdana"/>
                          <a:cs typeface="Verdana"/>
                        </a:rPr>
                        <a:t> </a:t>
                      </a:r>
                      <a:r>
                        <a:rPr sz="700" dirty="0">
                          <a:solidFill>
                            <a:srgbClr val="231F20"/>
                          </a:solidFill>
                          <a:latin typeface="Verdana"/>
                          <a:cs typeface="Verdana"/>
                        </a:rPr>
                        <a:t>USGPM</a:t>
                      </a:r>
                      <a:endParaRPr sz="700" dirty="0">
                        <a:latin typeface="Verdana"/>
                        <a:cs typeface="Verdana"/>
                      </a:endParaRPr>
                    </a:p>
                    <a:p>
                      <a:pPr algn="ctr">
                        <a:lnSpc>
                          <a:spcPct val="100000"/>
                        </a:lnSpc>
                        <a:spcBef>
                          <a:spcPts val="5"/>
                        </a:spcBef>
                      </a:pPr>
                      <a:r>
                        <a:rPr sz="700" dirty="0">
                          <a:solidFill>
                            <a:srgbClr val="231F20"/>
                          </a:solidFill>
                          <a:latin typeface="Verdana"/>
                          <a:cs typeface="Verdana"/>
                        </a:rPr>
                        <a:t>(2725</a:t>
                      </a:r>
                      <a:r>
                        <a:rPr sz="700" spc="-75" dirty="0">
                          <a:solidFill>
                            <a:srgbClr val="231F20"/>
                          </a:solidFill>
                          <a:latin typeface="Verdana"/>
                          <a:cs typeface="Verdana"/>
                        </a:rPr>
                        <a:t> </a:t>
                      </a:r>
                      <a:r>
                        <a:rPr sz="700" dirty="0">
                          <a:solidFill>
                            <a:srgbClr val="231F20"/>
                          </a:solidFill>
                          <a:latin typeface="Verdana"/>
                          <a:cs typeface="Verdana"/>
                        </a:rPr>
                        <a:t>m</a:t>
                      </a:r>
                      <a:r>
                        <a:rPr sz="700" baseline="33333" dirty="0">
                          <a:solidFill>
                            <a:srgbClr val="231F20"/>
                          </a:solidFill>
                          <a:latin typeface="Verdana"/>
                          <a:cs typeface="Verdana"/>
                        </a:rPr>
                        <a:t>3</a:t>
                      </a:r>
                      <a:r>
                        <a:rPr sz="700" dirty="0">
                          <a:solidFill>
                            <a:srgbClr val="231F20"/>
                          </a:solidFill>
                          <a:latin typeface="Verdana"/>
                          <a:cs typeface="Verdana"/>
                        </a:rPr>
                        <a:t>/hr)</a:t>
                      </a:r>
                      <a:endParaRPr sz="700" dirty="0">
                        <a:latin typeface="Verdana"/>
                        <a:cs typeface="Verdana"/>
                      </a:endParaRPr>
                    </a:p>
                  </a:txBody>
                  <a:tcPr marL="0" marR="0" marT="5398" marB="0">
                    <a:lnL w="9093">
                      <a:solidFill>
                        <a:srgbClr val="231F20"/>
                      </a:solidFill>
                      <a:prstDash val="solid"/>
                    </a:lnL>
                    <a:lnR w="9093">
                      <a:solidFill>
                        <a:srgbClr val="231F20"/>
                      </a:solidFill>
                      <a:prstDash val="solid"/>
                    </a:lnR>
                    <a:lnT w="9093">
                      <a:solidFill>
                        <a:srgbClr val="231F20"/>
                      </a:solidFill>
                      <a:prstDash val="solid"/>
                    </a:lnT>
                    <a:lnB w="9093">
                      <a:solidFill>
                        <a:srgbClr val="231F20"/>
                      </a:solidFill>
                      <a:prstDash val="solid"/>
                    </a:lnB>
                    <a:solidFill>
                      <a:srgbClr val="E8EEF3"/>
                    </a:solidFill>
                  </a:tcPr>
                </a:tc>
                <a:tc>
                  <a:txBody>
                    <a:bodyPr/>
                    <a:lstStyle/>
                    <a:p>
                      <a:pPr algn="ctr">
                        <a:lnSpc>
                          <a:spcPct val="100000"/>
                        </a:lnSpc>
                        <a:spcBef>
                          <a:spcPts val="55"/>
                        </a:spcBef>
                      </a:pPr>
                      <a:r>
                        <a:rPr sz="700" spc="5" dirty="0">
                          <a:solidFill>
                            <a:srgbClr val="231F20"/>
                          </a:solidFill>
                          <a:latin typeface="Verdana"/>
                          <a:cs typeface="Verdana"/>
                        </a:rPr>
                        <a:t>up </a:t>
                      </a:r>
                      <a:r>
                        <a:rPr sz="700" dirty="0">
                          <a:solidFill>
                            <a:srgbClr val="231F20"/>
                          </a:solidFill>
                          <a:latin typeface="Verdana"/>
                          <a:cs typeface="Verdana"/>
                        </a:rPr>
                        <a:t>to </a:t>
                      </a:r>
                      <a:r>
                        <a:rPr sz="700" spc="5" dirty="0">
                          <a:solidFill>
                            <a:srgbClr val="231F20"/>
                          </a:solidFill>
                          <a:latin typeface="Verdana"/>
                          <a:cs typeface="Verdana"/>
                        </a:rPr>
                        <a:t>12000</a:t>
                      </a:r>
                      <a:r>
                        <a:rPr sz="700" spc="-75" dirty="0">
                          <a:solidFill>
                            <a:srgbClr val="231F20"/>
                          </a:solidFill>
                          <a:latin typeface="Verdana"/>
                          <a:cs typeface="Verdana"/>
                        </a:rPr>
                        <a:t> </a:t>
                      </a:r>
                      <a:r>
                        <a:rPr sz="700" dirty="0">
                          <a:solidFill>
                            <a:srgbClr val="231F20"/>
                          </a:solidFill>
                          <a:latin typeface="Verdana"/>
                          <a:cs typeface="Verdana"/>
                        </a:rPr>
                        <a:t>USGPM</a:t>
                      </a:r>
                      <a:endParaRPr sz="700">
                        <a:latin typeface="Verdana"/>
                        <a:cs typeface="Verdana"/>
                      </a:endParaRPr>
                    </a:p>
                    <a:p>
                      <a:pPr algn="ctr">
                        <a:lnSpc>
                          <a:spcPct val="100000"/>
                        </a:lnSpc>
                        <a:spcBef>
                          <a:spcPts val="5"/>
                        </a:spcBef>
                      </a:pPr>
                      <a:r>
                        <a:rPr sz="700" dirty="0">
                          <a:solidFill>
                            <a:srgbClr val="231F20"/>
                          </a:solidFill>
                          <a:latin typeface="Verdana"/>
                          <a:cs typeface="Verdana"/>
                        </a:rPr>
                        <a:t>(2725</a:t>
                      </a:r>
                      <a:r>
                        <a:rPr sz="700" spc="-75" dirty="0">
                          <a:solidFill>
                            <a:srgbClr val="231F20"/>
                          </a:solidFill>
                          <a:latin typeface="Verdana"/>
                          <a:cs typeface="Verdana"/>
                        </a:rPr>
                        <a:t> </a:t>
                      </a:r>
                      <a:r>
                        <a:rPr sz="700" dirty="0">
                          <a:solidFill>
                            <a:srgbClr val="231F20"/>
                          </a:solidFill>
                          <a:latin typeface="Verdana"/>
                          <a:cs typeface="Verdana"/>
                        </a:rPr>
                        <a:t>m</a:t>
                      </a:r>
                      <a:r>
                        <a:rPr sz="700" baseline="33333" dirty="0">
                          <a:solidFill>
                            <a:srgbClr val="231F20"/>
                          </a:solidFill>
                          <a:latin typeface="Verdana"/>
                          <a:cs typeface="Verdana"/>
                        </a:rPr>
                        <a:t>3</a:t>
                      </a:r>
                      <a:r>
                        <a:rPr sz="700" dirty="0">
                          <a:solidFill>
                            <a:srgbClr val="231F20"/>
                          </a:solidFill>
                          <a:latin typeface="Verdana"/>
                          <a:cs typeface="Verdana"/>
                        </a:rPr>
                        <a:t>/hr)</a:t>
                      </a:r>
                      <a:endParaRPr sz="700">
                        <a:latin typeface="Verdana"/>
                        <a:cs typeface="Verdana"/>
                      </a:endParaRPr>
                    </a:p>
                  </a:txBody>
                  <a:tcPr marL="0" marR="0" marT="5398" marB="0">
                    <a:lnL w="9093">
                      <a:solidFill>
                        <a:srgbClr val="231F20"/>
                      </a:solidFill>
                      <a:prstDash val="solid"/>
                    </a:lnL>
                    <a:lnR w="9093">
                      <a:solidFill>
                        <a:srgbClr val="231F20"/>
                      </a:solidFill>
                      <a:prstDash val="solid"/>
                    </a:lnR>
                    <a:lnT w="9093">
                      <a:solidFill>
                        <a:srgbClr val="231F20"/>
                      </a:solidFill>
                      <a:prstDash val="solid"/>
                    </a:lnT>
                    <a:lnB w="9093">
                      <a:solidFill>
                        <a:srgbClr val="231F20"/>
                      </a:solidFill>
                      <a:prstDash val="solid"/>
                    </a:lnB>
                    <a:solidFill>
                      <a:srgbClr val="E8EEF3"/>
                    </a:solidFill>
                  </a:tcPr>
                </a:tc>
                <a:tc>
                  <a:txBody>
                    <a:bodyPr/>
                    <a:lstStyle/>
                    <a:p>
                      <a:pPr algn="ctr">
                        <a:lnSpc>
                          <a:spcPct val="100000"/>
                        </a:lnSpc>
                        <a:spcBef>
                          <a:spcPts val="55"/>
                        </a:spcBef>
                      </a:pPr>
                      <a:r>
                        <a:rPr sz="700" spc="5" dirty="0">
                          <a:solidFill>
                            <a:srgbClr val="231F20"/>
                          </a:solidFill>
                          <a:latin typeface="Verdana"/>
                          <a:cs typeface="Verdana"/>
                        </a:rPr>
                        <a:t>up </a:t>
                      </a:r>
                      <a:r>
                        <a:rPr sz="700" dirty="0">
                          <a:solidFill>
                            <a:srgbClr val="231F20"/>
                          </a:solidFill>
                          <a:latin typeface="Verdana"/>
                          <a:cs typeface="Verdana"/>
                        </a:rPr>
                        <a:t>to </a:t>
                      </a:r>
                      <a:r>
                        <a:rPr sz="700" spc="5" dirty="0">
                          <a:solidFill>
                            <a:srgbClr val="231F20"/>
                          </a:solidFill>
                          <a:latin typeface="Verdana"/>
                          <a:cs typeface="Verdana"/>
                        </a:rPr>
                        <a:t>12700</a:t>
                      </a:r>
                      <a:r>
                        <a:rPr sz="700" spc="-75" dirty="0">
                          <a:solidFill>
                            <a:srgbClr val="231F20"/>
                          </a:solidFill>
                          <a:latin typeface="Verdana"/>
                          <a:cs typeface="Verdana"/>
                        </a:rPr>
                        <a:t> </a:t>
                      </a:r>
                      <a:r>
                        <a:rPr sz="700" dirty="0">
                          <a:solidFill>
                            <a:srgbClr val="231F20"/>
                          </a:solidFill>
                          <a:latin typeface="Verdana"/>
                          <a:cs typeface="Verdana"/>
                        </a:rPr>
                        <a:t>USGPM</a:t>
                      </a:r>
                      <a:endParaRPr sz="700">
                        <a:latin typeface="Verdana"/>
                        <a:cs typeface="Verdana"/>
                      </a:endParaRPr>
                    </a:p>
                    <a:p>
                      <a:pPr algn="ctr">
                        <a:lnSpc>
                          <a:spcPct val="100000"/>
                        </a:lnSpc>
                        <a:spcBef>
                          <a:spcPts val="5"/>
                        </a:spcBef>
                      </a:pPr>
                      <a:r>
                        <a:rPr sz="700" dirty="0">
                          <a:solidFill>
                            <a:srgbClr val="231F20"/>
                          </a:solidFill>
                          <a:latin typeface="Verdana"/>
                          <a:cs typeface="Verdana"/>
                        </a:rPr>
                        <a:t>(2884</a:t>
                      </a:r>
                      <a:r>
                        <a:rPr sz="700" spc="-75" dirty="0">
                          <a:solidFill>
                            <a:srgbClr val="231F20"/>
                          </a:solidFill>
                          <a:latin typeface="Verdana"/>
                          <a:cs typeface="Verdana"/>
                        </a:rPr>
                        <a:t> </a:t>
                      </a:r>
                      <a:r>
                        <a:rPr sz="700" dirty="0">
                          <a:solidFill>
                            <a:srgbClr val="231F20"/>
                          </a:solidFill>
                          <a:latin typeface="Verdana"/>
                          <a:cs typeface="Verdana"/>
                        </a:rPr>
                        <a:t>m</a:t>
                      </a:r>
                      <a:r>
                        <a:rPr sz="700" baseline="33333" dirty="0">
                          <a:solidFill>
                            <a:srgbClr val="231F20"/>
                          </a:solidFill>
                          <a:latin typeface="Verdana"/>
                          <a:cs typeface="Verdana"/>
                        </a:rPr>
                        <a:t>3</a:t>
                      </a:r>
                      <a:r>
                        <a:rPr sz="700" dirty="0">
                          <a:solidFill>
                            <a:srgbClr val="231F20"/>
                          </a:solidFill>
                          <a:latin typeface="Verdana"/>
                          <a:cs typeface="Verdana"/>
                        </a:rPr>
                        <a:t>/hr)</a:t>
                      </a:r>
                      <a:endParaRPr sz="700">
                        <a:latin typeface="Verdana"/>
                        <a:cs typeface="Verdana"/>
                      </a:endParaRPr>
                    </a:p>
                  </a:txBody>
                  <a:tcPr marL="0" marR="0" marT="5398" marB="0">
                    <a:lnL w="9093">
                      <a:solidFill>
                        <a:srgbClr val="231F20"/>
                      </a:solidFill>
                      <a:prstDash val="solid"/>
                    </a:lnL>
                    <a:lnR w="9093">
                      <a:solidFill>
                        <a:srgbClr val="231F20"/>
                      </a:solidFill>
                      <a:prstDash val="solid"/>
                    </a:lnR>
                    <a:lnT w="9093">
                      <a:solidFill>
                        <a:srgbClr val="231F20"/>
                      </a:solidFill>
                      <a:prstDash val="solid"/>
                    </a:lnT>
                    <a:lnB w="9093">
                      <a:solidFill>
                        <a:srgbClr val="231F20"/>
                      </a:solidFill>
                      <a:prstDash val="solid"/>
                    </a:lnB>
                    <a:solidFill>
                      <a:srgbClr val="E8EEF3"/>
                    </a:solidFill>
                  </a:tcPr>
                </a:tc>
                <a:tc>
                  <a:txBody>
                    <a:bodyPr/>
                    <a:lstStyle/>
                    <a:p>
                      <a:pPr algn="ctr">
                        <a:lnSpc>
                          <a:spcPct val="100000"/>
                        </a:lnSpc>
                        <a:spcBef>
                          <a:spcPts val="55"/>
                        </a:spcBef>
                      </a:pPr>
                      <a:r>
                        <a:rPr sz="700" spc="5" dirty="0">
                          <a:solidFill>
                            <a:srgbClr val="231F20"/>
                          </a:solidFill>
                          <a:latin typeface="Verdana"/>
                          <a:cs typeface="Verdana"/>
                        </a:rPr>
                        <a:t>up </a:t>
                      </a:r>
                      <a:r>
                        <a:rPr sz="700" dirty="0">
                          <a:solidFill>
                            <a:srgbClr val="231F20"/>
                          </a:solidFill>
                          <a:latin typeface="Verdana"/>
                          <a:cs typeface="Verdana"/>
                        </a:rPr>
                        <a:t>to </a:t>
                      </a:r>
                      <a:r>
                        <a:rPr sz="700" spc="5" dirty="0">
                          <a:solidFill>
                            <a:srgbClr val="231F20"/>
                          </a:solidFill>
                          <a:latin typeface="Verdana"/>
                          <a:cs typeface="Verdana"/>
                        </a:rPr>
                        <a:t>12700</a:t>
                      </a:r>
                      <a:r>
                        <a:rPr sz="700" spc="-75" dirty="0">
                          <a:solidFill>
                            <a:srgbClr val="231F20"/>
                          </a:solidFill>
                          <a:latin typeface="Verdana"/>
                          <a:cs typeface="Verdana"/>
                        </a:rPr>
                        <a:t> </a:t>
                      </a:r>
                      <a:r>
                        <a:rPr sz="700" dirty="0">
                          <a:solidFill>
                            <a:srgbClr val="231F20"/>
                          </a:solidFill>
                          <a:latin typeface="Verdana"/>
                          <a:cs typeface="Verdana"/>
                        </a:rPr>
                        <a:t>USGPM</a:t>
                      </a:r>
                      <a:endParaRPr sz="700">
                        <a:latin typeface="Verdana"/>
                        <a:cs typeface="Verdana"/>
                      </a:endParaRPr>
                    </a:p>
                    <a:p>
                      <a:pPr algn="ctr">
                        <a:lnSpc>
                          <a:spcPct val="100000"/>
                        </a:lnSpc>
                        <a:spcBef>
                          <a:spcPts val="5"/>
                        </a:spcBef>
                      </a:pPr>
                      <a:r>
                        <a:rPr sz="700" dirty="0">
                          <a:solidFill>
                            <a:srgbClr val="231F20"/>
                          </a:solidFill>
                          <a:latin typeface="Verdana"/>
                          <a:cs typeface="Verdana"/>
                        </a:rPr>
                        <a:t>(2884</a:t>
                      </a:r>
                      <a:r>
                        <a:rPr sz="700" spc="-75" dirty="0">
                          <a:solidFill>
                            <a:srgbClr val="231F20"/>
                          </a:solidFill>
                          <a:latin typeface="Verdana"/>
                          <a:cs typeface="Verdana"/>
                        </a:rPr>
                        <a:t> </a:t>
                      </a:r>
                      <a:r>
                        <a:rPr sz="700" dirty="0">
                          <a:solidFill>
                            <a:srgbClr val="231F20"/>
                          </a:solidFill>
                          <a:latin typeface="Verdana"/>
                          <a:cs typeface="Verdana"/>
                        </a:rPr>
                        <a:t>m</a:t>
                      </a:r>
                      <a:r>
                        <a:rPr sz="700" baseline="33333" dirty="0">
                          <a:solidFill>
                            <a:srgbClr val="231F20"/>
                          </a:solidFill>
                          <a:latin typeface="Verdana"/>
                          <a:cs typeface="Verdana"/>
                        </a:rPr>
                        <a:t>3</a:t>
                      </a:r>
                      <a:r>
                        <a:rPr sz="700" dirty="0">
                          <a:solidFill>
                            <a:srgbClr val="231F20"/>
                          </a:solidFill>
                          <a:latin typeface="Verdana"/>
                          <a:cs typeface="Verdana"/>
                        </a:rPr>
                        <a:t>/hr)</a:t>
                      </a:r>
                      <a:endParaRPr sz="700">
                        <a:latin typeface="Verdana"/>
                        <a:cs typeface="Verdana"/>
                      </a:endParaRPr>
                    </a:p>
                  </a:txBody>
                  <a:tcPr marL="0" marR="0" marT="5398" marB="0">
                    <a:lnL w="9093">
                      <a:solidFill>
                        <a:srgbClr val="231F20"/>
                      </a:solidFill>
                      <a:prstDash val="solid"/>
                    </a:lnL>
                    <a:lnR w="9093">
                      <a:solidFill>
                        <a:srgbClr val="231F20"/>
                      </a:solidFill>
                      <a:prstDash val="solid"/>
                    </a:lnR>
                    <a:lnT w="9093">
                      <a:solidFill>
                        <a:srgbClr val="231F20"/>
                      </a:solidFill>
                      <a:prstDash val="solid"/>
                    </a:lnT>
                    <a:lnB w="9093">
                      <a:solidFill>
                        <a:srgbClr val="231F20"/>
                      </a:solidFill>
                      <a:prstDash val="solid"/>
                    </a:lnB>
                    <a:solidFill>
                      <a:srgbClr val="E8EEF3"/>
                    </a:solidFill>
                  </a:tcPr>
                </a:tc>
              </a:tr>
              <a:tr h="325616">
                <a:tc>
                  <a:txBody>
                    <a:bodyPr/>
                    <a:lstStyle/>
                    <a:p>
                      <a:pPr algn="ctr">
                        <a:lnSpc>
                          <a:spcPct val="100000"/>
                        </a:lnSpc>
                        <a:spcBef>
                          <a:spcPts val="615"/>
                        </a:spcBef>
                      </a:pPr>
                      <a:r>
                        <a:rPr sz="700" dirty="0">
                          <a:solidFill>
                            <a:srgbClr val="231F20"/>
                          </a:solidFill>
                          <a:latin typeface="Days"/>
                          <a:cs typeface="Days"/>
                        </a:rPr>
                        <a:t>HEAD</a:t>
                      </a:r>
                      <a:endParaRPr sz="700">
                        <a:latin typeface="Days"/>
                        <a:cs typeface="Days"/>
                      </a:endParaRPr>
                    </a:p>
                  </a:txBody>
                  <a:tcPr marL="0" marR="0" marT="60354" marB="0">
                    <a:lnL w="9093">
                      <a:solidFill>
                        <a:srgbClr val="231F20"/>
                      </a:solidFill>
                      <a:prstDash val="solid"/>
                    </a:lnL>
                    <a:lnR w="9093">
                      <a:solidFill>
                        <a:srgbClr val="231F20"/>
                      </a:solidFill>
                      <a:prstDash val="solid"/>
                    </a:lnR>
                    <a:lnT w="9093">
                      <a:solidFill>
                        <a:srgbClr val="231F20"/>
                      </a:solidFill>
                      <a:prstDash val="solid"/>
                    </a:lnT>
                    <a:lnB w="9093">
                      <a:solidFill>
                        <a:srgbClr val="231F20"/>
                      </a:solidFill>
                      <a:prstDash val="solid"/>
                    </a:lnB>
                    <a:solidFill>
                      <a:srgbClr val="FFFFFF"/>
                    </a:solidFill>
                  </a:tcPr>
                </a:tc>
                <a:tc>
                  <a:txBody>
                    <a:bodyPr/>
                    <a:lstStyle/>
                    <a:p>
                      <a:pPr marL="432434" marR="305435" indent="-119380">
                        <a:lnSpc>
                          <a:spcPct val="101099"/>
                        </a:lnSpc>
                        <a:spcBef>
                          <a:spcPts val="45"/>
                        </a:spcBef>
                      </a:pPr>
                      <a:r>
                        <a:rPr sz="700" spc="5" dirty="0">
                          <a:solidFill>
                            <a:srgbClr val="231F20"/>
                          </a:solidFill>
                          <a:latin typeface="Verdana"/>
                          <a:cs typeface="Verdana"/>
                        </a:rPr>
                        <a:t>up </a:t>
                      </a:r>
                      <a:r>
                        <a:rPr sz="700" dirty="0">
                          <a:solidFill>
                            <a:srgbClr val="231F20"/>
                          </a:solidFill>
                          <a:latin typeface="Verdana"/>
                          <a:cs typeface="Verdana"/>
                        </a:rPr>
                        <a:t>to </a:t>
                      </a:r>
                      <a:r>
                        <a:rPr sz="700" spc="5" dirty="0">
                          <a:solidFill>
                            <a:srgbClr val="231F20"/>
                          </a:solidFill>
                          <a:latin typeface="Verdana"/>
                          <a:cs typeface="Verdana"/>
                        </a:rPr>
                        <a:t>750</a:t>
                      </a:r>
                      <a:r>
                        <a:rPr sz="700" spc="-85" dirty="0">
                          <a:solidFill>
                            <a:srgbClr val="231F20"/>
                          </a:solidFill>
                          <a:latin typeface="Verdana"/>
                          <a:cs typeface="Verdana"/>
                        </a:rPr>
                        <a:t> </a:t>
                      </a:r>
                      <a:r>
                        <a:rPr sz="700" dirty="0">
                          <a:solidFill>
                            <a:srgbClr val="231F20"/>
                          </a:solidFill>
                          <a:latin typeface="Verdana"/>
                          <a:cs typeface="Verdana"/>
                        </a:rPr>
                        <a:t>ft.  (227</a:t>
                      </a:r>
                      <a:r>
                        <a:rPr sz="700" spc="-95" dirty="0">
                          <a:solidFill>
                            <a:srgbClr val="231F20"/>
                          </a:solidFill>
                          <a:latin typeface="Verdana"/>
                          <a:cs typeface="Verdana"/>
                        </a:rPr>
                        <a:t> </a:t>
                      </a:r>
                      <a:r>
                        <a:rPr sz="700" spc="5" dirty="0">
                          <a:solidFill>
                            <a:srgbClr val="231F20"/>
                          </a:solidFill>
                          <a:latin typeface="Verdana"/>
                          <a:cs typeface="Verdana"/>
                        </a:rPr>
                        <a:t>m)</a:t>
                      </a:r>
                      <a:endParaRPr sz="700">
                        <a:latin typeface="Verdana"/>
                        <a:cs typeface="Verdana"/>
                      </a:endParaRPr>
                    </a:p>
                  </a:txBody>
                  <a:tcPr marL="0" marR="0" marT="4416" marB="0">
                    <a:lnL w="9093">
                      <a:solidFill>
                        <a:srgbClr val="231F20"/>
                      </a:solidFill>
                      <a:prstDash val="solid"/>
                    </a:lnL>
                    <a:lnR w="9093">
                      <a:solidFill>
                        <a:srgbClr val="231F20"/>
                      </a:solidFill>
                      <a:prstDash val="solid"/>
                    </a:lnR>
                    <a:lnT w="9093">
                      <a:solidFill>
                        <a:srgbClr val="231F20"/>
                      </a:solidFill>
                      <a:prstDash val="solid"/>
                    </a:lnT>
                    <a:lnB w="9093">
                      <a:solidFill>
                        <a:srgbClr val="231F20"/>
                      </a:solidFill>
                      <a:prstDash val="solid"/>
                    </a:lnB>
                    <a:solidFill>
                      <a:srgbClr val="FFFFFF"/>
                    </a:solidFill>
                  </a:tcPr>
                </a:tc>
                <a:tc>
                  <a:txBody>
                    <a:bodyPr/>
                    <a:lstStyle/>
                    <a:p>
                      <a:pPr marL="478790" marR="351155" indent="-119380">
                        <a:lnSpc>
                          <a:spcPct val="101099"/>
                        </a:lnSpc>
                        <a:spcBef>
                          <a:spcPts val="45"/>
                        </a:spcBef>
                      </a:pPr>
                      <a:r>
                        <a:rPr sz="700" spc="5" dirty="0">
                          <a:solidFill>
                            <a:srgbClr val="231F20"/>
                          </a:solidFill>
                          <a:latin typeface="Verdana"/>
                          <a:cs typeface="Verdana"/>
                        </a:rPr>
                        <a:t>up </a:t>
                      </a:r>
                      <a:r>
                        <a:rPr sz="700" dirty="0">
                          <a:solidFill>
                            <a:srgbClr val="231F20"/>
                          </a:solidFill>
                          <a:latin typeface="Verdana"/>
                          <a:cs typeface="Verdana"/>
                        </a:rPr>
                        <a:t>to </a:t>
                      </a:r>
                      <a:r>
                        <a:rPr sz="700" spc="5" dirty="0">
                          <a:solidFill>
                            <a:srgbClr val="231F20"/>
                          </a:solidFill>
                          <a:latin typeface="Verdana"/>
                          <a:cs typeface="Verdana"/>
                        </a:rPr>
                        <a:t>750</a:t>
                      </a:r>
                      <a:r>
                        <a:rPr sz="700" spc="-85" dirty="0">
                          <a:solidFill>
                            <a:srgbClr val="231F20"/>
                          </a:solidFill>
                          <a:latin typeface="Verdana"/>
                          <a:cs typeface="Verdana"/>
                        </a:rPr>
                        <a:t> </a:t>
                      </a:r>
                      <a:r>
                        <a:rPr sz="700" dirty="0">
                          <a:solidFill>
                            <a:srgbClr val="231F20"/>
                          </a:solidFill>
                          <a:latin typeface="Verdana"/>
                          <a:cs typeface="Verdana"/>
                        </a:rPr>
                        <a:t>ft.  (227</a:t>
                      </a:r>
                      <a:r>
                        <a:rPr sz="700" spc="-95" dirty="0">
                          <a:solidFill>
                            <a:srgbClr val="231F20"/>
                          </a:solidFill>
                          <a:latin typeface="Verdana"/>
                          <a:cs typeface="Verdana"/>
                        </a:rPr>
                        <a:t> </a:t>
                      </a:r>
                      <a:r>
                        <a:rPr sz="700" spc="5" dirty="0">
                          <a:solidFill>
                            <a:srgbClr val="231F20"/>
                          </a:solidFill>
                          <a:latin typeface="Verdana"/>
                          <a:cs typeface="Verdana"/>
                        </a:rPr>
                        <a:t>m)</a:t>
                      </a:r>
                      <a:endParaRPr sz="700">
                        <a:latin typeface="Verdana"/>
                        <a:cs typeface="Verdana"/>
                      </a:endParaRPr>
                    </a:p>
                  </a:txBody>
                  <a:tcPr marL="0" marR="0" marT="4416" marB="0">
                    <a:lnL w="9093">
                      <a:solidFill>
                        <a:srgbClr val="231F20"/>
                      </a:solidFill>
                      <a:prstDash val="solid"/>
                    </a:lnL>
                    <a:lnR w="9093">
                      <a:solidFill>
                        <a:srgbClr val="231F20"/>
                      </a:solidFill>
                      <a:prstDash val="solid"/>
                    </a:lnR>
                    <a:lnT w="9093">
                      <a:solidFill>
                        <a:srgbClr val="231F20"/>
                      </a:solidFill>
                      <a:prstDash val="solid"/>
                    </a:lnT>
                    <a:lnB w="9093">
                      <a:solidFill>
                        <a:srgbClr val="231F20"/>
                      </a:solidFill>
                      <a:prstDash val="solid"/>
                    </a:lnB>
                    <a:solidFill>
                      <a:srgbClr val="FFFFFF"/>
                    </a:solidFill>
                  </a:tcPr>
                </a:tc>
                <a:tc>
                  <a:txBody>
                    <a:bodyPr/>
                    <a:lstStyle/>
                    <a:p>
                      <a:pPr marL="452120" marR="325120" indent="-119380">
                        <a:lnSpc>
                          <a:spcPct val="101099"/>
                        </a:lnSpc>
                        <a:spcBef>
                          <a:spcPts val="45"/>
                        </a:spcBef>
                      </a:pPr>
                      <a:r>
                        <a:rPr sz="700" spc="5" dirty="0">
                          <a:solidFill>
                            <a:srgbClr val="231F20"/>
                          </a:solidFill>
                          <a:latin typeface="Verdana"/>
                          <a:cs typeface="Verdana"/>
                        </a:rPr>
                        <a:t>up </a:t>
                      </a:r>
                      <a:r>
                        <a:rPr sz="700" dirty="0">
                          <a:solidFill>
                            <a:srgbClr val="231F20"/>
                          </a:solidFill>
                          <a:latin typeface="Verdana"/>
                          <a:cs typeface="Verdana"/>
                        </a:rPr>
                        <a:t>to </a:t>
                      </a:r>
                      <a:r>
                        <a:rPr sz="700" spc="5" dirty="0">
                          <a:solidFill>
                            <a:srgbClr val="231F20"/>
                          </a:solidFill>
                          <a:latin typeface="Verdana"/>
                          <a:cs typeface="Verdana"/>
                        </a:rPr>
                        <a:t>625</a:t>
                      </a:r>
                      <a:r>
                        <a:rPr sz="700" spc="-80" dirty="0">
                          <a:solidFill>
                            <a:srgbClr val="231F20"/>
                          </a:solidFill>
                          <a:latin typeface="Verdana"/>
                          <a:cs typeface="Verdana"/>
                        </a:rPr>
                        <a:t> </a:t>
                      </a:r>
                      <a:r>
                        <a:rPr sz="700" dirty="0">
                          <a:solidFill>
                            <a:srgbClr val="231F20"/>
                          </a:solidFill>
                          <a:latin typeface="Verdana"/>
                          <a:cs typeface="Verdana"/>
                        </a:rPr>
                        <a:t>ft.  (190</a:t>
                      </a:r>
                      <a:r>
                        <a:rPr sz="700" spc="-95" dirty="0">
                          <a:solidFill>
                            <a:srgbClr val="231F20"/>
                          </a:solidFill>
                          <a:latin typeface="Verdana"/>
                          <a:cs typeface="Verdana"/>
                        </a:rPr>
                        <a:t> </a:t>
                      </a:r>
                      <a:r>
                        <a:rPr sz="700" spc="5" dirty="0">
                          <a:solidFill>
                            <a:srgbClr val="231F20"/>
                          </a:solidFill>
                          <a:latin typeface="Verdana"/>
                          <a:cs typeface="Verdana"/>
                        </a:rPr>
                        <a:t>m)</a:t>
                      </a:r>
                      <a:endParaRPr sz="700">
                        <a:latin typeface="Verdana"/>
                        <a:cs typeface="Verdana"/>
                      </a:endParaRPr>
                    </a:p>
                  </a:txBody>
                  <a:tcPr marL="0" marR="0" marT="4416" marB="0">
                    <a:lnL w="9093">
                      <a:solidFill>
                        <a:srgbClr val="231F20"/>
                      </a:solidFill>
                      <a:prstDash val="solid"/>
                    </a:lnL>
                    <a:lnR w="9093">
                      <a:solidFill>
                        <a:srgbClr val="231F20"/>
                      </a:solidFill>
                      <a:prstDash val="solid"/>
                    </a:lnR>
                    <a:lnT w="9093">
                      <a:solidFill>
                        <a:srgbClr val="231F20"/>
                      </a:solidFill>
                      <a:prstDash val="solid"/>
                    </a:lnT>
                    <a:lnB w="9093">
                      <a:solidFill>
                        <a:srgbClr val="231F20"/>
                      </a:solidFill>
                      <a:prstDash val="solid"/>
                    </a:lnB>
                    <a:solidFill>
                      <a:srgbClr val="FFFFFF"/>
                    </a:solidFill>
                  </a:tcPr>
                </a:tc>
                <a:tc>
                  <a:txBody>
                    <a:bodyPr/>
                    <a:lstStyle/>
                    <a:p>
                      <a:pPr marL="440055" marR="312420" indent="-119380">
                        <a:lnSpc>
                          <a:spcPct val="101099"/>
                        </a:lnSpc>
                        <a:spcBef>
                          <a:spcPts val="45"/>
                        </a:spcBef>
                      </a:pPr>
                      <a:r>
                        <a:rPr sz="700" spc="5" dirty="0">
                          <a:solidFill>
                            <a:srgbClr val="231F20"/>
                          </a:solidFill>
                          <a:latin typeface="Verdana"/>
                          <a:cs typeface="Verdana"/>
                        </a:rPr>
                        <a:t>up </a:t>
                      </a:r>
                      <a:r>
                        <a:rPr sz="700" dirty="0">
                          <a:solidFill>
                            <a:srgbClr val="231F20"/>
                          </a:solidFill>
                          <a:latin typeface="Verdana"/>
                          <a:cs typeface="Verdana"/>
                        </a:rPr>
                        <a:t>to </a:t>
                      </a:r>
                      <a:r>
                        <a:rPr sz="700" spc="5" dirty="0">
                          <a:solidFill>
                            <a:srgbClr val="231F20"/>
                          </a:solidFill>
                          <a:latin typeface="Verdana"/>
                          <a:cs typeface="Verdana"/>
                        </a:rPr>
                        <a:t>625</a:t>
                      </a:r>
                      <a:r>
                        <a:rPr sz="700" spc="-80" dirty="0">
                          <a:solidFill>
                            <a:srgbClr val="231F20"/>
                          </a:solidFill>
                          <a:latin typeface="Verdana"/>
                          <a:cs typeface="Verdana"/>
                        </a:rPr>
                        <a:t> </a:t>
                      </a:r>
                      <a:r>
                        <a:rPr sz="700" dirty="0">
                          <a:solidFill>
                            <a:srgbClr val="231F20"/>
                          </a:solidFill>
                          <a:latin typeface="Verdana"/>
                          <a:cs typeface="Verdana"/>
                        </a:rPr>
                        <a:t>ft.  (190</a:t>
                      </a:r>
                      <a:r>
                        <a:rPr sz="700" spc="-95" dirty="0">
                          <a:solidFill>
                            <a:srgbClr val="231F20"/>
                          </a:solidFill>
                          <a:latin typeface="Verdana"/>
                          <a:cs typeface="Verdana"/>
                        </a:rPr>
                        <a:t> </a:t>
                      </a:r>
                      <a:r>
                        <a:rPr sz="700" spc="5" dirty="0">
                          <a:solidFill>
                            <a:srgbClr val="231F20"/>
                          </a:solidFill>
                          <a:latin typeface="Verdana"/>
                          <a:cs typeface="Verdana"/>
                        </a:rPr>
                        <a:t>m)</a:t>
                      </a:r>
                      <a:endParaRPr sz="700">
                        <a:latin typeface="Verdana"/>
                        <a:cs typeface="Verdana"/>
                      </a:endParaRPr>
                    </a:p>
                  </a:txBody>
                  <a:tcPr marL="0" marR="0" marT="4416" marB="0">
                    <a:lnL w="9093">
                      <a:solidFill>
                        <a:srgbClr val="231F20"/>
                      </a:solidFill>
                      <a:prstDash val="solid"/>
                    </a:lnL>
                    <a:lnR w="9093">
                      <a:solidFill>
                        <a:srgbClr val="231F20"/>
                      </a:solidFill>
                      <a:prstDash val="solid"/>
                    </a:lnR>
                    <a:lnT w="9093">
                      <a:solidFill>
                        <a:srgbClr val="231F20"/>
                      </a:solidFill>
                      <a:prstDash val="solid"/>
                    </a:lnT>
                    <a:lnB w="9093">
                      <a:solidFill>
                        <a:srgbClr val="231F20"/>
                      </a:solidFill>
                      <a:prstDash val="solid"/>
                    </a:lnB>
                    <a:solidFill>
                      <a:srgbClr val="FFFFFF"/>
                    </a:solidFill>
                  </a:tcPr>
                </a:tc>
              </a:tr>
              <a:tr h="325616">
                <a:tc>
                  <a:txBody>
                    <a:bodyPr/>
                    <a:lstStyle/>
                    <a:p>
                      <a:pPr algn="ctr">
                        <a:lnSpc>
                          <a:spcPct val="100000"/>
                        </a:lnSpc>
                        <a:spcBef>
                          <a:spcPts val="615"/>
                        </a:spcBef>
                      </a:pPr>
                      <a:r>
                        <a:rPr sz="700" dirty="0">
                          <a:solidFill>
                            <a:srgbClr val="231F20"/>
                          </a:solidFill>
                          <a:latin typeface="Days"/>
                          <a:cs typeface="Days"/>
                        </a:rPr>
                        <a:t>PRESSURE</a:t>
                      </a:r>
                      <a:endParaRPr sz="700">
                        <a:latin typeface="Days"/>
                        <a:cs typeface="Days"/>
                      </a:endParaRPr>
                    </a:p>
                  </a:txBody>
                  <a:tcPr marL="0" marR="0" marT="60354" marB="0">
                    <a:lnL w="9093">
                      <a:solidFill>
                        <a:srgbClr val="231F20"/>
                      </a:solidFill>
                      <a:prstDash val="solid"/>
                    </a:lnL>
                    <a:lnR w="9093">
                      <a:solidFill>
                        <a:srgbClr val="231F20"/>
                      </a:solidFill>
                      <a:prstDash val="solid"/>
                    </a:lnR>
                    <a:lnT w="9093">
                      <a:solidFill>
                        <a:srgbClr val="231F20"/>
                      </a:solidFill>
                      <a:prstDash val="solid"/>
                    </a:lnT>
                    <a:lnB w="9093">
                      <a:solidFill>
                        <a:srgbClr val="231F20"/>
                      </a:solidFill>
                      <a:prstDash val="solid"/>
                    </a:lnB>
                    <a:solidFill>
                      <a:srgbClr val="E8EEF3"/>
                    </a:solidFill>
                  </a:tcPr>
                </a:tc>
                <a:tc>
                  <a:txBody>
                    <a:bodyPr/>
                    <a:lstStyle/>
                    <a:p>
                      <a:pPr marL="354330" marR="272415" indent="-74295">
                        <a:lnSpc>
                          <a:spcPct val="101099"/>
                        </a:lnSpc>
                        <a:spcBef>
                          <a:spcPts val="45"/>
                        </a:spcBef>
                      </a:pPr>
                      <a:r>
                        <a:rPr sz="700" spc="5" dirty="0">
                          <a:solidFill>
                            <a:srgbClr val="231F20"/>
                          </a:solidFill>
                          <a:latin typeface="Verdana"/>
                          <a:cs typeface="Verdana"/>
                        </a:rPr>
                        <a:t>up </a:t>
                      </a:r>
                      <a:r>
                        <a:rPr sz="700" dirty="0">
                          <a:solidFill>
                            <a:srgbClr val="231F20"/>
                          </a:solidFill>
                          <a:latin typeface="Verdana"/>
                          <a:cs typeface="Verdana"/>
                        </a:rPr>
                        <a:t>to </a:t>
                      </a:r>
                      <a:r>
                        <a:rPr sz="700" spc="5" dirty="0">
                          <a:solidFill>
                            <a:srgbClr val="231F20"/>
                          </a:solidFill>
                          <a:latin typeface="Verdana"/>
                          <a:cs typeface="Verdana"/>
                        </a:rPr>
                        <a:t>600</a:t>
                      </a:r>
                      <a:r>
                        <a:rPr sz="700" spc="-90" dirty="0">
                          <a:solidFill>
                            <a:srgbClr val="231F20"/>
                          </a:solidFill>
                          <a:latin typeface="Verdana"/>
                          <a:cs typeface="Verdana"/>
                        </a:rPr>
                        <a:t> </a:t>
                      </a:r>
                      <a:r>
                        <a:rPr sz="700" spc="5" dirty="0">
                          <a:solidFill>
                            <a:srgbClr val="231F20"/>
                          </a:solidFill>
                          <a:latin typeface="Verdana"/>
                          <a:cs typeface="Verdana"/>
                        </a:rPr>
                        <a:t>PSI  </a:t>
                      </a:r>
                      <a:r>
                        <a:rPr sz="700" dirty="0">
                          <a:solidFill>
                            <a:srgbClr val="231F20"/>
                          </a:solidFill>
                          <a:latin typeface="Verdana"/>
                          <a:cs typeface="Verdana"/>
                        </a:rPr>
                        <a:t>(4136</a:t>
                      </a:r>
                      <a:r>
                        <a:rPr sz="700" spc="-80" dirty="0">
                          <a:solidFill>
                            <a:srgbClr val="231F20"/>
                          </a:solidFill>
                          <a:latin typeface="Verdana"/>
                          <a:cs typeface="Verdana"/>
                        </a:rPr>
                        <a:t> </a:t>
                      </a:r>
                      <a:r>
                        <a:rPr sz="700" spc="-5" dirty="0">
                          <a:solidFill>
                            <a:srgbClr val="231F20"/>
                          </a:solidFill>
                          <a:latin typeface="Verdana"/>
                          <a:cs typeface="Verdana"/>
                        </a:rPr>
                        <a:t>kPa)</a:t>
                      </a:r>
                      <a:endParaRPr sz="700" dirty="0">
                        <a:latin typeface="Verdana"/>
                        <a:cs typeface="Verdana"/>
                      </a:endParaRPr>
                    </a:p>
                  </a:txBody>
                  <a:tcPr marL="0" marR="0" marT="4416" marB="0">
                    <a:lnL w="9093">
                      <a:solidFill>
                        <a:srgbClr val="231F20"/>
                      </a:solidFill>
                      <a:prstDash val="solid"/>
                    </a:lnL>
                    <a:lnR w="9093">
                      <a:solidFill>
                        <a:srgbClr val="231F20"/>
                      </a:solidFill>
                      <a:prstDash val="solid"/>
                    </a:lnR>
                    <a:lnT w="9093">
                      <a:solidFill>
                        <a:srgbClr val="231F20"/>
                      </a:solidFill>
                      <a:prstDash val="solid"/>
                    </a:lnT>
                    <a:lnB w="9093">
                      <a:solidFill>
                        <a:srgbClr val="231F20"/>
                      </a:solidFill>
                      <a:prstDash val="solid"/>
                    </a:lnB>
                    <a:solidFill>
                      <a:srgbClr val="E8EEF3"/>
                    </a:solidFill>
                  </a:tcPr>
                </a:tc>
                <a:tc>
                  <a:txBody>
                    <a:bodyPr/>
                    <a:lstStyle/>
                    <a:p>
                      <a:pPr marL="400050" marR="318770" indent="-74295">
                        <a:lnSpc>
                          <a:spcPct val="101099"/>
                        </a:lnSpc>
                        <a:spcBef>
                          <a:spcPts val="45"/>
                        </a:spcBef>
                      </a:pPr>
                      <a:r>
                        <a:rPr sz="700" spc="5" dirty="0">
                          <a:solidFill>
                            <a:srgbClr val="231F20"/>
                          </a:solidFill>
                          <a:latin typeface="Verdana"/>
                          <a:cs typeface="Verdana"/>
                        </a:rPr>
                        <a:t>up </a:t>
                      </a:r>
                      <a:r>
                        <a:rPr sz="700" dirty="0">
                          <a:solidFill>
                            <a:srgbClr val="231F20"/>
                          </a:solidFill>
                          <a:latin typeface="Verdana"/>
                          <a:cs typeface="Verdana"/>
                        </a:rPr>
                        <a:t>to </a:t>
                      </a:r>
                      <a:r>
                        <a:rPr sz="700" spc="5" dirty="0">
                          <a:solidFill>
                            <a:srgbClr val="231F20"/>
                          </a:solidFill>
                          <a:latin typeface="Verdana"/>
                          <a:cs typeface="Verdana"/>
                        </a:rPr>
                        <a:t>600</a:t>
                      </a:r>
                      <a:r>
                        <a:rPr sz="700" spc="-90" dirty="0">
                          <a:solidFill>
                            <a:srgbClr val="231F20"/>
                          </a:solidFill>
                          <a:latin typeface="Verdana"/>
                          <a:cs typeface="Verdana"/>
                        </a:rPr>
                        <a:t> </a:t>
                      </a:r>
                      <a:r>
                        <a:rPr sz="700" spc="5" dirty="0">
                          <a:solidFill>
                            <a:srgbClr val="231F20"/>
                          </a:solidFill>
                          <a:latin typeface="Verdana"/>
                          <a:cs typeface="Verdana"/>
                        </a:rPr>
                        <a:t>PSI  </a:t>
                      </a:r>
                      <a:r>
                        <a:rPr sz="700" dirty="0">
                          <a:solidFill>
                            <a:srgbClr val="231F20"/>
                          </a:solidFill>
                          <a:latin typeface="Verdana"/>
                          <a:cs typeface="Verdana"/>
                        </a:rPr>
                        <a:t>(4136</a:t>
                      </a:r>
                      <a:r>
                        <a:rPr sz="700" spc="-80" dirty="0">
                          <a:solidFill>
                            <a:srgbClr val="231F20"/>
                          </a:solidFill>
                          <a:latin typeface="Verdana"/>
                          <a:cs typeface="Verdana"/>
                        </a:rPr>
                        <a:t> </a:t>
                      </a:r>
                      <a:r>
                        <a:rPr sz="700" spc="-5" dirty="0">
                          <a:solidFill>
                            <a:srgbClr val="231F20"/>
                          </a:solidFill>
                          <a:latin typeface="Verdana"/>
                          <a:cs typeface="Verdana"/>
                        </a:rPr>
                        <a:t>kPa)</a:t>
                      </a:r>
                      <a:endParaRPr sz="700">
                        <a:latin typeface="Verdana"/>
                        <a:cs typeface="Verdana"/>
                      </a:endParaRPr>
                    </a:p>
                  </a:txBody>
                  <a:tcPr marL="0" marR="0" marT="4416" marB="0">
                    <a:lnL w="9093">
                      <a:solidFill>
                        <a:srgbClr val="231F20"/>
                      </a:solidFill>
                      <a:prstDash val="solid"/>
                    </a:lnL>
                    <a:lnR w="9093">
                      <a:solidFill>
                        <a:srgbClr val="231F20"/>
                      </a:solidFill>
                      <a:prstDash val="solid"/>
                    </a:lnR>
                    <a:lnT w="9093">
                      <a:solidFill>
                        <a:srgbClr val="231F20"/>
                      </a:solidFill>
                      <a:prstDash val="solid"/>
                    </a:lnT>
                    <a:lnB w="9093">
                      <a:solidFill>
                        <a:srgbClr val="231F20"/>
                      </a:solidFill>
                      <a:prstDash val="solid"/>
                    </a:lnB>
                    <a:solidFill>
                      <a:srgbClr val="E8EEF3"/>
                    </a:solidFill>
                  </a:tcPr>
                </a:tc>
                <a:tc>
                  <a:txBody>
                    <a:bodyPr/>
                    <a:lstStyle/>
                    <a:p>
                      <a:pPr marL="374015" marR="292735" indent="-74295">
                        <a:lnSpc>
                          <a:spcPct val="101099"/>
                        </a:lnSpc>
                        <a:spcBef>
                          <a:spcPts val="45"/>
                        </a:spcBef>
                      </a:pPr>
                      <a:r>
                        <a:rPr sz="700" spc="5" dirty="0">
                          <a:solidFill>
                            <a:srgbClr val="231F20"/>
                          </a:solidFill>
                          <a:latin typeface="Verdana"/>
                          <a:cs typeface="Verdana"/>
                        </a:rPr>
                        <a:t>up </a:t>
                      </a:r>
                      <a:r>
                        <a:rPr sz="700" dirty="0">
                          <a:solidFill>
                            <a:srgbClr val="231F20"/>
                          </a:solidFill>
                          <a:latin typeface="Verdana"/>
                          <a:cs typeface="Verdana"/>
                        </a:rPr>
                        <a:t>to </a:t>
                      </a:r>
                      <a:r>
                        <a:rPr sz="700" spc="5" dirty="0">
                          <a:solidFill>
                            <a:srgbClr val="231F20"/>
                          </a:solidFill>
                          <a:latin typeface="Verdana"/>
                          <a:cs typeface="Verdana"/>
                        </a:rPr>
                        <a:t>600</a:t>
                      </a:r>
                      <a:r>
                        <a:rPr sz="700" spc="-90" dirty="0">
                          <a:solidFill>
                            <a:srgbClr val="231F20"/>
                          </a:solidFill>
                          <a:latin typeface="Verdana"/>
                          <a:cs typeface="Verdana"/>
                        </a:rPr>
                        <a:t> </a:t>
                      </a:r>
                      <a:r>
                        <a:rPr sz="700" spc="5" dirty="0">
                          <a:solidFill>
                            <a:srgbClr val="231F20"/>
                          </a:solidFill>
                          <a:latin typeface="Verdana"/>
                          <a:cs typeface="Verdana"/>
                        </a:rPr>
                        <a:t>PSI  </a:t>
                      </a:r>
                      <a:r>
                        <a:rPr sz="700" dirty="0">
                          <a:solidFill>
                            <a:srgbClr val="231F20"/>
                          </a:solidFill>
                          <a:latin typeface="Verdana"/>
                          <a:cs typeface="Verdana"/>
                        </a:rPr>
                        <a:t>(4136</a:t>
                      </a:r>
                      <a:r>
                        <a:rPr sz="700" spc="-80" dirty="0">
                          <a:solidFill>
                            <a:srgbClr val="231F20"/>
                          </a:solidFill>
                          <a:latin typeface="Verdana"/>
                          <a:cs typeface="Verdana"/>
                        </a:rPr>
                        <a:t> </a:t>
                      </a:r>
                      <a:r>
                        <a:rPr sz="700" spc="-5" dirty="0">
                          <a:solidFill>
                            <a:srgbClr val="231F20"/>
                          </a:solidFill>
                          <a:latin typeface="Verdana"/>
                          <a:cs typeface="Verdana"/>
                        </a:rPr>
                        <a:t>kPa)</a:t>
                      </a:r>
                      <a:endParaRPr sz="700">
                        <a:latin typeface="Verdana"/>
                        <a:cs typeface="Verdana"/>
                      </a:endParaRPr>
                    </a:p>
                  </a:txBody>
                  <a:tcPr marL="0" marR="0" marT="4416" marB="0">
                    <a:lnL w="9093">
                      <a:solidFill>
                        <a:srgbClr val="231F20"/>
                      </a:solidFill>
                      <a:prstDash val="solid"/>
                    </a:lnL>
                    <a:lnR w="9093">
                      <a:solidFill>
                        <a:srgbClr val="231F20"/>
                      </a:solidFill>
                      <a:prstDash val="solid"/>
                    </a:lnR>
                    <a:lnT w="9093">
                      <a:solidFill>
                        <a:srgbClr val="231F20"/>
                      </a:solidFill>
                      <a:prstDash val="solid"/>
                    </a:lnT>
                    <a:lnB w="9093">
                      <a:solidFill>
                        <a:srgbClr val="231F20"/>
                      </a:solidFill>
                      <a:prstDash val="solid"/>
                    </a:lnB>
                    <a:solidFill>
                      <a:srgbClr val="E8EEF3"/>
                    </a:solidFill>
                  </a:tcPr>
                </a:tc>
                <a:tc>
                  <a:txBody>
                    <a:bodyPr/>
                    <a:lstStyle/>
                    <a:p>
                      <a:pPr marL="361315" marR="280035" indent="-74295">
                        <a:lnSpc>
                          <a:spcPct val="101099"/>
                        </a:lnSpc>
                        <a:spcBef>
                          <a:spcPts val="45"/>
                        </a:spcBef>
                      </a:pPr>
                      <a:r>
                        <a:rPr sz="700" spc="5" dirty="0">
                          <a:solidFill>
                            <a:srgbClr val="231F20"/>
                          </a:solidFill>
                          <a:latin typeface="Verdana"/>
                          <a:cs typeface="Verdana"/>
                        </a:rPr>
                        <a:t>up </a:t>
                      </a:r>
                      <a:r>
                        <a:rPr sz="700" dirty="0">
                          <a:solidFill>
                            <a:srgbClr val="231F20"/>
                          </a:solidFill>
                          <a:latin typeface="Verdana"/>
                          <a:cs typeface="Verdana"/>
                        </a:rPr>
                        <a:t>to </a:t>
                      </a:r>
                      <a:r>
                        <a:rPr sz="700" spc="5" dirty="0">
                          <a:solidFill>
                            <a:srgbClr val="231F20"/>
                          </a:solidFill>
                          <a:latin typeface="Verdana"/>
                          <a:cs typeface="Verdana"/>
                        </a:rPr>
                        <a:t>600</a:t>
                      </a:r>
                      <a:r>
                        <a:rPr sz="700" spc="-90" dirty="0">
                          <a:solidFill>
                            <a:srgbClr val="231F20"/>
                          </a:solidFill>
                          <a:latin typeface="Verdana"/>
                          <a:cs typeface="Verdana"/>
                        </a:rPr>
                        <a:t> </a:t>
                      </a:r>
                      <a:r>
                        <a:rPr sz="700" spc="5" dirty="0">
                          <a:solidFill>
                            <a:srgbClr val="231F20"/>
                          </a:solidFill>
                          <a:latin typeface="Verdana"/>
                          <a:cs typeface="Verdana"/>
                        </a:rPr>
                        <a:t>PSI  </a:t>
                      </a:r>
                      <a:r>
                        <a:rPr sz="700" dirty="0">
                          <a:solidFill>
                            <a:srgbClr val="231F20"/>
                          </a:solidFill>
                          <a:latin typeface="Verdana"/>
                          <a:cs typeface="Verdana"/>
                        </a:rPr>
                        <a:t>(4136</a:t>
                      </a:r>
                      <a:r>
                        <a:rPr sz="700" spc="-80" dirty="0">
                          <a:solidFill>
                            <a:srgbClr val="231F20"/>
                          </a:solidFill>
                          <a:latin typeface="Verdana"/>
                          <a:cs typeface="Verdana"/>
                        </a:rPr>
                        <a:t> </a:t>
                      </a:r>
                      <a:r>
                        <a:rPr sz="700" spc="-5" dirty="0">
                          <a:solidFill>
                            <a:srgbClr val="231F20"/>
                          </a:solidFill>
                          <a:latin typeface="Verdana"/>
                          <a:cs typeface="Verdana"/>
                        </a:rPr>
                        <a:t>kPa)</a:t>
                      </a:r>
                      <a:endParaRPr sz="700">
                        <a:latin typeface="Verdana"/>
                        <a:cs typeface="Verdana"/>
                      </a:endParaRPr>
                    </a:p>
                  </a:txBody>
                  <a:tcPr marL="0" marR="0" marT="4416" marB="0">
                    <a:lnL w="9093">
                      <a:solidFill>
                        <a:srgbClr val="231F20"/>
                      </a:solidFill>
                      <a:prstDash val="solid"/>
                    </a:lnL>
                    <a:lnR w="9093">
                      <a:solidFill>
                        <a:srgbClr val="231F20"/>
                      </a:solidFill>
                      <a:prstDash val="solid"/>
                    </a:lnR>
                    <a:lnT w="9093">
                      <a:solidFill>
                        <a:srgbClr val="231F20"/>
                      </a:solidFill>
                      <a:prstDash val="solid"/>
                    </a:lnT>
                    <a:lnB w="9093">
                      <a:solidFill>
                        <a:srgbClr val="231F20"/>
                      </a:solidFill>
                      <a:prstDash val="solid"/>
                    </a:lnB>
                    <a:solidFill>
                      <a:srgbClr val="E8EEF3"/>
                    </a:solidFill>
                  </a:tcPr>
                </a:tc>
              </a:tr>
              <a:tr h="325616">
                <a:tc>
                  <a:txBody>
                    <a:bodyPr/>
                    <a:lstStyle/>
                    <a:p>
                      <a:pPr algn="ctr">
                        <a:lnSpc>
                          <a:spcPct val="100000"/>
                        </a:lnSpc>
                        <a:spcBef>
                          <a:spcPts val="615"/>
                        </a:spcBef>
                      </a:pPr>
                      <a:r>
                        <a:rPr sz="700" spc="-5" dirty="0">
                          <a:solidFill>
                            <a:srgbClr val="231F20"/>
                          </a:solidFill>
                          <a:latin typeface="Days"/>
                          <a:cs typeface="Days"/>
                        </a:rPr>
                        <a:t>HORSEPOWER</a:t>
                      </a:r>
                      <a:endParaRPr sz="700">
                        <a:latin typeface="Days"/>
                        <a:cs typeface="Days"/>
                      </a:endParaRPr>
                    </a:p>
                  </a:txBody>
                  <a:tcPr marL="0" marR="0" marT="60354" marB="0">
                    <a:lnL w="9093">
                      <a:solidFill>
                        <a:srgbClr val="231F20"/>
                      </a:solidFill>
                      <a:prstDash val="solid"/>
                    </a:lnL>
                    <a:lnR w="9093">
                      <a:solidFill>
                        <a:srgbClr val="231F20"/>
                      </a:solidFill>
                      <a:prstDash val="solid"/>
                    </a:lnR>
                    <a:lnT w="9093">
                      <a:solidFill>
                        <a:srgbClr val="231F20"/>
                      </a:solidFill>
                      <a:prstDash val="solid"/>
                    </a:lnT>
                    <a:lnB w="9093">
                      <a:solidFill>
                        <a:srgbClr val="231F20"/>
                      </a:solidFill>
                      <a:prstDash val="solid"/>
                    </a:lnB>
                    <a:solidFill>
                      <a:srgbClr val="FFFFFF"/>
                    </a:solidFill>
                  </a:tcPr>
                </a:tc>
                <a:tc>
                  <a:txBody>
                    <a:bodyPr/>
                    <a:lstStyle/>
                    <a:p>
                      <a:pPr marL="399415" marR="292100" indent="-99695">
                        <a:lnSpc>
                          <a:spcPct val="101099"/>
                        </a:lnSpc>
                        <a:spcBef>
                          <a:spcPts val="45"/>
                        </a:spcBef>
                      </a:pPr>
                      <a:r>
                        <a:rPr sz="700" spc="5" dirty="0">
                          <a:solidFill>
                            <a:srgbClr val="231F20"/>
                          </a:solidFill>
                          <a:latin typeface="Verdana"/>
                          <a:cs typeface="Verdana"/>
                        </a:rPr>
                        <a:t>up </a:t>
                      </a:r>
                      <a:r>
                        <a:rPr sz="700" dirty="0">
                          <a:solidFill>
                            <a:srgbClr val="231F20"/>
                          </a:solidFill>
                          <a:latin typeface="Verdana"/>
                          <a:cs typeface="Verdana"/>
                        </a:rPr>
                        <a:t>to </a:t>
                      </a:r>
                      <a:r>
                        <a:rPr sz="700" spc="5" dirty="0">
                          <a:solidFill>
                            <a:srgbClr val="231F20"/>
                          </a:solidFill>
                          <a:latin typeface="Verdana"/>
                          <a:cs typeface="Verdana"/>
                        </a:rPr>
                        <a:t>800</a:t>
                      </a:r>
                      <a:r>
                        <a:rPr sz="700" spc="-90" dirty="0">
                          <a:solidFill>
                            <a:srgbClr val="231F20"/>
                          </a:solidFill>
                          <a:latin typeface="Verdana"/>
                          <a:cs typeface="Verdana"/>
                        </a:rPr>
                        <a:t> </a:t>
                      </a:r>
                      <a:r>
                        <a:rPr sz="700" dirty="0">
                          <a:solidFill>
                            <a:srgbClr val="231F20"/>
                          </a:solidFill>
                          <a:latin typeface="Verdana"/>
                          <a:cs typeface="Verdana"/>
                        </a:rPr>
                        <a:t>HP  (597</a:t>
                      </a:r>
                      <a:r>
                        <a:rPr sz="700" spc="-95" dirty="0">
                          <a:solidFill>
                            <a:srgbClr val="231F20"/>
                          </a:solidFill>
                          <a:latin typeface="Verdana"/>
                          <a:cs typeface="Verdana"/>
                        </a:rPr>
                        <a:t> </a:t>
                      </a:r>
                      <a:r>
                        <a:rPr sz="700" spc="5" dirty="0">
                          <a:solidFill>
                            <a:srgbClr val="231F20"/>
                          </a:solidFill>
                          <a:latin typeface="Verdana"/>
                          <a:cs typeface="Verdana"/>
                        </a:rPr>
                        <a:t>kW)</a:t>
                      </a:r>
                      <a:endParaRPr sz="700">
                        <a:latin typeface="Verdana"/>
                        <a:cs typeface="Verdana"/>
                      </a:endParaRPr>
                    </a:p>
                  </a:txBody>
                  <a:tcPr marL="0" marR="0" marT="4416" marB="0">
                    <a:lnL w="9093">
                      <a:solidFill>
                        <a:srgbClr val="231F20"/>
                      </a:solidFill>
                      <a:prstDash val="solid"/>
                    </a:lnL>
                    <a:lnR w="9093">
                      <a:solidFill>
                        <a:srgbClr val="231F20"/>
                      </a:solidFill>
                      <a:prstDash val="solid"/>
                    </a:lnR>
                    <a:lnT w="9093">
                      <a:solidFill>
                        <a:srgbClr val="231F20"/>
                      </a:solidFill>
                      <a:prstDash val="solid"/>
                    </a:lnT>
                    <a:lnB w="9093">
                      <a:solidFill>
                        <a:srgbClr val="231F20"/>
                      </a:solidFill>
                      <a:prstDash val="solid"/>
                    </a:lnB>
                    <a:solidFill>
                      <a:srgbClr val="FFFFFF"/>
                    </a:solidFill>
                  </a:tcPr>
                </a:tc>
                <a:tc>
                  <a:txBody>
                    <a:bodyPr/>
                    <a:lstStyle/>
                    <a:p>
                      <a:pPr marL="445134" marR="337820" indent="-99695">
                        <a:lnSpc>
                          <a:spcPct val="101099"/>
                        </a:lnSpc>
                        <a:spcBef>
                          <a:spcPts val="45"/>
                        </a:spcBef>
                      </a:pPr>
                      <a:r>
                        <a:rPr sz="700" spc="5" dirty="0">
                          <a:solidFill>
                            <a:srgbClr val="231F20"/>
                          </a:solidFill>
                          <a:latin typeface="Verdana"/>
                          <a:cs typeface="Verdana"/>
                        </a:rPr>
                        <a:t>up </a:t>
                      </a:r>
                      <a:r>
                        <a:rPr sz="700" dirty="0">
                          <a:solidFill>
                            <a:srgbClr val="231F20"/>
                          </a:solidFill>
                          <a:latin typeface="Verdana"/>
                          <a:cs typeface="Verdana"/>
                        </a:rPr>
                        <a:t>to </a:t>
                      </a:r>
                      <a:r>
                        <a:rPr sz="700" spc="5" dirty="0">
                          <a:solidFill>
                            <a:srgbClr val="231F20"/>
                          </a:solidFill>
                          <a:latin typeface="Verdana"/>
                          <a:cs typeface="Verdana"/>
                        </a:rPr>
                        <a:t>800</a:t>
                      </a:r>
                      <a:r>
                        <a:rPr sz="700" spc="-90" dirty="0">
                          <a:solidFill>
                            <a:srgbClr val="231F20"/>
                          </a:solidFill>
                          <a:latin typeface="Verdana"/>
                          <a:cs typeface="Verdana"/>
                        </a:rPr>
                        <a:t> </a:t>
                      </a:r>
                      <a:r>
                        <a:rPr sz="700" dirty="0">
                          <a:solidFill>
                            <a:srgbClr val="231F20"/>
                          </a:solidFill>
                          <a:latin typeface="Verdana"/>
                          <a:cs typeface="Verdana"/>
                        </a:rPr>
                        <a:t>HP  (597</a:t>
                      </a:r>
                      <a:r>
                        <a:rPr sz="700" spc="-95" dirty="0">
                          <a:solidFill>
                            <a:srgbClr val="231F20"/>
                          </a:solidFill>
                          <a:latin typeface="Verdana"/>
                          <a:cs typeface="Verdana"/>
                        </a:rPr>
                        <a:t> </a:t>
                      </a:r>
                      <a:r>
                        <a:rPr sz="700" spc="5" dirty="0">
                          <a:solidFill>
                            <a:srgbClr val="231F20"/>
                          </a:solidFill>
                          <a:latin typeface="Verdana"/>
                          <a:cs typeface="Verdana"/>
                        </a:rPr>
                        <a:t>kW)</a:t>
                      </a:r>
                      <a:endParaRPr sz="700">
                        <a:latin typeface="Verdana"/>
                        <a:cs typeface="Verdana"/>
                      </a:endParaRPr>
                    </a:p>
                  </a:txBody>
                  <a:tcPr marL="0" marR="0" marT="4416" marB="0">
                    <a:lnL w="9093">
                      <a:solidFill>
                        <a:srgbClr val="231F20"/>
                      </a:solidFill>
                      <a:prstDash val="solid"/>
                    </a:lnL>
                    <a:lnR w="9093">
                      <a:solidFill>
                        <a:srgbClr val="231F20"/>
                      </a:solidFill>
                      <a:prstDash val="solid"/>
                    </a:lnR>
                    <a:lnT w="9093">
                      <a:solidFill>
                        <a:srgbClr val="231F20"/>
                      </a:solidFill>
                      <a:prstDash val="solid"/>
                    </a:lnT>
                    <a:lnB w="9093">
                      <a:solidFill>
                        <a:srgbClr val="231F20"/>
                      </a:solidFill>
                      <a:prstDash val="solid"/>
                    </a:lnB>
                    <a:solidFill>
                      <a:srgbClr val="FFFFFF"/>
                    </a:solidFill>
                  </a:tcPr>
                </a:tc>
                <a:tc>
                  <a:txBody>
                    <a:bodyPr/>
                    <a:lstStyle/>
                    <a:p>
                      <a:pPr marL="384175" marR="276860" indent="-99695">
                        <a:lnSpc>
                          <a:spcPct val="101099"/>
                        </a:lnSpc>
                        <a:spcBef>
                          <a:spcPts val="45"/>
                        </a:spcBef>
                      </a:pPr>
                      <a:r>
                        <a:rPr sz="700" spc="5" dirty="0">
                          <a:solidFill>
                            <a:srgbClr val="231F20"/>
                          </a:solidFill>
                          <a:latin typeface="Verdana"/>
                          <a:cs typeface="Verdana"/>
                        </a:rPr>
                        <a:t>up </a:t>
                      </a:r>
                      <a:r>
                        <a:rPr sz="700" dirty="0">
                          <a:solidFill>
                            <a:srgbClr val="231F20"/>
                          </a:solidFill>
                          <a:latin typeface="Verdana"/>
                          <a:cs typeface="Verdana"/>
                        </a:rPr>
                        <a:t>to </a:t>
                      </a:r>
                      <a:r>
                        <a:rPr sz="700" spc="5" dirty="0">
                          <a:solidFill>
                            <a:srgbClr val="231F20"/>
                          </a:solidFill>
                          <a:latin typeface="Verdana"/>
                          <a:cs typeface="Verdana"/>
                        </a:rPr>
                        <a:t>1750</a:t>
                      </a:r>
                      <a:r>
                        <a:rPr sz="700" spc="-90" dirty="0">
                          <a:solidFill>
                            <a:srgbClr val="231F20"/>
                          </a:solidFill>
                          <a:latin typeface="Verdana"/>
                          <a:cs typeface="Verdana"/>
                        </a:rPr>
                        <a:t> </a:t>
                      </a:r>
                      <a:r>
                        <a:rPr sz="700" dirty="0">
                          <a:solidFill>
                            <a:srgbClr val="231F20"/>
                          </a:solidFill>
                          <a:latin typeface="Verdana"/>
                          <a:cs typeface="Verdana"/>
                        </a:rPr>
                        <a:t>HP  (1305</a:t>
                      </a:r>
                      <a:r>
                        <a:rPr sz="700" spc="-90" dirty="0">
                          <a:solidFill>
                            <a:srgbClr val="231F20"/>
                          </a:solidFill>
                          <a:latin typeface="Verdana"/>
                          <a:cs typeface="Verdana"/>
                        </a:rPr>
                        <a:t> </a:t>
                      </a:r>
                      <a:r>
                        <a:rPr sz="700" spc="5" dirty="0">
                          <a:solidFill>
                            <a:srgbClr val="231F20"/>
                          </a:solidFill>
                          <a:latin typeface="Verdana"/>
                          <a:cs typeface="Verdana"/>
                        </a:rPr>
                        <a:t>kW)</a:t>
                      </a:r>
                      <a:endParaRPr sz="700">
                        <a:latin typeface="Verdana"/>
                        <a:cs typeface="Verdana"/>
                      </a:endParaRPr>
                    </a:p>
                  </a:txBody>
                  <a:tcPr marL="0" marR="0" marT="4416" marB="0">
                    <a:lnL w="9093">
                      <a:solidFill>
                        <a:srgbClr val="231F20"/>
                      </a:solidFill>
                      <a:prstDash val="solid"/>
                    </a:lnL>
                    <a:lnR w="9093">
                      <a:solidFill>
                        <a:srgbClr val="231F20"/>
                      </a:solidFill>
                      <a:prstDash val="solid"/>
                    </a:lnR>
                    <a:lnT w="9093">
                      <a:solidFill>
                        <a:srgbClr val="231F20"/>
                      </a:solidFill>
                      <a:prstDash val="solid"/>
                    </a:lnT>
                    <a:lnB w="9093">
                      <a:solidFill>
                        <a:srgbClr val="231F20"/>
                      </a:solidFill>
                      <a:prstDash val="solid"/>
                    </a:lnB>
                    <a:solidFill>
                      <a:srgbClr val="FFFFFF"/>
                    </a:solidFill>
                  </a:tcPr>
                </a:tc>
                <a:tc>
                  <a:txBody>
                    <a:bodyPr/>
                    <a:lstStyle/>
                    <a:p>
                      <a:pPr marL="372110" marR="264795" indent="-99695">
                        <a:lnSpc>
                          <a:spcPct val="101099"/>
                        </a:lnSpc>
                        <a:spcBef>
                          <a:spcPts val="45"/>
                        </a:spcBef>
                      </a:pPr>
                      <a:r>
                        <a:rPr sz="700" spc="5" dirty="0">
                          <a:solidFill>
                            <a:srgbClr val="231F20"/>
                          </a:solidFill>
                          <a:latin typeface="Verdana"/>
                          <a:cs typeface="Verdana"/>
                        </a:rPr>
                        <a:t>up </a:t>
                      </a:r>
                      <a:r>
                        <a:rPr sz="700" dirty="0">
                          <a:solidFill>
                            <a:srgbClr val="231F20"/>
                          </a:solidFill>
                          <a:latin typeface="Verdana"/>
                          <a:cs typeface="Verdana"/>
                        </a:rPr>
                        <a:t>to </a:t>
                      </a:r>
                      <a:r>
                        <a:rPr sz="700" spc="5" dirty="0">
                          <a:solidFill>
                            <a:srgbClr val="231F20"/>
                          </a:solidFill>
                          <a:latin typeface="Verdana"/>
                          <a:cs typeface="Verdana"/>
                        </a:rPr>
                        <a:t>1750</a:t>
                      </a:r>
                      <a:r>
                        <a:rPr sz="700" spc="-90" dirty="0">
                          <a:solidFill>
                            <a:srgbClr val="231F20"/>
                          </a:solidFill>
                          <a:latin typeface="Verdana"/>
                          <a:cs typeface="Verdana"/>
                        </a:rPr>
                        <a:t> </a:t>
                      </a:r>
                      <a:r>
                        <a:rPr sz="700" dirty="0">
                          <a:solidFill>
                            <a:srgbClr val="231F20"/>
                          </a:solidFill>
                          <a:latin typeface="Verdana"/>
                          <a:cs typeface="Verdana"/>
                        </a:rPr>
                        <a:t>HP  (1305</a:t>
                      </a:r>
                      <a:r>
                        <a:rPr sz="700" spc="-90" dirty="0">
                          <a:solidFill>
                            <a:srgbClr val="231F20"/>
                          </a:solidFill>
                          <a:latin typeface="Verdana"/>
                          <a:cs typeface="Verdana"/>
                        </a:rPr>
                        <a:t> </a:t>
                      </a:r>
                      <a:r>
                        <a:rPr sz="700" spc="5" dirty="0">
                          <a:solidFill>
                            <a:srgbClr val="231F20"/>
                          </a:solidFill>
                          <a:latin typeface="Verdana"/>
                          <a:cs typeface="Verdana"/>
                        </a:rPr>
                        <a:t>kW)</a:t>
                      </a:r>
                      <a:endParaRPr sz="700">
                        <a:latin typeface="Verdana"/>
                        <a:cs typeface="Verdana"/>
                      </a:endParaRPr>
                    </a:p>
                  </a:txBody>
                  <a:tcPr marL="0" marR="0" marT="4416" marB="0">
                    <a:lnL w="9093">
                      <a:solidFill>
                        <a:srgbClr val="231F20"/>
                      </a:solidFill>
                      <a:prstDash val="solid"/>
                    </a:lnL>
                    <a:lnR w="9093">
                      <a:solidFill>
                        <a:srgbClr val="231F20"/>
                      </a:solidFill>
                      <a:prstDash val="solid"/>
                    </a:lnR>
                    <a:lnT w="9093">
                      <a:solidFill>
                        <a:srgbClr val="231F20"/>
                      </a:solidFill>
                      <a:prstDash val="solid"/>
                    </a:lnT>
                    <a:lnB w="9093">
                      <a:solidFill>
                        <a:srgbClr val="231F20"/>
                      </a:solidFill>
                      <a:prstDash val="solid"/>
                    </a:lnB>
                    <a:solidFill>
                      <a:srgbClr val="FFFFFF"/>
                    </a:solidFill>
                  </a:tcPr>
                </a:tc>
              </a:tr>
              <a:tr h="376157">
                <a:tc>
                  <a:txBody>
                    <a:bodyPr/>
                    <a:lstStyle/>
                    <a:p>
                      <a:pPr>
                        <a:lnSpc>
                          <a:spcPct val="100000"/>
                        </a:lnSpc>
                        <a:spcBef>
                          <a:spcPts val="35"/>
                        </a:spcBef>
                      </a:pPr>
                      <a:endParaRPr sz="700">
                        <a:latin typeface="Times New Roman"/>
                        <a:cs typeface="Times New Roman"/>
                      </a:endParaRPr>
                    </a:p>
                    <a:p>
                      <a:pPr algn="ctr">
                        <a:lnSpc>
                          <a:spcPct val="100000"/>
                        </a:lnSpc>
                      </a:pPr>
                      <a:r>
                        <a:rPr sz="700" dirty="0">
                          <a:solidFill>
                            <a:srgbClr val="231F20"/>
                          </a:solidFill>
                          <a:latin typeface="Days"/>
                          <a:cs typeface="Days"/>
                        </a:rPr>
                        <a:t>DRIVES</a:t>
                      </a:r>
                      <a:endParaRPr sz="700">
                        <a:latin typeface="Days"/>
                        <a:cs typeface="Days"/>
                      </a:endParaRPr>
                    </a:p>
                  </a:txBody>
                  <a:tcPr marL="0" marR="0" marT="3435" marB="0">
                    <a:lnL w="9093">
                      <a:solidFill>
                        <a:srgbClr val="231F20"/>
                      </a:solidFill>
                      <a:prstDash val="solid"/>
                    </a:lnL>
                    <a:lnR w="9093">
                      <a:solidFill>
                        <a:srgbClr val="231F20"/>
                      </a:solidFill>
                      <a:prstDash val="solid"/>
                    </a:lnR>
                    <a:lnT w="9093">
                      <a:solidFill>
                        <a:srgbClr val="231F20"/>
                      </a:solidFill>
                      <a:prstDash val="solid"/>
                    </a:lnT>
                    <a:lnB w="9093">
                      <a:solidFill>
                        <a:srgbClr val="231F20"/>
                      </a:solidFill>
                      <a:prstDash val="solid"/>
                    </a:lnB>
                    <a:solidFill>
                      <a:srgbClr val="E8EEF3"/>
                    </a:solidFill>
                  </a:tcPr>
                </a:tc>
                <a:tc>
                  <a:txBody>
                    <a:bodyPr/>
                    <a:lstStyle/>
                    <a:p>
                      <a:pPr marL="50800" marR="43180" algn="ctr">
                        <a:lnSpc>
                          <a:spcPct val="101099"/>
                        </a:lnSpc>
                        <a:spcBef>
                          <a:spcPts val="45"/>
                        </a:spcBef>
                      </a:pPr>
                      <a:r>
                        <a:rPr sz="700" spc="-5" dirty="0">
                          <a:solidFill>
                            <a:srgbClr val="231F20"/>
                          </a:solidFill>
                          <a:latin typeface="Verdana"/>
                          <a:cs typeface="Verdana"/>
                        </a:rPr>
                        <a:t>Electric </a:t>
                      </a:r>
                      <a:r>
                        <a:rPr sz="700" dirty="0">
                          <a:solidFill>
                            <a:srgbClr val="231F20"/>
                          </a:solidFill>
                          <a:latin typeface="Verdana"/>
                          <a:cs typeface="Verdana"/>
                        </a:rPr>
                        <a:t>Motors, Diesel  Engines, </a:t>
                      </a:r>
                      <a:r>
                        <a:rPr sz="700" spc="5" dirty="0">
                          <a:solidFill>
                            <a:srgbClr val="231F20"/>
                          </a:solidFill>
                          <a:latin typeface="Verdana"/>
                          <a:cs typeface="Verdana"/>
                        </a:rPr>
                        <a:t>Steam  </a:t>
                      </a:r>
                      <a:r>
                        <a:rPr sz="700" spc="-10" dirty="0">
                          <a:solidFill>
                            <a:srgbClr val="231F20"/>
                          </a:solidFill>
                          <a:latin typeface="Verdana"/>
                          <a:cs typeface="Verdana"/>
                        </a:rPr>
                        <a:t>Turbines</a:t>
                      </a:r>
                      <a:endParaRPr sz="700" dirty="0">
                        <a:latin typeface="Verdana"/>
                        <a:cs typeface="Verdana"/>
                      </a:endParaRPr>
                    </a:p>
                  </a:txBody>
                  <a:tcPr marL="0" marR="0" marT="4416" marB="0">
                    <a:lnL w="9093">
                      <a:solidFill>
                        <a:srgbClr val="231F20"/>
                      </a:solidFill>
                      <a:prstDash val="solid"/>
                    </a:lnL>
                    <a:lnR w="9093">
                      <a:solidFill>
                        <a:srgbClr val="231F20"/>
                      </a:solidFill>
                      <a:prstDash val="solid"/>
                    </a:lnR>
                    <a:lnT w="9093">
                      <a:solidFill>
                        <a:srgbClr val="231F20"/>
                      </a:solidFill>
                      <a:prstDash val="solid"/>
                    </a:lnT>
                    <a:lnB w="9093">
                      <a:solidFill>
                        <a:srgbClr val="231F20"/>
                      </a:solidFill>
                      <a:prstDash val="solid"/>
                    </a:lnB>
                    <a:solidFill>
                      <a:srgbClr val="E8EEF3"/>
                    </a:solidFill>
                  </a:tcPr>
                </a:tc>
                <a:tc>
                  <a:txBody>
                    <a:bodyPr/>
                    <a:lstStyle/>
                    <a:p>
                      <a:pPr marL="96520" marR="89535" algn="ctr">
                        <a:lnSpc>
                          <a:spcPct val="101099"/>
                        </a:lnSpc>
                        <a:spcBef>
                          <a:spcPts val="45"/>
                        </a:spcBef>
                      </a:pPr>
                      <a:r>
                        <a:rPr sz="700" spc="-5" dirty="0">
                          <a:solidFill>
                            <a:srgbClr val="231F20"/>
                          </a:solidFill>
                          <a:latin typeface="Verdana"/>
                          <a:cs typeface="Verdana"/>
                        </a:rPr>
                        <a:t>Electric </a:t>
                      </a:r>
                      <a:r>
                        <a:rPr sz="700" dirty="0">
                          <a:solidFill>
                            <a:srgbClr val="231F20"/>
                          </a:solidFill>
                          <a:latin typeface="Verdana"/>
                          <a:cs typeface="Verdana"/>
                        </a:rPr>
                        <a:t>Motors, Diesel  Engines, </a:t>
                      </a:r>
                      <a:r>
                        <a:rPr sz="700" spc="5" dirty="0">
                          <a:solidFill>
                            <a:srgbClr val="231F20"/>
                          </a:solidFill>
                          <a:latin typeface="Verdana"/>
                          <a:cs typeface="Verdana"/>
                        </a:rPr>
                        <a:t>Steam  </a:t>
                      </a:r>
                      <a:r>
                        <a:rPr sz="700" spc="-10" dirty="0">
                          <a:solidFill>
                            <a:srgbClr val="231F20"/>
                          </a:solidFill>
                          <a:latin typeface="Verdana"/>
                          <a:cs typeface="Verdana"/>
                        </a:rPr>
                        <a:t>Turbines</a:t>
                      </a:r>
                      <a:endParaRPr sz="700" dirty="0">
                        <a:latin typeface="Verdana"/>
                        <a:cs typeface="Verdana"/>
                      </a:endParaRPr>
                    </a:p>
                  </a:txBody>
                  <a:tcPr marL="0" marR="0" marT="4416" marB="0">
                    <a:lnL w="9093">
                      <a:solidFill>
                        <a:srgbClr val="231F20"/>
                      </a:solidFill>
                      <a:prstDash val="solid"/>
                    </a:lnL>
                    <a:lnR w="9093">
                      <a:solidFill>
                        <a:srgbClr val="231F20"/>
                      </a:solidFill>
                      <a:prstDash val="solid"/>
                    </a:lnR>
                    <a:lnT w="9093">
                      <a:solidFill>
                        <a:srgbClr val="231F20"/>
                      </a:solidFill>
                      <a:prstDash val="solid"/>
                    </a:lnT>
                    <a:lnB w="9093">
                      <a:solidFill>
                        <a:srgbClr val="231F20"/>
                      </a:solidFill>
                      <a:prstDash val="solid"/>
                    </a:lnB>
                    <a:solidFill>
                      <a:srgbClr val="E8EEF3"/>
                    </a:solidFill>
                  </a:tcPr>
                </a:tc>
                <a:tc>
                  <a:txBody>
                    <a:bodyPr/>
                    <a:lstStyle/>
                    <a:p>
                      <a:pPr marL="70485" marR="63500" algn="ctr">
                        <a:lnSpc>
                          <a:spcPct val="101099"/>
                        </a:lnSpc>
                        <a:spcBef>
                          <a:spcPts val="45"/>
                        </a:spcBef>
                      </a:pPr>
                      <a:r>
                        <a:rPr sz="700" spc="-5" dirty="0">
                          <a:solidFill>
                            <a:srgbClr val="231F20"/>
                          </a:solidFill>
                          <a:latin typeface="Verdana"/>
                          <a:cs typeface="Verdana"/>
                        </a:rPr>
                        <a:t>Electric </a:t>
                      </a:r>
                      <a:r>
                        <a:rPr sz="700" dirty="0">
                          <a:solidFill>
                            <a:srgbClr val="231F20"/>
                          </a:solidFill>
                          <a:latin typeface="Verdana"/>
                          <a:cs typeface="Verdana"/>
                        </a:rPr>
                        <a:t>Motors, Diesel  Engines, </a:t>
                      </a:r>
                      <a:r>
                        <a:rPr sz="700" spc="5" dirty="0">
                          <a:solidFill>
                            <a:srgbClr val="231F20"/>
                          </a:solidFill>
                          <a:latin typeface="Verdana"/>
                          <a:cs typeface="Verdana"/>
                        </a:rPr>
                        <a:t>Steam  </a:t>
                      </a:r>
                      <a:r>
                        <a:rPr sz="700" spc="-10" dirty="0">
                          <a:solidFill>
                            <a:srgbClr val="231F20"/>
                          </a:solidFill>
                          <a:latin typeface="Verdana"/>
                          <a:cs typeface="Verdana"/>
                        </a:rPr>
                        <a:t>Turbines</a:t>
                      </a:r>
                      <a:endParaRPr sz="700">
                        <a:latin typeface="Verdana"/>
                        <a:cs typeface="Verdana"/>
                      </a:endParaRPr>
                    </a:p>
                  </a:txBody>
                  <a:tcPr marL="0" marR="0" marT="4416" marB="0">
                    <a:lnL w="9093">
                      <a:solidFill>
                        <a:srgbClr val="231F20"/>
                      </a:solidFill>
                      <a:prstDash val="solid"/>
                    </a:lnL>
                    <a:lnR w="9093">
                      <a:solidFill>
                        <a:srgbClr val="231F20"/>
                      </a:solidFill>
                      <a:prstDash val="solid"/>
                    </a:lnR>
                    <a:lnT w="9093">
                      <a:solidFill>
                        <a:srgbClr val="231F20"/>
                      </a:solidFill>
                      <a:prstDash val="solid"/>
                    </a:lnT>
                    <a:lnB w="9093">
                      <a:solidFill>
                        <a:srgbClr val="231F20"/>
                      </a:solidFill>
                      <a:prstDash val="solid"/>
                    </a:lnB>
                    <a:solidFill>
                      <a:srgbClr val="E8EEF3"/>
                    </a:solidFill>
                  </a:tcPr>
                </a:tc>
                <a:tc>
                  <a:txBody>
                    <a:bodyPr/>
                    <a:lstStyle/>
                    <a:p>
                      <a:pPr marL="194310" marR="50800" indent="-136525">
                        <a:lnSpc>
                          <a:spcPct val="101099"/>
                        </a:lnSpc>
                        <a:spcBef>
                          <a:spcPts val="560"/>
                        </a:spcBef>
                      </a:pPr>
                      <a:r>
                        <a:rPr sz="700" spc="-5" dirty="0">
                          <a:solidFill>
                            <a:srgbClr val="231F20"/>
                          </a:solidFill>
                          <a:latin typeface="Verdana"/>
                          <a:cs typeface="Verdana"/>
                        </a:rPr>
                        <a:t>Electric </a:t>
                      </a:r>
                      <a:r>
                        <a:rPr sz="700" dirty="0">
                          <a:solidFill>
                            <a:srgbClr val="231F20"/>
                          </a:solidFill>
                          <a:latin typeface="Verdana"/>
                          <a:cs typeface="Verdana"/>
                        </a:rPr>
                        <a:t>Motors, Diesel  Engines,</a:t>
                      </a:r>
                      <a:r>
                        <a:rPr sz="700" spc="-90" dirty="0">
                          <a:solidFill>
                            <a:srgbClr val="231F20"/>
                          </a:solidFill>
                          <a:latin typeface="Verdana"/>
                          <a:cs typeface="Verdana"/>
                        </a:rPr>
                        <a:t> </a:t>
                      </a:r>
                      <a:r>
                        <a:rPr sz="700" dirty="0">
                          <a:solidFill>
                            <a:srgbClr val="231F20"/>
                          </a:solidFill>
                          <a:latin typeface="Verdana"/>
                          <a:cs typeface="Verdana"/>
                        </a:rPr>
                        <a:t>R.A.G.D</a:t>
                      </a:r>
                      <a:endParaRPr sz="700">
                        <a:latin typeface="Verdana"/>
                        <a:cs typeface="Verdana"/>
                      </a:endParaRPr>
                    </a:p>
                  </a:txBody>
                  <a:tcPr marL="0" marR="0" marT="54956" marB="0">
                    <a:lnL w="9093">
                      <a:solidFill>
                        <a:srgbClr val="231F20"/>
                      </a:solidFill>
                      <a:prstDash val="solid"/>
                    </a:lnL>
                    <a:lnR w="9093">
                      <a:solidFill>
                        <a:srgbClr val="231F20"/>
                      </a:solidFill>
                      <a:prstDash val="solid"/>
                    </a:lnR>
                    <a:lnT w="9093">
                      <a:solidFill>
                        <a:srgbClr val="231F20"/>
                      </a:solidFill>
                      <a:prstDash val="solid"/>
                    </a:lnT>
                    <a:lnB w="9093">
                      <a:solidFill>
                        <a:srgbClr val="231F20"/>
                      </a:solidFill>
                      <a:prstDash val="solid"/>
                    </a:lnB>
                    <a:solidFill>
                      <a:srgbClr val="E8EEF3"/>
                    </a:solidFill>
                  </a:tcPr>
                </a:tc>
              </a:tr>
              <a:tr h="188199">
                <a:tc>
                  <a:txBody>
                    <a:bodyPr/>
                    <a:lstStyle/>
                    <a:p>
                      <a:pPr algn="ctr">
                        <a:lnSpc>
                          <a:spcPct val="100000"/>
                        </a:lnSpc>
                        <a:spcBef>
                          <a:spcPts val="440"/>
                        </a:spcBef>
                      </a:pPr>
                      <a:r>
                        <a:rPr sz="700" spc="-5" dirty="0">
                          <a:solidFill>
                            <a:srgbClr val="231F20"/>
                          </a:solidFill>
                          <a:latin typeface="Days"/>
                          <a:cs typeface="Days"/>
                        </a:rPr>
                        <a:t>APPLICATIONS</a:t>
                      </a:r>
                      <a:endParaRPr sz="700">
                        <a:latin typeface="Days"/>
                        <a:cs typeface="Days"/>
                      </a:endParaRPr>
                    </a:p>
                  </a:txBody>
                  <a:tcPr marL="0" marR="0" marT="43180" marB="0">
                    <a:lnL w="9093">
                      <a:solidFill>
                        <a:srgbClr val="231F20"/>
                      </a:solidFill>
                      <a:prstDash val="solid"/>
                    </a:lnL>
                    <a:lnR w="9093">
                      <a:solidFill>
                        <a:srgbClr val="231F20"/>
                      </a:solidFill>
                      <a:prstDash val="solid"/>
                    </a:lnR>
                    <a:lnT w="9093">
                      <a:solidFill>
                        <a:srgbClr val="231F20"/>
                      </a:solidFill>
                      <a:prstDash val="solid"/>
                    </a:lnT>
                    <a:lnB w="9093">
                      <a:solidFill>
                        <a:srgbClr val="231F20"/>
                      </a:solidFill>
                      <a:prstDash val="solid"/>
                    </a:lnB>
                    <a:solidFill>
                      <a:srgbClr val="FFFFFF"/>
                    </a:solidFill>
                  </a:tcPr>
                </a:tc>
                <a:tc>
                  <a:txBody>
                    <a:bodyPr/>
                    <a:lstStyle/>
                    <a:p>
                      <a:pPr algn="ctr">
                        <a:lnSpc>
                          <a:spcPct val="100000"/>
                        </a:lnSpc>
                        <a:spcBef>
                          <a:spcPts val="400"/>
                        </a:spcBef>
                      </a:pPr>
                      <a:r>
                        <a:rPr sz="700" spc="-5" dirty="0">
                          <a:solidFill>
                            <a:srgbClr val="231F20"/>
                          </a:solidFill>
                          <a:latin typeface="Verdana"/>
                          <a:cs typeface="Verdana"/>
                        </a:rPr>
                        <a:t>Water </a:t>
                      </a:r>
                      <a:r>
                        <a:rPr sz="700" dirty="0">
                          <a:solidFill>
                            <a:srgbClr val="231F20"/>
                          </a:solidFill>
                          <a:latin typeface="Verdana"/>
                          <a:cs typeface="Verdana"/>
                        </a:rPr>
                        <a:t>/</a:t>
                      </a:r>
                      <a:r>
                        <a:rPr sz="700" spc="-80" dirty="0">
                          <a:solidFill>
                            <a:srgbClr val="231F20"/>
                          </a:solidFill>
                          <a:latin typeface="Verdana"/>
                          <a:cs typeface="Verdana"/>
                        </a:rPr>
                        <a:t> </a:t>
                      </a:r>
                      <a:r>
                        <a:rPr sz="700" dirty="0">
                          <a:solidFill>
                            <a:srgbClr val="231F20"/>
                          </a:solidFill>
                          <a:latin typeface="Verdana"/>
                          <a:cs typeface="Verdana"/>
                        </a:rPr>
                        <a:t>Glycol</a:t>
                      </a:r>
                      <a:endParaRPr sz="700">
                        <a:latin typeface="Verdana"/>
                        <a:cs typeface="Verdana"/>
                      </a:endParaRPr>
                    </a:p>
                  </a:txBody>
                  <a:tcPr marL="0" marR="0" marT="39255" marB="0">
                    <a:lnL w="9093">
                      <a:solidFill>
                        <a:srgbClr val="231F20"/>
                      </a:solidFill>
                      <a:prstDash val="solid"/>
                    </a:lnL>
                    <a:lnR w="9093">
                      <a:solidFill>
                        <a:srgbClr val="231F20"/>
                      </a:solidFill>
                      <a:prstDash val="solid"/>
                    </a:lnR>
                    <a:lnT w="9093">
                      <a:solidFill>
                        <a:srgbClr val="231F20"/>
                      </a:solidFill>
                      <a:prstDash val="solid"/>
                    </a:lnT>
                    <a:lnB w="9093">
                      <a:solidFill>
                        <a:srgbClr val="231F20"/>
                      </a:solidFill>
                      <a:prstDash val="solid"/>
                    </a:lnB>
                    <a:solidFill>
                      <a:srgbClr val="FFFFFF"/>
                    </a:solidFill>
                  </a:tcPr>
                </a:tc>
                <a:tc>
                  <a:txBody>
                    <a:bodyPr/>
                    <a:lstStyle/>
                    <a:p>
                      <a:pPr algn="ctr">
                        <a:lnSpc>
                          <a:spcPct val="100000"/>
                        </a:lnSpc>
                        <a:spcBef>
                          <a:spcPts val="400"/>
                        </a:spcBef>
                      </a:pPr>
                      <a:r>
                        <a:rPr sz="700" spc="-5" dirty="0">
                          <a:solidFill>
                            <a:srgbClr val="231F20"/>
                          </a:solidFill>
                          <a:latin typeface="Verdana"/>
                          <a:cs typeface="Verdana"/>
                        </a:rPr>
                        <a:t>Water </a:t>
                      </a:r>
                      <a:r>
                        <a:rPr sz="700" dirty="0">
                          <a:solidFill>
                            <a:srgbClr val="231F20"/>
                          </a:solidFill>
                          <a:latin typeface="Verdana"/>
                          <a:cs typeface="Verdana"/>
                        </a:rPr>
                        <a:t>/</a:t>
                      </a:r>
                      <a:r>
                        <a:rPr sz="700" spc="-80" dirty="0">
                          <a:solidFill>
                            <a:srgbClr val="231F20"/>
                          </a:solidFill>
                          <a:latin typeface="Verdana"/>
                          <a:cs typeface="Verdana"/>
                        </a:rPr>
                        <a:t> </a:t>
                      </a:r>
                      <a:r>
                        <a:rPr sz="700" dirty="0">
                          <a:solidFill>
                            <a:srgbClr val="231F20"/>
                          </a:solidFill>
                          <a:latin typeface="Verdana"/>
                          <a:cs typeface="Verdana"/>
                        </a:rPr>
                        <a:t>Glycol</a:t>
                      </a:r>
                      <a:endParaRPr sz="700" dirty="0">
                        <a:latin typeface="Verdana"/>
                        <a:cs typeface="Verdana"/>
                      </a:endParaRPr>
                    </a:p>
                  </a:txBody>
                  <a:tcPr marL="0" marR="0" marT="39255" marB="0">
                    <a:lnL w="9093">
                      <a:solidFill>
                        <a:srgbClr val="231F20"/>
                      </a:solidFill>
                      <a:prstDash val="solid"/>
                    </a:lnL>
                    <a:lnR w="9093">
                      <a:solidFill>
                        <a:srgbClr val="231F20"/>
                      </a:solidFill>
                      <a:prstDash val="solid"/>
                    </a:lnR>
                    <a:lnT w="9093">
                      <a:solidFill>
                        <a:srgbClr val="231F20"/>
                      </a:solidFill>
                      <a:prstDash val="solid"/>
                    </a:lnT>
                    <a:lnB w="9093">
                      <a:solidFill>
                        <a:srgbClr val="231F20"/>
                      </a:solidFill>
                      <a:prstDash val="solid"/>
                    </a:lnB>
                    <a:solidFill>
                      <a:srgbClr val="FFFFFF"/>
                    </a:solidFill>
                  </a:tcPr>
                </a:tc>
                <a:tc>
                  <a:txBody>
                    <a:bodyPr/>
                    <a:lstStyle/>
                    <a:p>
                      <a:pPr algn="ctr">
                        <a:lnSpc>
                          <a:spcPct val="100000"/>
                        </a:lnSpc>
                        <a:spcBef>
                          <a:spcPts val="400"/>
                        </a:spcBef>
                      </a:pPr>
                      <a:r>
                        <a:rPr sz="700" spc="-5" dirty="0">
                          <a:solidFill>
                            <a:srgbClr val="231F20"/>
                          </a:solidFill>
                          <a:latin typeface="Verdana"/>
                          <a:cs typeface="Verdana"/>
                        </a:rPr>
                        <a:t>Water </a:t>
                      </a:r>
                      <a:r>
                        <a:rPr sz="700" dirty="0">
                          <a:solidFill>
                            <a:srgbClr val="231F20"/>
                          </a:solidFill>
                          <a:latin typeface="Verdana"/>
                          <a:cs typeface="Verdana"/>
                        </a:rPr>
                        <a:t>/</a:t>
                      </a:r>
                      <a:r>
                        <a:rPr sz="700" spc="-80" dirty="0">
                          <a:solidFill>
                            <a:srgbClr val="231F20"/>
                          </a:solidFill>
                          <a:latin typeface="Verdana"/>
                          <a:cs typeface="Verdana"/>
                        </a:rPr>
                        <a:t> </a:t>
                      </a:r>
                      <a:r>
                        <a:rPr sz="700" dirty="0">
                          <a:solidFill>
                            <a:srgbClr val="231F20"/>
                          </a:solidFill>
                          <a:latin typeface="Verdana"/>
                          <a:cs typeface="Verdana"/>
                        </a:rPr>
                        <a:t>Glycol</a:t>
                      </a:r>
                      <a:endParaRPr sz="700">
                        <a:latin typeface="Verdana"/>
                        <a:cs typeface="Verdana"/>
                      </a:endParaRPr>
                    </a:p>
                  </a:txBody>
                  <a:tcPr marL="0" marR="0" marT="39255" marB="0">
                    <a:lnL w="9093">
                      <a:solidFill>
                        <a:srgbClr val="231F20"/>
                      </a:solidFill>
                      <a:prstDash val="solid"/>
                    </a:lnL>
                    <a:lnR w="9093">
                      <a:solidFill>
                        <a:srgbClr val="231F20"/>
                      </a:solidFill>
                      <a:prstDash val="solid"/>
                    </a:lnR>
                    <a:lnT w="9093">
                      <a:solidFill>
                        <a:srgbClr val="231F20"/>
                      </a:solidFill>
                      <a:prstDash val="solid"/>
                    </a:lnT>
                    <a:lnB w="9093">
                      <a:solidFill>
                        <a:srgbClr val="231F20"/>
                      </a:solidFill>
                      <a:prstDash val="solid"/>
                    </a:lnB>
                    <a:solidFill>
                      <a:srgbClr val="FFFFFF"/>
                    </a:solidFill>
                  </a:tcPr>
                </a:tc>
                <a:tc>
                  <a:txBody>
                    <a:bodyPr/>
                    <a:lstStyle/>
                    <a:p>
                      <a:pPr algn="ctr">
                        <a:lnSpc>
                          <a:spcPct val="100000"/>
                        </a:lnSpc>
                        <a:spcBef>
                          <a:spcPts val="400"/>
                        </a:spcBef>
                      </a:pPr>
                      <a:r>
                        <a:rPr sz="700" spc="-5" dirty="0">
                          <a:solidFill>
                            <a:srgbClr val="231F20"/>
                          </a:solidFill>
                          <a:latin typeface="Verdana"/>
                          <a:cs typeface="Verdana"/>
                        </a:rPr>
                        <a:t>Water </a:t>
                      </a:r>
                      <a:r>
                        <a:rPr sz="700" dirty="0">
                          <a:solidFill>
                            <a:srgbClr val="231F20"/>
                          </a:solidFill>
                          <a:latin typeface="Verdana"/>
                          <a:cs typeface="Verdana"/>
                        </a:rPr>
                        <a:t>/</a:t>
                      </a:r>
                      <a:r>
                        <a:rPr sz="700" spc="-80" dirty="0">
                          <a:solidFill>
                            <a:srgbClr val="231F20"/>
                          </a:solidFill>
                          <a:latin typeface="Verdana"/>
                          <a:cs typeface="Verdana"/>
                        </a:rPr>
                        <a:t> </a:t>
                      </a:r>
                      <a:r>
                        <a:rPr sz="700" dirty="0">
                          <a:solidFill>
                            <a:srgbClr val="231F20"/>
                          </a:solidFill>
                          <a:latin typeface="Verdana"/>
                          <a:cs typeface="Verdana"/>
                        </a:rPr>
                        <a:t>Glycol</a:t>
                      </a:r>
                      <a:endParaRPr sz="700">
                        <a:latin typeface="Verdana"/>
                        <a:cs typeface="Verdana"/>
                      </a:endParaRPr>
                    </a:p>
                  </a:txBody>
                  <a:tcPr marL="0" marR="0" marT="39255" marB="0">
                    <a:lnL w="9093">
                      <a:solidFill>
                        <a:srgbClr val="231F20"/>
                      </a:solidFill>
                      <a:prstDash val="solid"/>
                    </a:lnL>
                    <a:lnR w="9093">
                      <a:solidFill>
                        <a:srgbClr val="231F20"/>
                      </a:solidFill>
                      <a:prstDash val="solid"/>
                    </a:lnR>
                    <a:lnT w="9093">
                      <a:solidFill>
                        <a:srgbClr val="231F20"/>
                      </a:solidFill>
                      <a:prstDash val="solid"/>
                    </a:lnT>
                    <a:lnB w="9093">
                      <a:solidFill>
                        <a:srgbClr val="231F20"/>
                      </a:solidFill>
                      <a:prstDash val="solid"/>
                    </a:lnB>
                    <a:solidFill>
                      <a:srgbClr val="FFFFFF"/>
                    </a:solidFill>
                  </a:tcPr>
                </a:tc>
              </a:tr>
              <a:tr h="325616">
                <a:tc>
                  <a:txBody>
                    <a:bodyPr/>
                    <a:lstStyle/>
                    <a:p>
                      <a:pPr algn="ctr">
                        <a:lnSpc>
                          <a:spcPct val="100000"/>
                        </a:lnSpc>
                        <a:spcBef>
                          <a:spcPts val="615"/>
                        </a:spcBef>
                      </a:pPr>
                      <a:r>
                        <a:rPr sz="700" spc="-5" dirty="0">
                          <a:solidFill>
                            <a:srgbClr val="231F20"/>
                          </a:solidFill>
                          <a:latin typeface="Days"/>
                          <a:cs typeface="Days"/>
                        </a:rPr>
                        <a:t>TEMPERATURE</a:t>
                      </a:r>
                      <a:endParaRPr sz="700">
                        <a:latin typeface="Days"/>
                        <a:cs typeface="Days"/>
                      </a:endParaRPr>
                    </a:p>
                  </a:txBody>
                  <a:tcPr marL="0" marR="0" marT="60354" marB="0">
                    <a:lnL w="9093">
                      <a:solidFill>
                        <a:srgbClr val="231F20"/>
                      </a:solidFill>
                      <a:prstDash val="solid"/>
                    </a:lnL>
                    <a:lnR w="9093">
                      <a:solidFill>
                        <a:srgbClr val="231F20"/>
                      </a:solidFill>
                      <a:prstDash val="solid"/>
                    </a:lnR>
                    <a:lnT w="9093">
                      <a:solidFill>
                        <a:srgbClr val="231F20"/>
                      </a:solidFill>
                      <a:prstDash val="solid"/>
                    </a:lnT>
                    <a:lnB w="9093">
                      <a:solidFill>
                        <a:srgbClr val="231F20"/>
                      </a:solidFill>
                      <a:prstDash val="solid"/>
                    </a:lnB>
                    <a:solidFill>
                      <a:srgbClr val="E8EEF3"/>
                    </a:solidFill>
                  </a:tcPr>
                </a:tc>
                <a:tc>
                  <a:txBody>
                    <a:bodyPr/>
                    <a:lstStyle/>
                    <a:p>
                      <a:pPr marL="436880" marR="323850" indent="-105410">
                        <a:lnSpc>
                          <a:spcPct val="101099"/>
                        </a:lnSpc>
                        <a:spcBef>
                          <a:spcPts val="45"/>
                        </a:spcBef>
                      </a:pPr>
                      <a:r>
                        <a:rPr sz="700" spc="5" dirty="0">
                          <a:solidFill>
                            <a:srgbClr val="231F20"/>
                          </a:solidFill>
                          <a:latin typeface="Verdana"/>
                          <a:cs typeface="Verdana"/>
                        </a:rPr>
                        <a:t>up </a:t>
                      </a:r>
                      <a:r>
                        <a:rPr sz="700" dirty="0">
                          <a:solidFill>
                            <a:srgbClr val="231F20"/>
                          </a:solidFill>
                          <a:latin typeface="Verdana"/>
                          <a:cs typeface="Verdana"/>
                        </a:rPr>
                        <a:t>to</a:t>
                      </a:r>
                      <a:r>
                        <a:rPr sz="700" spc="-90" dirty="0">
                          <a:solidFill>
                            <a:srgbClr val="231F20"/>
                          </a:solidFill>
                          <a:latin typeface="Verdana"/>
                          <a:cs typeface="Verdana"/>
                        </a:rPr>
                        <a:t> </a:t>
                      </a:r>
                      <a:r>
                        <a:rPr sz="700" spc="5" dirty="0">
                          <a:solidFill>
                            <a:srgbClr val="231F20"/>
                          </a:solidFill>
                          <a:latin typeface="Verdana"/>
                          <a:cs typeface="Verdana"/>
                        </a:rPr>
                        <a:t>300°F  (149°C)</a:t>
                      </a:r>
                      <a:endParaRPr sz="700">
                        <a:latin typeface="Verdana"/>
                        <a:cs typeface="Verdana"/>
                      </a:endParaRPr>
                    </a:p>
                  </a:txBody>
                  <a:tcPr marL="0" marR="0" marT="4416" marB="0">
                    <a:lnL w="9093">
                      <a:solidFill>
                        <a:srgbClr val="231F20"/>
                      </a:solidFill>
                      <a:prstDash val="solid"/>
                    </a:lnL>
                    <a:lnR w="9093">
                      <a:solidFill>
                        <a:srgbClr val="231F20"/>
                      </a:solidFill>
                      <a:prstDash val="solid"/>
                    </a:lnR>
                    <a:lnT w="9093">
                      <a:solidFill>
                        <a:srgbClr val="231F20"/>
                      </a:solidFill>
                      <a:prstDash val="solid"/>
                    </a:lnT>
                    <a:lnB w="9093">
                      <a:solidFill>
                        <a:srgbClr val="231F20"/>
                      </a:solidFill>
                      <a:prstDash val="solid"/>
                    </a:lnB>
                    <a:solidFill>
                      <a:srgbClr val="E8EEF3"/>
                    </a:solidFill>
                  </a:tcPr>
                </a:tc>
                <a:tc>
                  <a:txBody>
                    <a:bodyPr/>
                    <a:lstStyle/>
                    <a:p>
                      <a:pPr marL="483234" marR="370205" indent="-105410">
                        <a:lnSpc>
                          <a:spcPct val="101099"/>
                        </a:lnSpc>
                        <a:spcBef>
                          <a:spcPts val="45"/>
                        </a:spcBef>
                      </a:pPr>
                      <a:r>
                        <a:rPr sz="700" spc="5" dirty="0">
                          <a:solidFill>
                            <a:srgbClr val="231F20"/>
                          </a:solidFill>
                          <a:latin typeface="Verdana"/>
                          <a:cs typeface="Verdana"/>
                        </a:rPr>
                        <a:t>up </a:t>
                      </a:r>
                      <a:r>
                        <a:rPr sz="700" dirty="0">
                          <a:solidFill>
                            <a:srgbClr val="231F20"/>
                          </a:solidFill>
                          <a:latin typeface="Verdana"/>
                          <a:cs typeface="Verdana"/>
                        </a:rPr>
                        <a:t>to</a:t>
                      </a:r>
                      <a:r>
                        <a:rPr sz="700" spc="-90" dirty="0">
                          <a:solidFill>
                            <a:srgbClr val="231F20"/>
                          </a:solidFill>
                          <a:latin typeface="Verdana"/>
                          <a:cs typeface="Verdana"/>
                        </a:rPr>
                        <a:t> </a:t>
                      </a:r>
                      <a:r>
                        <a:rPr sz="700" spc="5" dirty="0">
                          <a:solidFill>
                            <a:srgbClr val="231F20"/>
                          </a:solidFill>
                          <a:latin typeface="Verdana"/>
                          <a:cs typeface="Verdana"/>
                        </a:rPr>
                        <a:t>300°F  (149°C)</a:t>
                      </a:r>
                      <a:endParaRPr sz="700" dirty="0">
                        <a:latin typeface="Verdana"/>
                        <a:cs typeface="Verdana"/>
                      </a:endParaRPr>
                    </a:p>
                  </a:txBody>
                  <a:tcPr marL="0" marR="0" marT="4416" marB="0">
                    <a:lnL w="9093">
                      <a:solidFill>
                        <a:srgbClr val="231F20"/>
                      </a:solidFill>
                      <a:prstDash val="solid"/>
                    </a:lnL>
                    <a:lnR w="9093">
                      <a:solidFill>
                        <a:srgbClr val="231F20"/>
                      </a:solidFill>
                      <a:prstDash val="solid"/>
                    </a:lnR>
                    <a:lnT w="9093">
                      <a:solidFill>
                        <a:srgbClr val="231F20"/>
                      </a:solidFill>
                      <a:prstDash val="solid"/>
                    </a:lnT>
                    <a:lnB w="9093">
                      <a:solidFill>
                        <a:srgbClr val="231F20"/>
                      </a:solidFill>
                      <a:prstDash val="solid"/>
                    </a:lnB>
                    <a:solidFill>
                      <a:srgbClr val="E8EEF3"/>
                    </a:solidFill>
                  </a:tcPr>
                </a:tc>
                <a:tc>
                  <a:txBody>
                    <a:bodyPr/>
                    <a:lstStyle/>
                    <a:p>
                      <a:pPr marL="456565" marR="343535" indent="-105410">
                        <a:lnSpc>
                          <a:spcPct val="101099"/>
                        </a:lnSpc>
                        <a:spcBef>
                          <a:spcPts val="45"/>
                        </a:spcBef>
                      </a:pPr>
                      <a:r>
                        <a:rPr sz="700" spc="5" dirty="0">
                          <a:solidFill>
                            <a:srgbClr val="231F20"/>
                          </a:solidFill>
                          <a:latin typeface="Verdana"/>
                          <a:cs typeface="Verdana"/>
                        </a:rPr>
                        <a:t>up </a:t>
                      </a:r>
                      <a:r>
                        <a:rPr sz="700" dirty="0">
                          <a:solidFill>
                            <a:srgbClr val="231F20"/>
                          </a:solidFill>
                          <a:latin typeface="Verdana"/>
                          <a:cs typeface="Verdana"/>
                        </a:rPr>
                        <a:t>to</a:t>
                      </a:r>
                      <a:r>
                        <a:rPr sz="700" spc="-90" dirty="0">
                          <a:solidFill>
                            <a:srgbClr val="231F20"/>
                          </a:solidFill>
                          <a:latin typeface="Verdana"/>
                          <a:cs typeface="Verdana"/>
                        </a:rPr>
                        <a:t> </a:t>
                      </a:r>
                      <a:r>
                        <a:rPr sz="700" spc="5" dirty="0">
                          <a:solidFill>
                            <a:srgbClr val="231F20"/>
                          </a:solidFill>
                          <a:latin typeface="Verdana"/>
                          <a:cs typeface="Verdana"/>
                        </a:rPr>
                        <a:t>300°F  (149°C)</a:t>
                      </a:r>
                      <a:endParaRPr sz="700">
                        <a:latin typeface="Verdana"/>
                        <a:cs typeface="Verdana"/>
                      </a:endParaRPr>
                    </a:p>
                  </a:txBody>
                  <a:tcPr marL="0" marR="0" marT="4416" marB="0">
                    <a:lnL w="9093">
                      <a:solidFill>
                        <a:srgbClr val="231F20"/>
                      </a:solidFill>
                      <a:prstDash val="solid"/>
                    </a:lnL>
                    <a:lnR w="9093">
                      <a:solidFill>
                        <a:srgbClr val="231F20"/>
                      </a:solidFill>
                      <a:prstDash val="solid"/>
                    </a:lnR>
                    <a:lnT w="9093">
                      <a:solidFill>
                        <a:srgbClr val="231F20"/>
                      </a:solidFill>
                      <a:prstDash val="solid"/>
                    </a:lnT>
                    <a:lnB w="9093">
                      <a:solidFill>
                        <a:srgbClr val="231F20"/>
                      </a:solidFill>
                      <a:prstDash val="solid"/>
                    </a:lnB>
                    <a:solidFill>
                      <a:srgbClr val="E8EEF3"/>
                    </a:solidFill>
                  </a:tcPr>
                </a:tc>
                <a:tc>
                  <a:txBody>
                    <a:bodyPr/>
                    <a:lstStyle/>
                    <a:p>
                      <a:pPr marL="444500" marR="331470" indent="-105410">
                        <a:lnSpc>
                          <a:spcPct val="101099"/>
                        </a:lnSpc>
                        <a:spcBef>
                          <a:spcPts val="45"/>
                        </a:spcBef>
                      </a:pPr>
                      <a:r>
                        <a:rPr sz="700" spc="5" dirty="0">
                          <a:solidFill>
                            <a:srgbClr val="231F20"/>
                          </a:solidFill>
                          <a:latin typeface="Verdana"/>
                          <a:cs typeface="Verdana"/>
                        </a:rPr>
                        <a:t>up </a:t>
                      </a:r>
                      <a:r>
                        <a:rPr sz="700" dirty="0">
                          <a:solidFill>
                            <a:srgbClr val="231F20"/>
                          </a:solidFill>
                          <a:latin typeface="Verdana"/>
                          <a:cs typeface="Verdana"/>
                        </a:rPr>
                        <a:t>to</a:t>
                      </a:r>
                      <a:r>
                        <a:rPr sz="700" spc="-90" dirty="0">
                          <a:solidFill>
                            <a:srgbClr val="231F20"/>
                          </a:solidFill>
                          <a:latin typeface="Verdana"/>
                          <a:cs typeface="Verdana"/>
                        </a:rPr>
                        <a:t> </a:t>
                      </a:r>
                      <a:r>
                        <a:rPr sz="700" spc="5" dirty="0">
                          <a:solidFill>
                            <a:srgbClr val="231F20"/>
                          </a:solidFill>
                          <a:latin typeface="Verdana"/>
                          <a:cs typeface="Verdana"/>
                        </a:rPr>
                        <a:t>300°F  (149°C)</a:t>
                      </a:r>
                      <a:endParaRPr sz="700">
                        <a:latin typeface="Verdana"/>
                        <a:cs typeface="Verdana"/>
                      </a:endParaRPr>
                    </a:p>
                  </a:txBody>
                  <a:tcPr marL="0" marR="0" marT="4416" marB="0">
                    <a:lnL w="9093">
                      <a:solidFill>
                        <a:srgbClr val="231F20"/>
                      </a:solidFill>
                      <a:prstDash val="solid"/>
                    </a:lnL>
                    <a:lnR w="9093">
                      <a:solidFill>
                        <a:srgbClr val="231F20"/>
                      </a:solidFill>
                      <a:prstDash val="solid"/>
                    </a:lnR>
                    <a:lnT w="9093">
                      <a:solidFill>
                        <a:srgbClr val="231F20"/>
                      </a:solidFill>
                      <a:prstDash val="solid"/>
                    </a:lnT>
                    <a:lnB w="9093">
                      <a:solidFill>
                        <a:srgbClr val="231F20"/>
                      </a:solidFill>
                      <a:prstDash val="solid"/>
                    </a:lnB>
                    <a:solidFill>
                      <a:srgbClr val="E8EEF3"/>
                    </a:solidFill>
                  </a:tcPr>
                </a:tc>
              </a:tr>
              <a:tr h="483223">
                <a:tc>
                  <a:txBody>
                    <a:bodyPr/>
                    <a:lstStyle/>
                    <a:p>
                      <a:pPr>
                        <a:lnSpc>
                          <a:spcPct val="100000"/>
                        </a:lnSpc>
                        <a:spcBef>
                          <a:spcPts val="15"/>
                        </a:spcBef>
                      </a:pPr>
                      <a:endParaRPr sz="700">
                        <a:latin typeface="Times New Roman"/>
                        <a:cs typeface="Times New Roman"/>
                      </a:endParaRPr>
                    </a:p>
                    <a:p>
                      <a:pPr marL="342900" marR="174625" indent="-160655">
                        <a:lnSpc>
                          <a:spcPct val="100000"/>
                        </a:lnSpc>
                      </a:pPr>
                      <a:r>
                        <a:rPr sz="700" dirty="0">
                          <a:solidFill>
                            <a:srgbClr val="231F20"/>
                          </a:solidFill>
                          <a:latin typeface="Days"/>
                          <a:cs typeface="Days"/>
                        </a:rPr>
                        <a:t>CON</a:t>
                      </a:r>
                      <a:r>
                        <a:rPr sz="700" spc="-25" dirty="0">
                          <a:solidFill>
                            <a:srgbClr val="231F20"/>
                          </a:solidFill>
                          <a:latin typeface="Days"/>
                          <a:cs typeface="Days"/>
                        </a:rPr>
                        <a:t>S</a:t>
                      </a:r>
                      <a:r>
                        <a:rPr sz="700" dirty="0">
                          <a:solidFill>
                            <a:srgbClr val="231F20"/>
                          </a:solidFill>
                          <a:latin typeface="Days"/>
                          <a:cs typeface="Days"/>
                        </a:rPr>
                        <a:t>TRU</a:t>
                      </a:r>
                      <a:r>
                        <a:rPr sz="700" spc="-20" dirty="0">
                          <a:solidFill>
                            <a:srgbClr val="231F20"/>
                          </a:solidFill>
                          <a:latin typeface="Days"/>
                          <a:cs typeface="Days"/>
                        </a:rPr>
                        <a:t>C</a:t>
                      </a:r>
                      <a:r>
                        <a:rPr sz="700" dirty="0">
                          <a:solidFill>
                            <a:srgbClr val="231F20"/>
                          </a:solidFill>
                          <a:latin typeface="Days"/>
                          <a:cs typeface="Days"/>
                        </a:rPr>
                        <a:t>TION  </a:t>
                      </a:r>
                      <a:r>
                        <a:rPr sz="700" spc="-5" dirty="0">
                          <a:solidFill>
                            <a:srgbClr val="231F20"/>
                          </a:solidFill>
                          <a:latin typeface="Days"/>
                          <a:cs typeface="Days"/>
                        </a:rPr>
                        <a:t>MATERIAL</a:t>
                      </a:r>
                      <a:endParaRPr sz="700">
                        <a:latin typeface="Days"/>
                        <a:cs typeface="Days"/>
                      </a:endParaRPr>
                    </a:p>
                  </a:txBody>
                  <a:tcPr marL="0" marR="0" marT="1472" marB="0">
                    <a:lnL w="9093">
                      <a:solidFill>
                        <a:srgbClr val="231F20"/>
                      </a:solidFill>
                      <a:prstDash val="solid"/>
                    </a:lnL>
                    <a:lnR w="9093">
                      <a:solidFill>
                        <a:srgbClr val="231F20"/>
                      </a:solidFill>
                      <a:prstDash val="solid"/>
                    </a:lnR>
                    <a:lnT w="9093">
                      <a:solidFill>
                        <a:srgbClr val="231F20"/>
                      </a:solidFill>
                      <a:prstDash val="solid"/>
                    </a:lnT>
                    <a:lnB w="9093">
                      <a:solidFill>
                        <a:srgbClr val="231F20"/>
                      </a:solidFill>
                      <a:prstDash val="solid"/>
                    </a:lnB>
                    <a:solidFill>
                      <a:srgbClr val="FFFFFF"/>
                    </a:solidFill>
                  </a:tcPr>
                </a:tc>
                <a:tc>
                  <a:txBody>
                    <a:bodyPr/>
                    <a:lstStyle/>
                    <a:p>
                      <a:pPr marL="104139" marR="96520" indent="-635" algn="ctr">
                        <a:lnSpc>
                          <a:spcPct val="101099"/>
                        </a:lnSpc>
                        <a:spcBef>
                          <a:spcPts val="45"/>
                        </a:spcBef>
                      </a:pPr>
                      <a:r>
                        <a:rPr sz="700" dirty="0">
                          <a:solidFill>
                            <a:srgbClr val="231F20"/>
                          </a:solidFill>
                          <a:latin typeface="Verdana"/>
                          <a:cs typeface="Verdana"/>
                        </a:rPr>
                        <a:t>Cast Iron, Bronze  Fitted </a:t>
                      </a:r>
                      <a:r>
                        <a:rPr sz="700" spc="5" dirty="0">
                          <a:solidFill>
                            <a:srgbClr val="231F20"/>
                          </a:solidFill>
                          <a:latin typeface="Verdana"/>
                          <a:cs typeface="Verdana"/>
                        </a:rPr>
                        <a:t>as Standard,  </a:t>
                      </a:r>
                      <a:r>
                        <a:rPr sz="700" dirty="0">
                          <a:solidFill>
                            <a:srgbClr val="231F20"/>
                          </a:solidFill>
                          <a:latin typeface="Verdana"/>
                          <a:cs typeface="Verdana"/>
                        </a:rPr>
                        <a:t>Other Materials</a:t>
                      </a:r>
                      <a:r>
                        <a:rPr sz="700" spc="-40" dirty="0">
                          <a:solidFill>
                            <a:srgbClr val="231F20"/>
                          </a:solidFill>
                          <a:latin typeface="Verdana"/>
                          <a:cs typeface="Verdana"/>
                        </a:rPr>
                        <a:t> </a:t>
                      </a:r>
                      <a:r>
                        <a:rPr sz="700" dirty="0">
                          <a:solidFill>
                            <a:srgbClr val="231F20"/>
                          </a:solidFill>
                          <a:latin typeface="Verdana"/>
                          <a:cs typeface="Verdana"/>
                        </a:rPr>
                        <a:t>Also  </a:t>
                      </a:r>
                      <a:r>
                        <a:rPr sz="700" spc="-5" dirty="0">
                          <a:solidFill>
                            <a:srgbClr val="231F20"/>
                          </a:solidFill>
                          <a:latin typeface="Verdana"/>
                          <a:cs typeface="Verdana"/>
                        </a:rPr>
                        <a:t>Available</a:t>
                      </a:r>
                      <a:endParaRPr sz="700">
                        <a:latin typeface="Verdana"/>
                        <a:cs typeface="Verdana"/>
                      </a:endParaRPr>
                    </a:p>
                  </a:txBody>
                  <a:tcPr marL="0" marR="0" marT="4416" marB="0">
                    <a:lnL w="9093">
                      <a:solidFill>
                        <a:srgbClr val="231F20"/>
                      </a:solidFill>
                      <a:prstDash val="solid"/>
                    </a:lnL>
                    <a:lnR w="9093">
                      <a:solidFill>
                        <a:srgbClr val="231F20"/>
                      </a:solidFill>
                      <a:prstDash val="solid"/>
                    </a:lnR>
                    <a:lnT w="9093">
                      <a:solidFill>
                        <a:srgbClr val="231F20"/>
                      </a:solidFill>
                      <a:prstDash val="solid"/>
                    </a:lnT>
                    <a:lnB w="9093">
                      <a:solidFill>
                        <a:srgbClr val="231F20"/>
                      </a:solidFill>
                      <a:prstDash val="solid"/>
                    </a:lnB>
                    <a:solidFill>
                      <a:srgbClr val="FFFFFF"/>
                    </a:solidFill>
                  </a:tcPr>
                </a:tc>
                <a:tc>
                  <a:txBody>
                    <a:bodyPr/>
                    <a:lstStyle/>
                    <a:p>
                      <a:pPr marL="47625" marR="39370" algn="ctr">
                        <a:lnSpc>
                          <a:spcPct val="101099"/>
                        </a:lnSpc>
                        <a:spcBef>
                          <a:spcPts val="560"/>
                        </a:spcBef>
                      </a:pPr>
                      <a:r>
                        <a:rPr sz="700" dirty="0">
                          <a:solidFill>
                            <a:srgbClr val="231F20"/>
                          </a:solidFill>
                          <a:latin typeface="Verdana"/>
                          <a:cs typeface="Verdana"/>
                        </a:rPr>
                        <a:t>Cast Iron, Bronze</a:t>
                      </a:r>
                      <a:r>
                        <a:rPr sz="700" spc="-25" dirty="0">
                          <a:solidFill>
                            <a:srgbClr val="231F20"/>
                          </a:solidFill>
                          <a:latin typeface="Verdana"/>
                          <a:cs typeface="Verdana"/>
                        </a:rPr>
                        <a:t> </a:t>
                      </a:r>
                      <a:r>
                        <a:rPr sz="700" dirty="0">
                          <a:solidFill>
                            <a:srgbClr val="231F20"/>
                          </a:solidFill>
                          <a:latin typeface="Verdana"/>
                          <a:cs typeface="Verdana"/>
                        </a:rPr>
                        <a:t>Fitted  </a:t>
                      </a:r>
                      <a:r>
                        <a:rPr sz="700" spc="5" dirty="0">
                          <a:solidFill>
                            <a:srgbClr val="231F20"/>
                          </a:solidFill>
                          <a:latin typeface="Verdana"/>
                          <a:cs typeface="Verdana"/>
                        </a:rPr>
                        <a:t>as Standard, </a:t>
                      </a:r>
                      <a:r>
                        <a:rPr sz="700" dirty="0">
                          <a:solidFill>
                            <a:srgbClr val="231F20"/>
                          </a:solidFill>
                          <a:latin typeface="Verdana"/>
                          <a:cs typeface="Verdana"/>
                        </a:rPr>
                        <a:t>Other  Materials Also </a:t>
                      </a:r>
                      <a:r>
                        <a:rPr sz="700" spc="-5" dirty="0">
                          <a:solidFill>
                            <a:srgbClr val="231F20"/>
                          </a:solidFill>
                          <a:latin typeface="Verdana"/>
                          <a:cs typeface="Verdana"/>
                        </a:rPr>
                        <a:t>Available</a:t>
                      </a:r>
                      <a:endParaRPr sz="700" dirty="0">
                        <a:latin typeface="Verdana"/>
                        <a:cs typeface="Verdana"/>
                      </a:endParaRPr>
                    </a:p>
                  </a:txBody>
                  <a:tcPr marL="0" marR="0" marT="54956" marB="0">
                    <a:lnL w="9093">
                      <a:solidFill>
                        <a:srgbClr val="231F20"/>
                      </a:solidFill>
                      <a:prstDash val="solid"/>
                    </a:lnL>
                    <a:lnR w="9093">
                      <a:solidFill>
                        <a:srgbClr val="231F20"/>
                      </a:solidFill>
                      <a:prstDash val="solid"/>
                    </a:lnR>
                    <a:lnT w="9093">
                      <a:solidFill>
                        <a:srgbClr val="231F20"/>
                      </a:solidFill>
                      <a:prstDash val="solid"/>
                    </a:lnT>
                    <a:lnB w="9093">
                      <a:solidFill>
                        <a:srgbClr val="231F20"/>
                      </a:solidFill>
                      <a:prstDash val="solid"/>
                    </a:lnB>
                    <a:solidFill>
                      <a:srgbClr val="FFFFFF"/>
                    </a:solidFill>
                  </a:tcPr>
                </a:tc>
                <a:tc>
                  <a:txBody>
                    <a:bodyPr/>
                    <a:lstStyle/>
                    <a:p>
                      <a:pPr marL="123825" marR="116205" indent="-635" algn="ctr">
                        <a:lnSpc>
                          <a:spcPct val="101099"/>
                        </a:lnSpc>
                        <a:spcBef>
                          <a:spcPts val="45"/>
                        </a:spcBef>
                      </a:pPr>
                      <a:r>
                        <a:rPr sz="700" dirty="0">
                          <a:solidFill>
                            <a:srgbClr val="231F20"/>
                          </a:solidFill>
                          <a:latin typeface="Verdana"/>
                          <a:cs typeface="Verdana"/>
                        </a:rPr>
                        <a:t>Cast Iron, Bronze  Fitted </a:t>
                      </a:r>
                      <a:r>
                        <a:rPr sz="700" spc="5" dirty="0">
                          <a:solidFill>
                            <a:srgbClr val="231F20"/>
                          </a:solidFill>
                          <a:latin typeface="Verdana"/>
                          <a:cs typeface="Verdana"/>
                        </a:rPr>
                        <a:t>as Standard,  </a:t>
                      </a:r>
                      <a:r>
                        <a:rPr sz="700" dirty="0">
                          <a:solidFill>
                            <a:srgbClr val="231F20"/>
                          </a:solidFill>
                          <a:latin typeface="Verdana"/>
                          <a:cs typeface="Verdana"/>
                        </a:rPr>
                        <a:t>Other Materials</a:t>
                      </a:r>
                      <a:r>
                        <a:rPr sz="700" spc="-40" dirty="0">
                          <a:solidFill>
                            <a:srgbClr val="231F20"/>
                          </a:solidFill>
                          <a:latin typeface="Verdana"/>
                          <a:cs typeface="Verdana"/>
                        </a:rPr>
                        <a:t> </a:t>
                      </a:r>
                      <a:r>
                        <a:rPr sz="700" dirty="0">
                          <a:solidFill>
                            <a:srgbClr val="231F20"/>
                          </a:solidFill>
                          <a:latin typeface="Verdana"/>
                          <a:cs typeface="Verdana"/>
                        </a:rPr>
                        <a:t>Also  </a:t>
                      </a:r>
                      <a:r>
                        <a:rPr sz="700" spc="-5" dirty="0">
                          <a:solidFill>
                            <a:srgbClr val="231F20"/>
                          </a:solidFill>
                          <a:latin typeface="Verdana"/>
                          <a:cs typeface="Verdana"/>
                        </a:rPr>
                        <a:t>Available</a:t>
                      </a:r>
                      <a:endParaRPr sz="700">
                        <a:latin typeface="Verdana"/>
                        <a:cs typeface="Verdana"/>
                      </a:endParaRPr>
                    </a:p>
                  </a:txBody>
                  <a:tcPr marL="0" marR="0" marT="4416" marB="0">
                    <a:lnL w="9093">
                      <a:solidFill>
                        <a:srgbClr val="231F20"/>
                      </a:solidFill>
                      <a:prstDash val="solid"/>
                    </a:lnL>
                    <a:lnR w="9093">
                      <a:solidFill>
                        <a:srgbClr val="231F20"/>
                      </a:solidFill>
                      <a:prstDash val="solid"/>
                    </a:lnR>
                    <a:lnT w="9093">
                      <a:solidFill>
                        <a:srgbClr val="231F20"/>
                      </a:solidFill>
                      <a:prstDash val="solid"/>
                    </a:lnT>
                    <a:lnB w="9093">
                      <a:solidFill>
                        <a:srgbClr val="231F20"/>
                      </a:solidFill>
                      <a:prstDash val="solid"/>
                    </a:lnB>
                    <a:solidFill>
                      <a:srgbClr val="FFFFFF"/>
                    </a:solidFill>
                  </a:tcPr>
                </a:tc>
                <a:tc>
                  <a:txBody>
                    <a:bodyPr/>
                    <a:lstStyle/>
                    <a:p>
                      <a:pPr marL="111760" marR="103505" indent="-635" algn="ctr">
                        <a:lnSpc>
                          <a:spcPct val="101099"/>
                        </a:lnSpc>
                        <a:spcBef>
                          <a:spcPts val="45"/>
                        </a:spcBef>
                      </a:pPr>
                      <a:r>
                        <a:rPr sz="700" dirty="0">
                          <a:solidFill>
                            <a:srgbClr val="231F20"/>
                          </a:solidFill>
                          <a:latin typeface="Verdana"/>
                          <a:cs typeface="Verdana"/>
                        </a:rPr>
                        <a:t>Cast Iron, Bronze  Fitted </a:t>
                      </a:r>
                      <a:r>
                        <a:rPr sz="700" spc="5" dirty="0">
                          <a:solidFill>
                            <a:srgbClr val="231F20"/>
                          </a:solidFill>
                          <a:latin typeface="Verdana"/>
                          <a:cs typeface="Verdana"/>
                        </a:rPr>
                        <a:t>as Standard,  </a:t>
                      </a:r>
                      <a:r>
                        <a:rPr sz="700" dirty="0">
                          <a:solidFill>
                            <a:srgbClr val="231F20"/>
                          </a:solidFill>
                          <a:latin typeface="Verdana"/>
                          <a:cs typeface="Verdana"/>
                        </a:rPr>
                        <a:t>Other Materials</a:t>
                      </a:r>
                      <a:r>
                        <a:rPr sz="700" spc="-40" dirty="0">
                          <a:solidFill>
                            <a:srgbClr val="231F20"/>
                          </a:solidFill>
                          <a:latin typeface="Verdana"/>
                          <a:cs typeface="Verdana"/>
                        </a:rPr>
                        <a:t> </a:t>
                      </a:r>
                      <a:r>
                        <a:rPr sz="700" dirty="0">
                          <a:solidFill>
                            <a:srgbClr val="231F20"/>
                          </a:solidFill>
                          <a:latin typeface="Verdana"/>
                          <a:cs typeface="Verdana"/>
                        </a:rPr>
                        <a:t>Also  </a:t>
                      </a:r>
                      <a:r>
                        <a:rPr sz="700" spc="-5" dirty="0">
                          <a:solidFill>
                            <a:srgbClr val="231F20"/>
                          </a:solidFill>
                          <a:latin typeface="Verdana"/>
                          <a:cs typeface="Verdana"/>
                        </a:rPr>
                        <a:t>Available</a:t>
                      </a:r>
                      <a:endParaRPr sz="700" dirty="0">
                        <a:latin typeface="Verdana"/>
                        <a:cs typeface="Verdana"/>
                      </a:endParaRPr>
                    </a:p>
                  </a:txBody>
                  <a:tcPr marL="0" marR="0" marT="4416" marB="0">
                    <a:lnL w="9093">
                      <a:solidFill>
                        <a:srgbClr val="231F20"/>
                      </a:solidFill>
                      <a:prstDash val="solid"/>
                    </a:lnL>
                    <a:lnR w="9093">
                      <a:solidFill>
                        <a:srgbClr val="231F20"/>
                      </a:solidFill>
                      <a:prstDash val="solid"/>
                    </a:lnR>
                    <a:lnT w="9093">
                      <a:solidFill>
                        <a:srgbClr val="231F20"/>
                      </a:solidFill>
                      <a:prstDash val="solid"/>
                    </a:lnT>
                    <a:lnB w="9093">
                      <a:solidFill>
                        <a:srgbClr val="231F20"/>
                      </a:solidFill>
                      <a:prstDash val="solid"/>
                    </a:lnB>
                    <a:solidFill>
                      <a:srgbClr val="FFFFFF"/>
                    </a:solidFill>
                  </a:tcPr>
                </a:tc>
              </a:tr>
            </a:tbl>
          </a:graphicData>
        </a:graphic>
      </p:graphicFrame>
      <p:sp>
        <p:nvSpPr>
          <p:cNvPr id="51" name="object 51"/>
          <p:cNvSpPr/>
          <p:nvPr/>
        </p:nvSpPr>
        <p:spPr>
          <a:xfrm>
            <a:off x="2271540" y="4215921"/>
            <a:ext cx="1442128" cy="846405"/>
          </a:xfrm>
          <a:prstGeom prst="rect">
            <a:avLst/>
          </a:prstGeom>
          <a:blipFill>
            <a:blip r:embed="rId7" cstate="print"/>
            <a:stretch>
              <a:fillRect/>
            </a:stretch>
          </a:blipFill>
        </p:spPr>
        <p:txBody>
          <a:bodyPr wrap="square" lIns="0" tIns="0" rIns="0" bIns="0" rtlCol="0"/>
          <a:lstStyle/>
          <a:p>
            <a:endParaRPr/>
          </a:p>
        </p:txBody>
      </p:sp>
      <p:sp>
        <p:nvSpPr>
          <p:cNvPr id="52" name="object 52"/>
          <p:cNvSpPr/>
          <p:nvPr/>
        </p:nvSpPr>
        <p:spPr>
          <a:xfrm>
            <a:off x="5757282" y="4198768"/>
            <a:ext cx="1640136" cy="863371"/>
          </a:xfrm>
          <a:prstGeom prst="rect">
            <a:avLst/>
          </a:prstGeom>
          <a:blipFill>
            <a:blip r:embed="rId8" cstate="print"/>
            <a:stretch>
              <a:fillRect/>
            </a:stretch>
          </a:blipFill>
        </p:spPr>
        <p:txBody>
          <a:bodyPr wrap="square" lIns="0" tIns="0" rIns="0" bIns="0" rtlCol="0"/>
          <a:lstStyle/>
          <a:p>
            <a:endParaRPr/>
          </a:p>
        </p:txBody>
      </p:sp>
      <p:sp>
        <p:nvSpPr>
          <p:cNvPr id="53" name="object 53"/>
          <p:cNvSpPr/>
          <p:nvPr/>
        </p:nvSpPr>
        <p:spPr>
          <a:xfrm>
            <a:off x="8025685" y="4192493"/>
            <a:ext cx="643597" cy="855411"/>
          </a:xfrm>
          <a:prstGeom prst="rect">
            <a:avLst/>
          </a:prstGeom>
          <a:blipFill>
            <a:blip r:embed="rId9" cstate="print"/>
            <a:stretch>
              <a:fillRect/>
            </a:stretch>
          </a:blipFill>
        </p:spPr>
        <p:txBody>
          <a:bodyPr wrap="square" lIns="0" tIns="0" rIns="0" bIns="0" rtlCol="0"/>
          <a:lstStyle/>
          <a:p>
            <a:endParaRPr/>
          </a:p>
        </p:txBody>
      </p:sp>
      <p:sp>
        <p:nvSpPr>
          <p:cNvPr id="54" name="object 54"/>
          <p:cNvSpPr/>
          <p:nvPr/>
        </p:nvSpPr>
        <p:spPr>
          <a:xfrm>
            <a:off x="4062946" y="4212537"/>
            <a:ext cx="1447346" cy="848631"/>
          </a:xfrm>
          <a:prstGeom prst="rect">
            <a:avLst/>
          </a:prstGeom>
          <a:blipFill>
            <a:blip r:embed="rId10" cstate="print"/>
            <a:stretch>
              <a:fillRect/>
            </a:stretch>
          </a:blipFill>
        </p:spPr>
        <p:txBody>
          <a:bodyPr wrap="square" lIns="0" tIns="0" rIns="0" bIns="0" rtlCol="0"/>
          <a:lstStyle/>
          <a:p>
            <a:endParaRPr/>
          </a:p>
        </p:txBody>
      </p:sp>
      <p:sp>
        <p:nvSpPr>
          <p:cNvPr id="55" name="object 55"/>
          <p:cNvSpPr txBox="1"/>
          <p:nvPr/>
        </p:nvSpPr>
        <p:spPr>
          <a:xfrm>
            <a:off x="1731222" y="41908"/>
            <a:ext cx="8213538" cy="307777"/>
          </a:xfrm>
          <a:prstGeom prst="rect">
            <a:avLst/>
          </a:prstGeom>
        </p:spPr>
        <p:txBody>
          <a:bodyPr vert="horz" wrap="square" lIns="0" tIns="0" rIns="0" bIns="0" rtlCol="0">
            <a:spAutoFit/>
          </a:bodyPr>
          <a:lstStyle/>
          <a:p>
            <a:pPr marL="12700">
              <a:lnSpc>
                <a:spcPts val="1210"/>
              </a:lnSpc>
            </a:pPr>
            <a:r>
              <a:rPr sz="1100" spc="-5" dirty="0">
                <a:solidFill>
                  <a:srgbClr val="FFFFFF"/>
                </a:solidFill>
                <a:latin typeface="Days"/>
                <a:cs typeface="Days"/>
              </a:rPr>
              <a:t>VERTICAL IN-LINE PUMPS </a:t>
            </a:r>
            <a:r>
              <a:rPr sz="1100" dirty="0">
                <a:solidFill>
                  <a:srgbClr val="FFFFFF"/>
                </a:solidFill>
                <a:latin typeface="Days"/>
                <a:cs typeface="Days"/>
              </a:rPr>
              <a:t>+ </a:t>
            </a:r>
            <a:r>
              <a:rPr sz="1100" spc="-15" dirty="0">
                <a:solidFill>
                  <a:srgbClr val="FFFFFF"/>
                </a:solidFill>
                <a:latin typeface="Days"/>
                <a:cs typeface="Days"/>
              </a:rPr>
              <a:t>HORIZONTAL </a:t>
            </a:r>
            <a:r>
              <a:rPr sz="1100" dirty="0">
                <a:solidFill>
                  <a:srgbClr val="FFFFFF"/>
                </a:solidFill>
                <a:latin typeface="Days"/>
                <a:cs typeface="Days"/>
              </a:rPr>
              <a:t>BASE </a:t>
            </a:r>
            <a:r>
              <a:rPr sz="1100" spc="-5" dirty="0">
                <a:solidFill>
                  <a:srgbClr val="FFFFFF"/>
                </a:solidFill>
                <a:latin typeface="Days"/>
                <a:cs typeface="Days"/>
              </a:rPr>
              <a:t>MOUNTED </a:t>
            </a:r>
            <a:r>
              <a:rPr sz="1100" dirty="0">
                <a:solidFill>
                  <a:srgbClr val="FFFFFF"/>
                </a:solidFill>
                <a:latin typeface="Days"/>
                <a:cs typeface="Days"/>
              </a:rPr>
              <a:t>+ </a:t>
            </a:r>
            <a:r>
              <a:rPr sz="1100" spc="-10" dirty="0">
                <a:solidFill>
                  <a:srgbClr val="FFFFFF"/>
                </a:solidFill>
                <a:latin typeface="Days"/>
                <a:cs typeface="Days"/>
              </a:rPr>
              <a:t>CLOSED</a:t>
            </a:r>
            <a:r>
              <a:rPr sz="1100" spc="50" dirty="0">
                <a:solidFill>
                  <a:srgbClr val="FFFFFF"/>
                </a:solidFill>
                <a:latin typeface="Days"/>
                <a:cs typeface="Days"/>
              </a:rPr>
              <a:t> </a:t>
            </a:r>
            <a:r>
              <a:rPr sz="1100" dirty="0">
                <a:solidFill>
                  <a:srgbClr val="FFFFFF"/>
                </a:solidFill>
                <a:latin typeface="Days"/>
                <a:cs typeface="Days"/>
              </a:rPr>
              <a:t>COUPLED</a:t>
            </a:r>
            <a:endParaRPr sz="1100">
              <a:latin typeface="Days"/>
              <a:cs typeface="Days"/>
            </a:endParaRPr>
          </a:p>
          <a:p>
            <a:pPr marL="3238500">
              <a:lnSpc>
                <a:spcPts val="1210"/>
              </a:lnSpc>
            </a:pPr>
            <a:r>
              <a:rPr sz="1100" dirty="0">
                <a:solidFill>
                  <a:srgbClr val="FFFFFF"/>
                </a:solidFill>
                <a:latin typeface="Days"/>
                <a:cs typeface="Days"/>
              </a:rPr>
              <a:t>SPLIT CASE DOUBLE </a:t>
            </a:r>
            <a:r>
              <a:rPr sz="1100" spc="-5" dirty="0">
                <a:solidFill>
                  <a:srgbClr val="FFFFFF"/>
                </a:solidFill>
                <a:latin typeface="Days"/>
                <a:cs typeface="Days"/>
              </a:rPr>
              <a:t>SUCTION</a:t>
            </a:r>
            <a:r>
              <a:rPr sz="1100" spc="-90" dirty="0">
                <a:solidFill>
                  <a:srgbClr val="FFFFFF"/>
                </a:solidFill>
                <a:latin typeface="Days"/>
                <a:cs typeface="Days"/>
              </a:rPr>
              <a:t> </a:t>
            </a:r>
            <a:r>
              <a:rPr sz="1100" spc="-5" dirty="0">
                <a:solidFill>
                  <a:srgbClr val="FFFFFF"/>
                </a:solidFill>
                <a:latin typeface="Days"/>
                <a:cs typeface="Days"/>
              </a:rPr>
              <a:t>PUMPS</a:t>
            </a:r>
            <a:endParaRPr sz="1100">
              <a:latin typeface="Days"/>
              <a:cs typeface="Days"/>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49993" y="-1173562"/>
            <a:ext cx="2585208" cy="77724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0211" y="132185"/>
            <a:ext cx="2996985" cy="1605869"/>
          </a:xfrm>
          <a:prstGeom prst="rect">
            <a:avLst/>
          </a:prstGeom>
        </p:spPr>
      </p:pic>
      <p:pic>
        <p:nvPicPr>
          <p:cNvPr id="5122" name="Picture 2" descr="C:\Users\Justine\Desktop\4800-4900.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82637" y="1758566"/>
            <a:ext cx="2613890" cy="2356734"/>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Users\Justine\Desktop\4800V.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96529" y="1601147"/>
            <a:ext cx="1877343" cy="43063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35090" y="377011"/>
            <a:ext cx="6732748" cy="83099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CA" sz="2400" dirty="0">
                <a:latin typeface="Days" panose="02000505050000020004" pitchFamily="2" charset="0"/>
              </a:rPr>
              <a:t>Flo </a:t>
            </a:r>
            <a:r>
              <a:rPr lang="en-CA" sz="2400" dirty="0" err="1" smtClean="0">
                <a:latin typeface="Days" panose="02000505050000020004" pitchFamily="2" charset="0"/>
              </a:rPr>
              <a:t>Fab’s</a:t>
            </a:r>
            <a:r>
              <a:rPr lang="en-CA" sz="2400" dirty="0" smtClean="0">
                <a:latin typeface="Days" panose="02000505050000020004" pitchFamily="2" charset="0"/>
              </a:rPr>
              <a:t> Double Suction Split Case</a:t>
            </a:r>
            <a:endParaRPr lang="en-CA" sz="2400" dirty="0">
              <a:latin typeface="Days" panose="02000505050000020004" pitchFamily="2" charset="0"/>
            </a:endParaRPr>
          </a:p>
          <a:p>
            <a:r>
              <a:rPr lang="en-US" altLang="en-US" sz="2400" b="1" dirty="0" smtClean="0">
                <a:solidFill>
                  <a:srgbClr val="0070C0"/>
                </a:solidFill>
                <a:latin typeface="Days" panose="02000505050000020004" pitchFamily="2" charset="0"/>
                <a:ea typeface="Verdana" panose="020B0604030504040204" pitchFamily="34" charset="0"/>
                <a:cs typeface="Verdana" panose="020B0604030504040204" pitchFamily="34" charset="0"/>
              </a:rPr>
              <a:t>Series 4800/4800V/4800H/4900</a:t>
            </a:r>
            <a:endParaRPr lang="en-CA" altLang="en-US" sz="2400" b="1" dirty="0">
              <a:solidFill>
                <a:srgbClr val="0070C0"/>
              </a:solidFill>
              <a:latin typeface="Days" panose="02000505050000020004" pitchFamily="2" charset="0"/>
              <a:ea typeface="Verdana" panose="020B0604030504040204" pitchFamily="34" charset="0"/>
              <a:cs typeface="Verdana" panose="020B0604030504040204" pitchFamily="34" charset="0"/>
            </a:endParaRPr>
          </a:p>
        </p:txBody>
      </p:sp>
      <p:sp>
        <p:nvSpPr>
          <p:cNvPr id="12" name="TextBox 11"/>
          <p:cNvSpPr txBox="1"/>
          <p:nvPr/>
        </p:nvSpPr>
        <p:spPr>
          <a:xfrm>
            <a:off x="276672" y="4865509"/>
            <a:ext cx="2436142"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CA" dirty="0" smtClean="0">
                <a:solidFill>
                  <a:srgbClr val="FF0000"/>
                </a:solidFill>
                <a:latin typeface="Days" panose="02000505050000020004" pitchFamily="2" charset="0"/>
              </a:rPr>
              <a:t>Available in fire</a:t>
            </a:r>
            <a:endParaRPr lang="en-CA" dirty="0">
              <a:solidFill>
                <a:srgbClr val="FF0000"/>
              </a:solidFill>
              <a:latin typeface="Days" panose="02000505050000020004" pitchFamily="2" charset="0"/>
            </a:endParaRPr>
          </a:p>
        </p:txBody>
      </p:sp>
      <p:sp>
        <p:nvSpPr>
          <p:cNvPr id="14" name="TextBox 13"/>
          <p:cNvSpPr txBox="1"/>
          <p:nvPr/>
        </p:nvSpPr>
        <p:spPr>
          <a:xfrm>
            <a:off x="454422" y="4620682"/>
            <a:ext cx="2436142"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CA" dirty="0" smtClean="0">
                <a:solidFill>
                  <a:schemeClr val="tx1"/>
                </a:solidFill>
                <a:latin typeface="Days" panose="02000505050000020004" pitchFamily="2" charset="0"/>
              </a:rPr>
              <a:t>Horizontal</a:t>
            </a:r>
            <a:endParaRPr lang="en-CA" dirty="0">
              <a:solidFill>
                <a:schemeClr val="tx1"/>
              </a:solidFill>
              <a:latin typeface="Days" panose="02000505050000020004" pitchFamily="2" charset="0"/>
            </a:endParaRPr>
          </a:p>
        </p:txBody>
      </p:sp>
      <p:sp>
        <p:nvSpPr>
          <p:cNvPr id="3" name="Rectangle 2"/>
          <p:cNvSpPr/>
          <p:nvPr/>
        </p:nvSpPr>
        <p:spPr>
          <a:xfrm>
            <a:off x="237626" y="1167428"/>
            <a:ext cx="5029200" cy="3046988"/>
          </a:xfrm>
          <a:prstGeom prst="rect">
            <a:avLst/>
          </a:prstGeom>
        </p:spPr>
        <p:txBody>
          <a:bodyPr>
            <a:spAutoFit/>
          </a:bodyPr>
          <a:lstStyle/>
          <a:p>
            <a:r>
              <a:rPr lang="fr-FR" baseline="30000" dirty="0"/>
              <a:t>	</a:t>
            </a:r>
            <a:endParaRPr lang="fr-FR" dirty="0"/>
          </a:p>
          <a:p>
            <a:r>
              <a:rPr lang="en-CA" b="1" baseline="30000" dirty="0" smtClean="0"/>
              <a:t>Type: </a:t>
            </a:r>
            <a:r>
              <a:rPr lang="en-CA" baseline="30000" dirty="0" smtClean="0"/>
              <a:t>Horizontally </a:t>
            </a:r>
            <a:r>
              <a:rPr lang="en-CA" baseline="30000" dirty="0"/>
              <a:t>Mounted, Single Stage, Double </a:t>
            </a:r>
            <a:r>
              <a:rPr lang="fr-FR" baseline="30000" dirty="0" err="1" smtClean="0"/>
              <a:t>Suction</a:t>
            </a:r>
            <a:r>
              <a:rPr lang="fr-FR" baseline="30000" dirty="0" smtClean="0"/>
              <a:t> Split Case,</a:t>
            </a:r>
            <a:r>
              <a:rPr lang="fr-FR" dirty="0" smtClean="0"/>
              <a:t> </a:t>
            </a:r>
          </a:p>
          <a:p>
            <a:r>
              <a:rPr lang="fr-FR" b="1" baseline="30000" dirty="0" smtClean="0"/>
              <a:t>Capacities: </a:t>
            </a:r>
            <a:r>
              <a:rPr lang="fr-FR" baseline="30000" dirty="0" smtClean="0"/>
              <a:t>up to 12700 USGPM(2884 m3/</a:t>
            </a:r>
            <a:r>
              <a:rPr lang="fr-FR" baseline="30000" dirty="0" err="1" smtClean="0"/>
              <a:t>hr</a:t>
            </a:r>
            <a:r>
              <a:rPr lang="fr-FR" baseline="30000" dirty="0" smtClean="0"/>
              <a:t>),</a:t>
            </a:r>
            <a:r>
              <a:rPr lang="fr-FR" dirty="0" smtClean="0"/>
              <a:t> </a:t>
            </a:r>
          </a:p>
          <a:p>
            <a:r>
              <a:rPr lang="fr-FR" b="1" baseline="30000" dirty="0" smtClean="0"/>
              <a:t>Head: </a:t>
            </a:r>
            <a:r>
              <a:rPr lang="fr-FR" baseline="30000" dirty="0" smtClean="0"/>
              <a:t>up </a:t>
            </a:r>
            <a:r>
              <a:rPr lang="fr-FR" baseline="30000" dirty="0"/>
              <a:t>to 625 </a:t>
            </a:r>
            <a:r>
              <a:rPr lang="fr-FR" baseline="30000" dirty="0" err="1"/>
              <a:t>ft</a:t>
            </a:r>
            <a:r>
              <a:rPr lang="fr-FR" baseline="30000" dirty="0" smtClean="0"/>
              <a:t>.(</a:t>
            </a:r>
            <a:r>
              <a:rPr lang="fr-FR" baseline="30000" dirty="0"/>
              <a:t>190 </a:t>
            </a:r>
            <a:r>
              <a:rPr lang="fr-FR" baseline="30000" dirty="0" smtClean="0"/>
              <a:t>m),</a:t>
            </a:r>
            <a:r>
              <a:rPr lang="fr-FR" dirty="0" smtClean="0"/>
              <a:t> </a:t>
            </a:r>
          </a:p>
          <a:p>
            <a:r>
              <a:rPr lang="fr-FR" b="1" baseline="30000" dirty="0" smtClean="0"/>
              <a:t>Pressure: </a:t>
            </a:r>
            <a:r>
              <a:rPr lang="fr-FR" baseline="30000" dirty="0" smtClean="0"/>
              <a:t>up </a:t>
            </a:r>
            <a:r>
              <a:rPr lang="fr-FR" baseline="30000" dirty="0"/>
              <a:t>to 600 </a:t>
            </a:r>
            <a:r>
              <a:rPr lang="fr-FR" baseline="30000" dirty="0" smtClean="0"/>
              <a:t>PSI</a:t>
            </a:r>
            <a:r>
              <a:rPr lang="fr-FR" dirty="0" smtClean="0"/>
              <a:t> </a:t>
            </a:r>
            <a:r>
              <a:rPr lang="fr-FR" baseline="30000" dirty="0" smtClean="0"/>
              <a:t>(4136 </a:t>
            </a:r>
            <a:r>
              <a:rPr lang="fr-FR" baseline="30000" dirty="0" err="1" smtClean="0"/>
              <a:t>kpa</a:t>
            </a:r>
            <a:r>
              <a:rPr lang="fr-FR" baseline="30000" dirty="0" smtClean="0"/>
              <a:t>), </a:t>
            </a:r>
          </a:p>
          <a:p>
            <a:r>
              <a:rPr lang="fr-FR" b="1" baseline="30000" dirty="0" smtClean="0"/>
              <a:t>Horsepower:</a:t>
            </a:r>
            <a:r>
              <a:rPr lang="fr-FR" b="1" dirty="0" smtClean="0"/>
              <a:t> </a:t>
            </a:r>
            <a:r>
              <a:rPr lang="fr-FR" baseline="30000" dirty="0" smtClean="0"/>
              <a:t>up to 1750 HP(1305 KW)	</a:t>
            </a:r>
            <a:endParaRPr lang="fr-FR" dirty="0"/>
          </a:p>
          <a:p>
            <a:r>
              <a:rPr lang="fr-FR" b="1" baseline="30000" dirty="0" smtClean="0"/>
              <a:t>Drives:</a:t>
            </a:r>
            <a:r>
              <a:rPr lang="fr-FR" b="1" dirty="0" smtClean="0"/>
              <a:t> </a:t>
            </a:r>
            <a:r>
              <a:rPr lang="en-CA" baseline="30000" dirty="0" smtClean="0"/>
              <a:t>Electric Motors, Diesel Engines, Steam </a:t>
            </a:r>
            <a:r>
              <a:rPr lang="fr-FR" baseline="30000" dirty="0" smtClean="0"/>
              <a:t>Turbines	</a:t>
            </a:r>
            <a:endParaRPr lang="fr-FR" baseline="30000" dirty="0"/>
          </a:p>
          <a:p>
            <a:r>
              <a:rPr lang="fr-FR" b="1" baseline="30000" dirty="0" smtClean="0"/>
              <a:t>Applications:</a:t>
            </a:r>
            <a:r>
              <a:rPr lang="fr-FR" b="1" dirty="0" smtClean="0"/>
              <a:t> </a:t>
            </a:r>
            <a:r>
              <a:rPr lang="fr-FR" baseline="30000" dirty="0" smtClean="0"/>
              <a:t>Water / Glycol	</a:t>
            </a:r>
            <a:r>
              <a:rPr lang="fr-FR" dirty="0"/>
              <a:t> </a:t>
            </a:r>
            <a:endParaRPr lang="fr-FR" dirty="0" smtClean="0"/>
          </a:p>
          <a:p>
            <a:r>
              <a:rPr lang="fr-FR" b="1" baseline="30000" dirty="0" smtClean="0"/>
              <a:t>Temperature:</a:t>
            </a:r>
            <a:r>
              <a:rPr lang="fr-FR" b="1" dirty="0" smtClean="0"/>
              <a:t> </a:t>
            </a:r>
            <a:r>
              <a:rPr lang="fr-FR" baseline="30000" dirty="0" smtClean="0"/>
              <a:t>up to 300°F (149°C)</a:t>
            </a:r>
            <a:r>
              <a:rPr lang="fr-FR" baseline="30000" dirty="0"/>
              <a:t> </a:t>
            </a:r>
            <a:r>
              <a:rPr lang="fr-FR" dirty="0" smtClean="0"/>
              <a:t>                                           </a:t>
            </a:r>
          </a:p>
          <a:p>
            <a:r>
              <a:rPr lang="en-CA" b="1" baseline="30000" dirty="0" smtClean="0"/>
              <a:t>Constr. Materials:</a:t>
            </a:r>
            <a:r>
              <a:rPr lang="en-CA" baseline="30000" dirty="0" smtClean="0"/>
              <a:t> Cast </a:t>
            </a:r>
            <a:r>
              <a:rPr lang="en-CA" baseline="30000" dirty="0"/>
              <a:t>Iron, Bronze Fitted as Standard, </a:t>
            </a:r>
            <a:r>
              <a:rPr lang="en-CA" baseline="30000" dirty="0" smtClean="0"/>
              <a:t>Other</a:t>
            </a:r>
          </a:p>
          <a:p>
            <a:r>
              <a:rPr lang="en-CA" baseline="30000" dirty="0" smtClean="0"/>
              <a:t>Materials </a:t>
            </a:r>
            <a:r>
              <a:rPr lang="en-CA" baseline="30000" dirty="0"/>
              <a:t>Also </a:t>
            </a:r>
            <a:r>
              <a:rPr lang="en-CA" baseline="30000" dirty="0" smtClean="0"/>
              <a:t>Available</a:t>
            </a:r>
            <a:r>
              <a:rPr lang="en-CA" baseline="30000" dirty="0"/>
              <a:t>	</a:t>
            </a:r>
            <a:endParaRPr lang="en-CA" dirty="0"/>
          </a:p>
        </p:txBody>
      </p:sp>
      <p:pic>
        <p:nvPicPr>
          <p:cNvPr id="2052" name="Picture 4" descr="C:\Users\Justine\Desktop\_BROCHURES-CATALOGUES\Dossier 4800-4900 Series\Links\151 Fireball.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6674" y="5436772"/>
            <a:ext cx="6014190" cy="348549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Justine\Desktop\_BROCHURES-CATALOGUES\Dossier 4800-4900 Series\Links\Fire-Fighting-Pumping-Systems-HORIZONTAL.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7463" y="4671065"/>
            <a:ext cx="4219794" cy="3101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26799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341702"/>
            <a:ext cx="10058400" cy="7430885"/>
          </a:xfrm>
          <a:custGeom>
            <a:avLst/>
            <a:gdLst/>
            <a:ahLst/>
            <a:cxnLst/>
            <a:rect l="l" t="t" r="r" b="b"/>
            <a:pathLst>
              <a:path w="7772400" h="9616440">
                <a:moveTo>
                  <a:pt x="0" y="9616198"/>
                </a:moveTo>
                <a:lnTo>
                  <a:pt x="7772400" y="9616198"/>
                </a:lnTo>
                <a:lnTo>
                  <a:pt x="7772400" y="0"/>
                </a:lnTo>
                <a:lnTo>
                  <a:pt x="0" y="0"/>
                </a:lnTo>
                <a:lnTo>
                  <a:pt x="0" y="9616198"/>
                </a:lnTo>
                <a:close/>
              </a:path>
            </a:pathLst>
          </a:custGeom>
          <a:solidFill>
            <a:srgbClr val="231F20"/>
          </a:solidFill>
        </p:spPr>
        <p:txBody>
          <a:bodyPr wrap="square" lIns="0" tIns="0" rIns="0" bIns="0" rtlCol="0"/>
          <a:lstStyle/>
          <a:p>
            <a:endParaRPr/>
          </a:p>
        </p:txBody>
      </p:sp>
      <p:sp>
        <p:nvSpPr>
          <p:cNvPr id="3" name="object 3"/>
          <p:cNvSpPr/>
          <p:nvPr/>
        </p:nvSpPr>
        <p:spPr>
          <a:xfrm>
            <a:off x="0" y="1"/>
            <a:ext cx="10058400" cy="306185"/>
          </a:xfrm>
          <a:custGeom>
            <a:avLst/>
            <a:gdLst/>
            <a:ahLst/>
            <a:cxnLst/>
            <a:rect l="l" t="t" r="r" b="b"/>
            <a:pathLst>
              <a:path w="7772400" h="396240">
                <a:moveTo>
                  <a:pt x="0" y="395998"/>
                </a:moveTo>
                <a:lnTo>
                  <a:pt x="7772400" y="395998"/>
                </a:lnTo>
                <a:lnTo>
                  <a:pt x="7772400" y="0"/>
                </a:lnTo>
                <a:lnTo>
                  <a:pt x="0" y="0"/>
                </a:lnTo>
                <a:lnTo>
                  <a:pt x="0" y="395998"/>
                </a:lnTo>
                <a:close/>
              </a:path>
            </a:pathLst>
          </a:custGeom>
          <a:solidFill>
            <a:srgbClr val="1B75BC"/>
          </a:solidFill>
        </p:spPr>
        <p:txBody>
          <a:bodyPr wrap="square" lIns="0" tIns="0" rIns="0" bIns="0" rtlCol="0"/>
          <a:lstStyle/>
          <a:p>
            <a:endParaRPr/>
          </a:p>
        </p:txBody>
      </p:sp>
      <p:sp>
        <p:nvSpPr>
          <p:cNvPr id="4" name="object 4"/>
          <p:cNvSpPr/>
          <p:nvPr/>
        </p:nvSpPr>
        <p:spPr>
          <a:xfrm>
            <a:off x="0" y="295342"/>
            <a:ext cx="10058400" cy="46615"/>
          </a:xfrm>
          <a:custGeom>
            <a:avLst/>
            <a:gdLst/>
            <a:ahLst/>
            <a:cxnLst/>
            <a:rect l="l" t="t" r="r" b="b"/>
            <a:pathLst>
              <a:path w="7772400" h="60325">
                <a:moveTo>
                  <a:pt x="0" y="0"/>
                </a:moveTo>
                <a:lnTo>
                  <a:pt x="0" y="59994"/>
                </a:lnTo>
                <a:lnTo>
                  <a:pt x="7772399" y="59994"/>
                </a:lnTo>
                <a:lnTo>
                  <a:pt x="7772400" y="0"/>
                </a:lnTo>
                <a:lnTo>
                  <a:pt x="0" y="0"/>
                </a:lnTo>
                <a:close/>
              </a:path>
            </a:pathLst>
          </a:custGeom>
          <a:solidFill>
            <a:srgbClr val="FFFFFF"/>
          </a:solidFill>
        </p:spPr>
        <p:txBody>
          <a:bodyPr wrap="square" lIns="0" tIns="0" rIns="0" bIns="0" rtlCol="0"/>
          <a:lstStyle/>
          <a:p>
            <a:endParaRPr/>
          </a:p>
        </p:txBody>
      </p:sp>
      <p:graphicFrame>
        <p:nvGraphicFramePr>
          <p:cNvPr id="5" name="object 5"/>
          <p:cNvGraphicFramePr>
            <a:graphicFrameLocks noGrp="1"/>
          </p:cNvGraphicFramePr>
          <p:nvPr>
            <p:extLst>
              <p:ext uri="{D42A27DB-BD31-4B8C-83A1-F6EECF244321}">
                <p14:modId xmlns:p14="http://schemas.microsoft.com/office/powerpoint/2010/main" val="1924977745"/>
              </p:ext>
            </p:extLst>
          </p:nvPr>
        </p:nvGraphicFramePr>
        <p:xfrm>
          <a:off x="593996" y="410394"/>
          <a:ext cx="8875902" cy="3990021"/>
        </p:xfrm>
        <a:graphic>
          <a:graphicData uri="http://schemas.openxmlformats.org/drawingml/2006/table">
            <a:tbl>
              <a:tblPr firstRow="1" bandRow="1">
                <a:tableStyleId>{2D5ABB26-0587-4C30-8999-92F81FD0307C}</a:tableStyleId>
              </a:tblPr>
              <a:tblGrid>
                <a:gridCol w="1793594"/>
                <a:gridCol w="1729239"/>
                <a:gridCol w="1764528"/>
                <a:gridCol w="1752187"/>
                <a:gridCol w="1836354"/>
              </a:tblGrid>
              <a:tr h="1234440">
                <a:tc>
                  <a:txBody>
                    <a:bodyPr/>
                    <a:lstStyle/>
                    <a:p>
                      <a:endParaRPr sz="800" dirty="0">
                        <a:latin typeface="Days"/>
                        <a:cs typeface="Days"/>
                      </a:endParaRPr>
                    </a:p>
                  </a:txBody>
                  <a:tcPr marL="0" marR="0" marT="0" marB="0">
                    <a:lnL w="9626">
                      <a:solidFill>
                        <a:srgbClr val="231F20"/>
                      </a:solidFill>
                      <a:prstDash val="solid"/>
                    </a:lnL>
                    <a:lnR w="9626">
                      <a:solidFill>
                        <a:srgbClr val="231F20"/>
                      </a:solidFill>
                      <a:prstDash val="solid"/>
                    </a:lnR>
                    <a:lnT w="9626">
                      <a:solidFill>
                        <a:srgbClr val="231F20"/>
                      </a:solidFill>
                      <a:prstDash val="solid"/>
                    </a:lnT>
                    <a:lnB w="9626">
                      <a:solidFill>
                        <a:srgbClr val="231F20"/>
                      </a:solidFill>
                      <a:prstDash val="solid"/>
                    </a:lnB>
                    <a:solidFill>
                      <a:srgbClr val="E8EEF3"/>
                    </a:solidFill>
                  </a:tcPr>
                </a:tc>
                <a:tc>
                  <a:txBody>
                    <a:bodyPr/>
                    <a:lstStyle/>
                    <a:p>
                      <a:endParaRPr sz="800">
                        <a:latin typeface="Days"/>
                        <a:cs typeface="Days"/>
                      </a:endParaRPr>
                    </a:p>
                  </a:txBody>
                  <a:tcPr marL="0" marR="0" marT="0" marB="0">
                    <a:lnL w="9626">
                      <a:solidFill>
                        <a:srgbClr val="231F20"/>
                      </a:solidFill>
                      <a:prstDash val="solid"/>
                    </a:lnL>
                    <a:lnR w="9626">
                      <a:solidFill>
                        <a:srgbClr val="231F20"/>
                      </a:solidFill>
                      <a:prstDash val="solid"/>
                    </a:lnR>
                    <a:lnT w="9626">
                      <a:solidFill>
                        <a:srgbClr val="231F20"/>
                      </a:solidFill>
                      <a:prstDash val="solid"/>
                    </a:lnT>
                    <a:lnB w="9626">
                      <a:solidFill>
                        <a:srgbClr val="231F20"/>
                      </a:solidFill>
                      <a:prstDash val="solid"/>
                    </a:lnB>
                    <a:solidFill>
                      <a:srgbClr val="E8EEF3"/>
                    </a:solidFill>
                  </a:tcPr>
                </a:tc>
                <a:tc>
                  <a:txBody>
                    <a:bodyPr/>
                    <a:lstStyle/>
                    <a:p>
                      <a:endParaRPr sz="800">
                        <a:latin typeface="Days"/>
                        <a:cs typeface="Days"/>
                      </a:endParaRPr>
                    </a:p>
                  </a:txBody>
                  <a:tcPr marL="0" marR="0" marT="0" marB="0">
                    <a:lnL w="9626">
                      <a:solidFill>
                        <a:srgbClr val="231F20"/>
                      </a:solidFill>
                      <a:prstDash val="solid"/>
                    </a:lnL>
                    <a:lnR w="9626">
                      <a:solidFill>
                        <a:srgbClr val="231F20"/>
                      </a:solidFill>
                      <a:prstDash val="solid"/>
                    </a:lnR>
                    <a:lnT w="9626">
                      <a:solidFill>
                        <a:srgbClr val="231F20"/>
                      </a:solidFill>
                      <a:prstDash val="solid"/>
                    </a:lnT>
                    <a:lnB w="9626">
                      <a:solidFill>
                        <a:srgbClr val="231F20"/>
                      </a:solidFill>
                      <a:prstDash val="solid"/>
                    </a:lnB>
                    <a:solidFill>
                      <a:srgbClr val="E8EEF3"/>
                    </a:solidFill>
                  </a:tcPr>
                </a:tc>
                <a:tc>
                  <a:txBody>
                    <a:bodyPr/>
                    <a:lstStyle/>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spcBef>
                          <a:spcPts val="35"/>
                        </a:spcBef>
                      </a:pPr>
                      <a:endParaRPr sz="800">
                        <a:latin typeface="Times New Roman"/>
                        <a:cs typeface="Times New Roman"/>
                      </a:endParaRPr>
                    </a:p>
                  </a:txBody>
                  <a:tcPr marL="0" marR="0" marT="0" marB="0">
                    <a:lnL w="9626">
                      <a:solidFill>
                        <a:srgbClr val="231F20"/>
                      </a:solidFill>
                      <a:prstDash val="solid"/>
                    </a:lnL>
                    <a:lnR w="9626">
                      <a:solidFill>
                        <a:srgbClr val="231F20"/>
                      </a:solidFill>
                      <a:prstDash val="solid"/>
                    </a:lnR>
                    <a:lnT w="9626">
                      <a:solidFill>
                        <a:srgbClr val="231F20"/>
                      </a:solidFill>
                      <a:prstDash val="solid"/>
                    </a:lnT>
                    <a:lnB w="9626">
                      <a:solidFill>
                        <a:srgbClr val="231F20"/>
                      </a:solidFill>
                      <a:prstDash val="solid"/>
                    </a:lnB>
                    <a:solidFill>
                      <a:srgbClr val="E8EEF3"/>
                    </a:solidFill>
                  </a:tcPr>
                </a:tc>
                <a:tc>
                  <a:txBody>
                    <a:bodyPr/>
                    <a:lstStyle/>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spcBef>
                          <a:spcPts val="35"/>
                        </a:spcBef>
                      </a:pPr>
                      <a:endParaRPr sz="800">
                        <a:latin typeface="Times New Roman"/>
                        <a:cs typeface="Times New Roman"/>
                      </a:endParaRPr>
                    </a:p>
                  </a:txBody>
                  <a:tcPr marL="0" marR="0" marT="0" marB="0">
                    <a:lnL w="9626">
                      <a:solidFill>
                        <a:srgbClr val="231F20"/>
                      </a:solidFill>
                      <a:prstDash val="solid"/>
                    </a:lnL>
                    <a:lnR w="9626">
                      <a:solidFill>
                        <a:srgbClr val="231F20"/>
                      </a:solidFill>
                      <a:prstDash val="solid"/>
                    </a:lnR>
                    <a:lnT w="9626">
                      <a:solidFill>
                        <a:srgbClr val="231F20"/>
                      </a:solidFill>
                      <a:prstDash val="solid"/>
                    </a:lnT>
                    <a:lnB w="9626">
                      <a:solidFill>
                        <a:srgbClr val="231F20"/>
                      </a:solidFill>
                      <a:prstDash val="solid"/>
                    </a:lnB>
                    <a:solidFill>
                      <a:srgbClr val="E8EEF3"/>
                    </a:solidFill>
                  </a:tcPr>
                </a:tc>
              </a:tr>
              <a:tr h="130111">
                <a:tc>
                  <a:txBody>
                    <a:bodyPr/>
                    <a:lstStyle/>
                    <a:p>
                      <a:pPr algn="ctr">
                        <a:lnSpc>
                          <a:spcPct val="100000"/>
                        </a:lnSpc>
                        <a:spcBef>
                          <a:spcPts val="85"/>
                        </a:spcBef>
                      </a:pPr>
                      <a:r>
                        <a:rPr sz="800" dirty="0">
                          <a:solidFill>
                            <a:srgbClr val="231F20"/>
                          </a:solidFill>
                          <a:latin typeface="Days"/>
                          <a:cs typeface="Days"/>
                        </a:rPr>
                        <a:t>SERIES</a:t>
                      </a:r>
                      <a:endParaRPr sz="800">
                        <a:latin typeface="Days"/>
                        <a:cs typeface="Days"/>
                      </a:endParaRPr>
                    </a:p>
                  </a:txBody>
                  <a:tcPr marL="0" marR="0" marT="8342" marB="0">
                    <a:lnL w="9626">
                      <a:solidFill>
                        <a:srgbClr val="231F20"/>
                      </a:solidFill>
                      <a:prstDash val="solid"/>
                    </a:lnL>
                    <a:lnR w="9626">
                      <a:solidFill>
                        <a:srgbClr val="231F20"/>
                      </a:solidFill>
                      <a:prstDash val="solid"/>
                    </a:lnR>
                    <a:lnT w="9626">
                      <a:solidFill>
                        <a:srgbClr val="231F20"/>
                      </a:solidFill>
                      <a:prstDash val="solid"/>
                    </a:lnT>
                    <a:lnB w="9626">
                      <a:solidFill>
                        <a:srgbClr val="231F20"/>
                      </a:solidFill>
                      <a:prstDash val="solid"/>
                    </a:lnB>
                    <a:solidFill>
                      <a:srgbClr val="FFFFFF"/>
                    </a:solidFill>
                  </a:tcPr>
                </a:tc>
                <a:tc>
                  <a:txBody>
                    <a:bodyPr/>
                    <a:lstStyle/>
                    <a:p>
                      <a:pPr algn="ctr">
                        <a:lnSpc>
                          <a:spcPct val="100000"/>
                        </a:lnSpc>
                        <a:spcBef>
                          <a:spcPts val="70"/>
                        </a:spcBef>
                      </a:pPr>
                      <a:r>
                        <a:rPr sz="800" b="1" spc="5" dirty="0">
                          <a:solidFill>
                            <a:srgbClr val="231F20"/>
                          </a:solidFill>
                          <a:latin typeface="Verdana"/>
                          <a:cs typeface="Verdana"/>
                        </a:rPr>
                        <a:t>PSMCF</a:t>
                      </a:r>
                      <a:endParaRPr sz="800">
                        <a:latin typeface="Verdana"/>
                        <a:cs typeface="Verdana"/>
                      </a:endParaRPr>
                    </a:p>
                  </a:txBody>
                  <a:tcPr marL="0" marR="0" marT="6870" marB="0">
                    <a:lnL w="9626">
                      <a:solidFill>
                        <a:srgbClr val="231F20"/>
                      </a:solidFill>
                      <a:prstDash val="solid"/>
                    </a:lnL>
                    <a:lnR w="9626">
                      <a:solidFill>
                        <a:srgbClr val="231F20"/>
                      </a:solidFill>
                      <a:prstDash val="solid"/>
                    </a:lnR>
                    <a:lnT w="9626">
                      <a:solidFill>
                        <a:srgbClr val="231F20"/>
                      </a:solidFill>
                      <a:prstDash val="solid"/>
                    </a:lnT>
                    <a:lnB w="9626">
                      <a:solidFill>
                        <a:srgbClr val="231F20"/>
                      </a:solidFill>
                      <a:prstDash val="solid"/>
                    </a:lnB>
                    <a:solidFill>
                      <a:srgbClr val="FFFFFF"/>
                    </a:solidFill>
                  </a:tcPr>
                </a:tc>
                <a:tc>
                  <a:txBody>
                    <a:bodyPr/>
                    <a:lstStyle/>
                    <a:p>
                      <a:pPr algn="ctr">
                        <a:lnSpc>
                          <a:spcPct val="100000"/>
                        </a:lnSpc>
                        <a:spcBef>
                          <a:spcPts val="70"/>
                        </a:spcBef>
                      </a:pPr>
                      <a:r>
                        <a:rPr sz="800" b="1" spc="5" dirty="0">
                          <a:solidFill>
                            <a:srgbClr val="231F20"/>
                          </a:solidFill>
                          <a:latin typeface="Verdana"/>
                          <a:cs typeface="Verdana"/>
                        </a:rPr>
                        <a:t>PSM</a:t>
                      </a:r>
                      <a:endParaRPr sz="800">
                        <a:latin typeface="Verdana"/>
                        <a:cs typeface="Verdana"/>
                      </a:endParaRPr>
                    </a:p>
                  </a:txBody>
                  <a:tcPr marL="0" marR="0" marT="6870" marB="0">
                    <a:lnL w="9626">
                      <a:solidFill>
                        <a:srgbClr val="231F20"/>
                      </a:solidFill>
                      <a:prstDash val="solid"/>
                    </a:lnL>
                    <a:lnR w="9626">
                      <a:solidFill>
                        <a:srgbClr val="231F20"/>
                      </a:solidFill>
                      <a:prstDash val="solid"/>
                    </a:lnR>
                    <a:lnT w="9626">
                      <a:solidFill>
                        <a:srgbClr val="231F20"/>
                      </a:solidFill>
                      <a:prstDash val="solid"/>
                    </a:lnT>
                    <a:lnB w="9626">
                      <a:solidFill>
                        <a:srgbClr val="231F20"/>
                      </a:solidFill>
                      <a:prstDash val="solid"/>
                    </a:lnB>
                    <a:solidFill>
                      <a:srgbClr val="FFFFFF"/>
                    </a:solidFill>
                  </a:tcPr>
                </a:tc>
                <a:tc>
                  <a:txBody>
                    <a:bodyPr/>
                    <a:lstStyle/>
                    <a:p>
                      <a:pPr algn="ctr">
                        <a:lnSpc>
                          <a:spcPct val="100000"/>
                        </a:lnSpc>
                        <a:spcBef>
                          <a:spcPts val="70"/>
                        </a:spcBef>
                      </a:pPr>
                      <a:r>
                        <a:rPr sz="800" b="1" spc="5" dirty="0">
                          <a:solidFill>
                            <a:srgbClr val="231F20"/>
                          </a:solidFill>
                          <a:latin typeface="Verdana"/>
                          <a:cs typeface="Verdana"/>
                        </a:rPr>
                        <a:t>PSF</a:t>
                      </a:r>
                      <a:endParaRPr sz="800">
                        <a:latin typeface="Verdana"/>
                        <a:cs typeface="Verdana"/>
                      </a:endParaRPr>
                    </a:p>
                  </a:txBody>
                  <a:tcPr marL="0" marR="0" marT="6870" marB="0">
                    <a:lnL w="9626">
                      <a:solidFill>
                        <a:srgbClr val="231F20"/>
                      </a:solidFill>
                      <a:prstDash val="solid"/>
                    </a:lnL>
                    <a:lnR w="9626">
                      <a:solidFill>
                        <a:srgbClr val="231F20"/>
                      </a:solidFill>
                      <a:prstDash val="solid"/>
                    </a:lnR>
                    <a:lnT w="9626">
                      <a:solidFill>
                        <a:srgbClr val="231F20"/>
                      </a:solidFill>
                      <a:prstDash val="solid"/>
                    </a:lnT>
                    <a:lnB w="9626">
                      <a:solidFill>
                        <a:srgbClr val="231F20"/>
                      </a:solidFill>
                      <a:prstDash val="solid"/>
                    </a:lnB>
                    <a:solidFill>
                      <a:srgbClr val="FFFFFF"/>
                    </a:solidFill>
                  </a:tcPr>
                </a:tc>
                <a:tc>
                  <a:txBody>
                    <a:bodyPr/>
                    <a:lstStyle/>
                    <a:p>
                      <a:pPr algn="ctr">
                        <a:lnSpc>
                          <a:spcPct val="100000"/>
                        </a:lnSpc>
                        <a:spcBef>
                          <a:spcPts val="70"/>
                        </a:spcBef>
                      </a:pPr>
                      <a:r>
                        <a:rPr sz="800" b="1" spc="5" dirty="0">
                          <a:solidFill>
                            <a:srgbClr val="231F20"/>
                          </a:solidFill>
                          <a:latin typeface="Verdana"/>
                          <a:cs typeface="Verdana"/>
                        </a:rPr>
                        <a:t>PST</a:t>
                      </a:r>
                      <a:endParaRPr sz="800">
                        <a:latin typeface="Verdana"/>
                        <a:cs typeface="Verdana"/>
                      </a:endParaRPr>
                    </a:p>
                  </a:txBody>
                  <a:tcPr marL="0" marR="0" marT="6870" marB="0">
                    <a:lnL w="9626">
                      <a:solidFill>
                        <a:srgbClr val="231F20"/>
                      </a:solidFill>
                      <a:prstDash val="solid"/>
                    </a:lnL>
                    <a:lnR w="9626">
                      <a:solidFill>
                        <a:srgbClr val="231F20"/>
                      </a:solidFill>
                      <a:prstDash val="solid"/>
                    </a:lnR>
                    <a:lnT w="9626">
                      <a:solidFill>
                        <a:srgbClr val="231F20"/>
                      </a:solidFill>
                      <a:prstDash val="solid"/>
                    </a:lnT>
                    <a:lnB w="9626">
                      <a:solidFill>
                        <a:srgbClr val="231F20"/>
                      </a:solidFill>
                      <a:prstDash val="solid"/>
                    </a:lnB>
                    <a:solidFill>
                      <a:srgbClr val="FFFFFF"/>
                    </a:solidFill>
                  </a:tcPr>
                </a:tc>
              </a:tr>
              <a:tr h="130112">
                <a:tc>
                  <a:txBody>
                    <a:bodyPr/>
                    <a:lstStyle/>
                    <a:p>
                      <a:pPr algn="ctr">
                        <a:lnSpc>
                          <a:spcPct val="100000"/>
                        </a:lnSpc>
                        <a:spcBef>
                          <a:spcPts val="85"/>
                        </a:spcBef>
                      </a:pPr>
                      <a:r>
                        <a:rPr sz="800" spc="-5" dirty="0">
                          <a:solidFill>
                            <a:srgbClr val="231F20"/>
                          </a:solidFill>
                          <a:latin typeface="Days"/>
                          <a:cs typeface="Days"/>
                        </a:rPr>
                        <a:t>SIMILAR</a:t>
                      </a:r>
                      <a:r>
                        <a:rPr sz="800" spc="-75" dirty="0">
                          <a:solidFill>
                            <a:srgbClr val="231F20"/>
                          </a:solidFill>
                          <a:latin typeface="Days"/>
                          <a:cs typeface="Days"/>
                        </a:rPr>
                        <a:t> </a:t>
                      </a:r>
                      <a:r>
                        <a:rPr sz="800" spc="-15" dirty="0">
                          <a:solidFill>
                            <a:srgbClr val="231F20"/>
                          </a:solidFill>
                          <a:latin typeface="Days"/>
                          <a:cs typeface="Days"/>
                        </a:rPr>
                        <a:t>TO</a:t>
                      </a:r>
                      <a:endParaRPr sz="800" dirty="0">
                        <a:latin typeface="Days"/>
                        <a:cs typeface="Days"/>
                      </a:endParaRPr>
                    </a:p>
                  </a:txBody>
                  <a:tcPr marL="0" marR="0" marT="8342" marB="0">
                    <a:lnL w="9626">
                      <a:solidFill>
                        <a:srgbClr val="231F20"/>
                      </a:solidFill>
                      <a:prstDash val="solid"/>
                    </a:lnL>
                    <a:lnR w="9626">
                      <a:solidFill>
                        <a:srgbClr val="231F20"/>
                      </a:solidFill>
                      <a:prstDash val="solid"/>
                    </a:lnR>
                    <a:lnT w="9626">
                      <a:solidFill>
                        <a:srgbClr val="231F20"/>
                      </a:solidFill>
                      <a:prstDash val="solid"/>
                    </a:lnT>
                    <a:lnB w="9626">
                      <a:solidFill>
                        <a:srgbClr val="231F20"/>
                      </a:solidFill>
                      <a:prstDash val="solid"/>
                    </a:lnB>
                    <a:solidFill>
                      <a:srgbClr val="E8EEF3"/>
                    </a:solidFill>
                  </a:tcPr>
                </a:tc>
                <a:tc>
                  <a:txBody>
                    <a:bodyPr/>
                    <a:lstStyle/>
                    <a:p>
                      <a:endParaRPr sz="800">
                        <a:latin typeface="Days"/>
                        <a:cs typeface="Days"/>
                      </a:endParaRPr>
                    </a:p>
                  </a:txBody>
                  <a:tcPr marL="0" marR="0" marT="0" marB="0">
                    <a:lnL w="9626">
                      <a:solidFill>
                        <a:srgbClr val="231F20"/>
                      </a:solidFill>
                      <a:prstDash val="solid"/>
                    </a:lnL>
                    <a:lnR w="9626">
                      <a:solidFill>
                        <a:srgbClr val="231F20"/>
                      </a:solidFill>
                      <a:prstDash val="solid"/>
                    </a:lnR>
                    <a:lnT w="9626">
                      <a:solidFill>
                        <a:srgbClr val="231F20"/>
                      </a:solidFill>
                      <a:prstDash val="solid"/>
                    </a:lnT>
                    <a:lnB w="9626">
                      <a:solidFill>
                        <a:srgbClr val="231F20"/>
                      </a:solidFill>
                      <a:prstDash val="solid"/>
                    </a:lnB>
                    <a:solidFill>
                      <a:srgbClr val="E8EEF3"/>
                    </a:solidFill>
                  </a:tcPr>
                </a:tc>
                <a:tc>
                  <a:txBody>
                    <a:bodyPr/>
                    <a:lstStyle/>
                    <a:p>
                      <a:pPr algn="ctr">
                        <a:lnSpc>
                          <a:spcPct val="100000"/>
                        </a:lnSpc>
                        <a:spcBef>
                          <a:spcPts val="190"/>
                        </a:spcBef>
                      </a:pPr>
                      <a:r>
                        <a:rPr sz="800" dirty="0">
                          <a:solidFill>
                            <a:srgbClr val="231F20"/>
                          </a:solidFill>
                          <a:latin typeface="Verdana"/>
                          <a:cs typeface="Verdana"/>
                        </a:rPr>
                        <a:t>1535 / 4700 /</a:t>
                      </a:r>
                      <a:r>
                        <a:rPr sz="800" spc="-100" dirty="0">
                          <a:solidFill>
                            <a:srgbClr val="231F20"/>
                          </a:solidFill>
                          <a:latin typeface="Verdana"/>
                          <a:cs typeface="Verdana"/>
                        </a:rPr>
                        <a:t> </a:t>
                      </a:r>
                      <a:r>
                        <a:rPr sz="800" spc="-5" dirty="0">
                          <a:solidFill>
                            <a:srgbClr val="231F20"/>
                          </a:solidFill>
                          <a:latin typeface="Verdana"/>
                          <a:cs typeface="Verdana"/>
                        </a:rPr>
                        <a:t>CR</a:t>
                      </a:r>
                      <a:endParaRPr sz="800">
                        <a:latin typeface="Verdana"/>
                        <a:cs typeface="Verdana"/>
                      </a:endParaRPr>
                    </a:p>
                  </a:txBody>
                  <a:tcPr marL="0" marR="0" marT="18646" marB="0">
                    <a:lnL w="9626">
                      <a:solidFill>
                        <a:srgbClr val="231F20"/>
                      </a:solidFill>
                      <a:prstDash val="solid"/>
                    </a:lnL>
                    <a:lnR w="9626">
                      <a:solidFill>
                        <a:srgbClr val="231F20"/>
                      </a:solidFill>
                      <a:prstDash val="solid"/>
                    </a:lnR>
                    <a:lnT w="9626">
                      <a:solidFill>
                        <a:srgbClr val="231F20"/>
                      </a:solidFill>
                      <a:prstDash val="solid"/>
                    </a:lnT>
                    <a:lnB w="9626">
                      <a:solidFill>
                        <a:srgbClr val="231F20"/>
                      </a:solidFill>
                      <a:prstDash val="solid"/>
                    </a:lnB>
                    <a:solidFill>
                      <a:srgbClr val="E8EEF3"/>
                    </a:solidFill>
                  </a:tcPr>
                </a:tc>
                <a:tc>
                  <a:txBody>
                    <a:bodyPr/>
                    <a:lstStyle/>
                    <a:p>
                      <a:endParaRPr sz="800">
                        <a:latin typeface="Verdana"/>
                        <a:cs typeface="Verdana"/>
                      </a:endParaRPr>
                    </a:p>
                  </a:txBody>
                  <a:tcPr marL="0" marR="0" marT="0" marB="0">
                    <a:lnL w="9626">
                      <a:solidFill>
                        <a:srgbClr val="231F20"/>
                      </a:solidFill>
                      <a:prstDash val="solid"/>
                    </a:lnL>
                    <a:lnR w="9626">
                      <a:solidFill>
                        <a:srgbClr val="231F20"/>
                      </a:solidFill>
                      <a:prstDash val="solid"/>
                    </a:lnR>
                    <a:lnT w="9626">
                      <a:solidFill>
                        <a:srgbClr val="231F20"/>
                      </a:solidFill>
                      <a:prstDash val="solid"/>
                    </a:lnT>
                    <a:lnB w="9626">
                      <a:solidFill>
                        <a:srgbClr val="231F20"/>
                      </a:solidFill>
                      <a:prstDash val="solid"/>
                    </a:lnB>
                    <a:solidFill>
                      <a:srgbClr val="E8EEF3"/>
                    </a:solidFill>
                  </a:tcPr>
                </a:tc>
                <a:tc>
                  <a:txBody>
                    <a:bodyPr/>
                    <a:lstStyle/>
                    <a:p>
                      <a:pPr algn="ctr">
                        <a:lnSpc>
                          <a:spcPct val="100000"/>
                        </a:lnSpc>
                        <a:spcBef>
                          <a:spcPts val="190"/>
                        </a:spcBef>
                      </a:pPr>
                      <a:r>
                        <a:rPr sz="800" dirty="0">
                          <a:solidFill>
                            <a:srgbClr val="231F20"/>
                          </a:solidFill>
                          <a:latin typeface="Verdana"/>
                          <a:cs typeface="Verdana"/>
                        </a:rPr>
                        <a:t>SCX /</a:t>
                      </a:r>
                      <a:r>
                        <a:rPr sz="800" spc="-105" dirty="0">
                          <a:solidFill>
                            <a:srgbClr val="231F20"/>
                          </a:solidFill>
                          <a:latin typeface="Verdana"/>
                          <a:cs typeface="Verdana"/>
                        </a:rPr>
                        <a:t> </a:t>
                      </a:r>
                      <a:r>
                        <a:rPr sz="800" dirty="0">
                          <a:solidFill>
                            <a:srgbClr val="231F20"/>
                          </a:solidFill>
                          <a:latin typeface="Verdana"/>
                          <a:cs typeface="Verdana"/>
                        </a:rPr>
                        <a:t>1700</a:t>
                      </a:r>
                      <a:endParaRPr sz="800">
                        <a:latin typeface="Verdana"/>
                        <a:cs typeface="Verdana"/>
                      </a:endParaRPr>
                    </a:p>
                  </a:txBody>
                  <a:tcPr marL="0" marR="0" marT="18646" marB="0">
                    <a:lnL w="9626">
                      <a:solidFill>
                        <a:srgbClr val="231F20"/>
                      </a:solidFill>
                      <a:prstDash val="solid"/>
                    </a:lnL>
                    <a:lnR w="9626">
                      <a:solidFill>
                        <a:srgbClr val="231F20"/>
                      </a:solidFill>
                      <a:prstDash val="solid"/>
                    </a:lnR>
                    <a:lnT w="9626">
                      <a:solidFill>
                        <a:srgbClr val="231F20"/>
                      </a:solidFill>
                      <a:prstDash val="solid"/>
                    </a:lnT>
                    <a:lnB w="9626">
                      <a:solidFill>
                        <a:srgbClr val="231F20"/>
                      </a:solidFill>
                      <a:prstDash val="solid"/>
                    </a:lnB>
                    <a:solidFill>
                      <a:srgbClr val="E8EEF3"/>
                    </a:solidFill>
                  </a:tcPr>
                </a:tc>
              </a:tr>
              <a:tr h="234729">
                <a:tc>
                  <a:txBody>
                    <a:bodyPr/>
                    <a:lstStyle/>
                    <a:p>
                      <a:pPr algn="ctr">
                        <a:lnSpc>
                          <a:spcPct val="100000"/>
                        </a:lnSpc>
                        <a:spcBef>
                          <a:spcPts val="615"/>
                        </a:spcBef>
                      </a:pPr>
                      <a:r>
                        <a:rPr sz="800" dirty="0">
                          <a:solidFill>
                            <a:srgbClr val="231F20"/>
                          </a:solidFill>
                          <a:latin typeface="Days"/>
                          <a:cs typeface="Days"/>
                        </a:rPr>
                        <a:t>TYPE</a:t>
                      </a:r>
                      <a:endParaRPr sz="800" dirty="0">
                        <a:latin typeface="Days"/>
                        <a:cs typeface="Days"/>
                      </a:endParaRPr>
                    </a:p>
                  </a:txBody>
                  <a:tcPr marL="0" marR="0" marT="60354" marB="0">
                    <a:lnL w="9626">
                      <a:solidFill>
                        <a:srgbClr val="231F20"/>
                      </a:solidFill>
                      <a:prstDash val="solid"/>
                    </a:lnL>
                    <a:lnR w="9626">
                      <a:solidFill>
                        <a:srgbClr val="231F20"/>
                      </a:solidFill>
                      <a:prstDash val="solid"/>
                    </a:lnR>
                    <a:lnT w="9626">
                      <a:solidFill>
                        <a:srgbClr val="231F20"/>
                      </a:solidFill>
                      <a:prstDash val="solid"/>
                    </a:lnT>
                    <a:lnB w="9626">
                      <a:solidFill>
                        <a:srgbClr val="231F20"/>
                      </a:solidFill>
                      <a:prstDash val="solid"/>
                    </a:lnB>
                    <a:solidFill>
                      <a:srgbClr val="FFFFFF"/>
                    </a:solidFill>
                  </a:tcPr>
                </a:tc>
                <a:tc>
                  <a:txBody>
                    <a:bodyPr/>
                    <a:lstStyle/>
                    <a:p>
                      <a:pPr algn="ctr">
                        <a:lnSpc>
                          <a:spcPct val="100000"/>
                        </a:lnSpc>
                        <a:spcBef>
                          <a:spcPts val="605"/>
                        </a:spcBef>
                      </a:pPr>
                      <a:r>
                        <a:rPr sz="800" spc="-5" dirty="0">
                          <a:solidFill>
                            <a:srgbClr val="231F20"/>
                          </a:solidFill>
                          <a:latin typeface="Verdana"/>
                          <a:cs typeface="Verdana"/>
                        </a:rPr>
                        <a:t>Vertical</a:t>
                      </a:r>
                      <a:r>
                        <a:rPr sz="800" spc="-25" dirty="0">
                          <a:solidFill>
                            <a:srgbClr val="231F20"/>
                          </a:solidFill>
                          <a:latin typeface="Verdana"/>
                          <a:cs typeface="Verdana"/>
                        </a:rPr>
                        <a:t> </a:t>
                      </a:r>
                      <a:r>
                        <a:rPr sz="800" dirty="0">
                          <a:solidFill>
                            <a:srgbClr val="231F20"/>
                          </a:solidFill>
                          <a:latin typeface="Verdana"/>
                          <a:cs typeface="Verdana"/>
                        </a:rPr>
                        <a:t>Multistage</a:t>
                      </a:r>
                      <a:endParaRPr sz="800" dirty="0">
                        <a:latin typeface="Verdana"/>
                        <a:cs typeface="Verdana"/>
                      </a:endParaRPr>
                    </a:p>
                  </a:txBody>
                  <a:tcPr marL="0" marR="0" marT="59373" marB="0">
                    <a:lnL w="9626">
                      <a:solidFill>
                        <a:srgbClr val="231F20"/>
                      </a:solidFill>
                      <a:prstDash val="solid"/>
                    </a:lnL>
                    <a:lnR w="9626">
                      <a:solidFill>
                        <a:srgbClr val="231F20"/>
                      </a:solidFill>
                      <a:prstDash val="solid"/>
                    </a:lnR>
                    <a:lnT w="9626">
                      <a:solidFill>
                        <a:srgbClr val="231F20"/>
                      </a:solidFill>
                      <a:prstDash val="solid"/>
                    </a:lnT>
                    <a:lnB w="9626">
                      <a:solidFill>
                        <a:srgbClr val="231F20"/>
                      </a:solidFill>
                      <a:prstDash val="solid"/>
                    </a:lnB>
                    <a:solidFill>
                      <a:srgbClr val="FFFFFF"/>
                    </a:solidFill>
                  </a:tcPr>
                </a:tc>
                <a:tc>
                  <a:txBody>
                    <a:bodyPr/>
                    <a:lstStyle/>
                    <a:p>
                      <a:pPr algn="ctr">
                        <a:lnSpc>
                          <a:spcPct val="100000"/>
                        </a:lnSpc>
                        <a:spcBef>
                          <a:spcPts val="605"/>
                        </a:spcBef>
                      </a:pPr>
                      <a:r>
                        <a:rPr sz="800" spc="-5" dirty="0">
                          <a:solidFill>
                            <a:srgbClr val="231F20"/>
                          </a:solidFill>
                          <a:latin typeface="Verdana"/>
                          <a:cs typeface="Verdana"/>
                        </a:rPr>
                        <a:t>Vertical</a:t>
                      </a:r>
                      <a:r>
                        <a:rPr sz="800" spc="-25" dirty="0">
                          <a:solidFill>
                            <a:srgbClr val="231F20"/>
                          </a:solidFill>
                          <a:latin typeface="Verdana"/>
                          <a:cs typeface="Verdana"/>
                        </a:rPr>
                        <a:t> </a:t>
                      </a:r>
                      <a:r>
                        <a:rPr sz="800" dirty="0">
                          <a:solidFill>
                            <a:srgbClr val="231F20"/>
                          </a:solidFill>
                          <a:latin typeface="Verdana"/>
                          <a:cs typeface="Verdana"/>
                        </a:rPr>
                        <a:t>Multistage</a:t>
                      </a:r>
                      <a:endParaRPr sz="800">
                        <a:latin typeface="Verdana"/>
                        <a:cs typeface="Verdana"/>
                      </a:endParaRPr>
                    </a:p>
                  </a:txBody>
                  <a:tcPr marL="0" marR="0" marT="59373" marB="0">
                    <a:lnL w="9626">
                      <a:solidFill>
                        <a:srgbClr val="231F20"/>
                      </a:solidFill>
                      <a:prstDash val="solid"/>
                    </a:lnL>
                    <a:lnR w="9626">
                      <a:solidFill>
                        <a:srgbClr val="231F20"/>
                      </a:solidFill>
                      <a:prstDash val="solid"/>
                    </a:lnR>
                    <a:lnT w="9626">
                      <a:solidFill>
                        <a:srgbClr val="231F20"/>
                      </a:solidFill>
                      <a:prstDash val="solid"/>
                    </a:lnT>
                    <a:lnB w="9626">
                      <a:solidFill>
                        <a:srgbClr val="231F20"/>
                      </a:solidFill>
                      <a:prstDash val="solid"/>
                    </a:lnB>
                    <a:solidFill>
                      <a:srgbClr val="FFFFFF"/>
                    </a:solidFill>
                  </a:tcPr>
                </a:tc>
                <a:tc>
                  <a:txBody>
                    <a:bodyPr/>
                    <a:lstStyle/>
                    <a:p>
                      <a:pPr marL="99695" marR="92710" indent="169545">
                        <a:lnSpc>
                          <a:spcPct val="101000"/>
                        </a:lnSpc>
                        <a:spcBef>
                          <a:spcPts val="50"/>
                        </a:spcBef>
                      </a:pPr>
                      <a:r>
                        <a:rPr sz="800" spc="5" dirty="0">
                          <a:solidFill>
                            <a:srgbClr val="231F20"/>
                          </a:solidFill>
                          <a:latin typeface="Verdana"/>
                          <a:cs typeface="Verdana"/>
                        </a:rPr>
                        <a:t>Flanged </a:t>
                      </a:r>
                      <a:r>
                        <a:rPr sz="800" spc="-5" dirty="0">
                          <a:solidFill>
                            <a:srgbClr val="231F20"/>
                          </a:solidFill>
                          <a:latin typeface="Verdana"/>
                          <a:cs typeface="Verdana"/>
                        </a:rPr>
                        <a:t>Close  </a:t>
                      </a:r>
                      <a:r>
                        <a:rPr sz="800" dirty="0">
                          <a:solidFill>
                            <a:srgbClr val="231F20"/>
                          </a:solidFill>
                          <a:latin typeface="Verdana"/>
                          <a:cs typeface="Verdana"/>
                        </a:rPr>
                        <a:t>Coupled</a:t>
                      </a:r>
                      <a:r>
                        <a:rPr sz="800" spc="-40" dirty="0">
                          <a:solidFill>
                            <a:srgbClr val="231F20"/>
                          </a:solidFill>
                          <a:latin typeface="Verdana"/>
                          <a:cs typeface="Verdana"/>
                        </a:rPr>
                        <a:t> </a:t>
                      </a:r>
                      <a:r>
                        <a:rPr sz="800" spc="-5" dirty="0">
                          <a:solidFill>
                            <a:srgbClr val="231F20"/>
                          </a:solidFill>
                          <a:latin typeface="Verdana"/>
                          <a:cs typeface="Verdana"/>
                        </a:rPr>
                        <a:t>Centrifugal</a:t>
                      </a:r>
                      <a:endParaRPr sz="800">
                        <a:latin typeface="Verdana"/>
                        <a:cs typeface="Verdana"/>
                      </a:endParaRPr>
                    </a:p>
                  </a:txBody>
                  <a:tcPr marL="0" marR="0" marT="4907" marB="0">
                    <a:lnL w="9626">
                      <a:solidFill>
                        <a:srgbClr val="231F20"/>
                      </a:solidFill>
                      <a:prstDash val="solid"/>
                    </a:lnL>
                    <a:lnR w="9626">
                      <a:solidFill>
                        <a:srgbClr val="231F20"/>
                      </a:solidFill>
                      <a:prstDash val="solid"/>
                    </a:lnR>
                    <a:lnT w="9626">
                      <a:solidFill>
                        <a:srgbClr val="231F20"/>
                      </a:solidFill>
                      <a:prstDash val="solid"/>
                    </a:lnT>
                    <a:lnB w="9626">
                      <a:solidFill>
                        <a:srgbClr val="231F20"/>
                      </a:solidFill>
                      <a:prstDash val="solid"/>
                    </a:lnB>
                    <a:solidFill>
                      <a:srgbClr val="FFFFFF"/>
                    </a:solidFill>
                  </a:tcPr>
                </a:tc>
                <a:tc>
                  <a:txBody>
                    <a:bodyPr/>
                    <a:lstStyle/>
                    <a:p>
                      <a:pPr marL="386715" marR="153670" indent="-226060">
                        <a:lnSpc>
                          <a:spcPct val="101000"/>
                        </a:lnSpc>
                        <a:spcBef>
                          <a:spcPts val="50"/>
                        </a:spcBef>
                      </a:pPr>
                      <a:r>
                        <a:rPr sz="800" spc="5" dirty="0">
                          <a:solidFill>
                            <a:srgbClr val="231F20"/>
                          </a:solidFill>
                          <a:latin typeface="Verdana"/>
                          <a:cs typeface="Verdana"/>
                        </a:rPr>
                        <a:t>NPT </a:t>
                      </a:r>
                      <a:r>
                        <a:rPr sz="800" dirty="0">
                          <a:solidFill>
                            <a:srgbClr val="231F20"/>
                          </a:solidFill>
                          <a:latin typeface="Verdana"/>
                          <a:cs typeface="Verdana"/>
                        </a:rPr>
                        <a:t>Close</a:t>
                      </a:r>
                      <a:r>
                        <a:rPr sz="800" spc="-85" dirty="0">
                          <a:solidFill>
                            <a:srgbClr val="231F20"/>
                          </a:solidFill>
                          <a:latin typeface="Verdana"/>
                          <a:cs typeface="Verdana"/>
                        </a:rPr>
                        <a:t> </a:t>
                      </a:r>
                      <a:r>
                        <a:rPr sz="800" dirty="0">
                          <a:solidFill>
                            <a:srgbClr val="231F20"/>
                          </a:solidFill>
                          <a:latin typeface="Verdana"/>
                          <a:cs typeface="Verdana"/>
                        </a:rPr>
                        <a:t>Coupled  Centrifugal</a:t>
                      </a:r>
                      <a:endParaRPr sz="800">
                        <a:latin typeface="Verdana"/>
                        <a:cs typeface="Verdana"/>
                      </a:endParaRPr>
                    </a:p>
                  </a:txBody>
                  <a:tcPr marL="0" marR="0" marT="4907" marB="0">
                    <a:lnL w="9626">
                      <a:solidFill>
                        <a:srgbClr val="231F20"/>
                      </a:solidFill>
                      <a:prstDash val="solid"/>
                    </a:lnL>
                    <a:lnR w="9626">
                      <a:solidFill>
                        <a:srgbClr val="231F20"/>
                      </a:solidFill>
                      <a:prstDash val="solid"/>
                    </a:lnR>
                    <a:lnT w="9626">
                      <a:solidFill>
                        <a:srgbClr val="231F20"/>
                      </a:solidFill>
                      <a:prstDash val="solid"/>
                    </a:lnT>
                    <a:lnB w="9626">
                      <a:solidFill>
                        <a:srgbClr val="231F20"/>
                      </a:solidFill>
                      <a:prstDash val="solid"/>
                    </a:lnB>
                    <a:solidFill>
                      <a:srgbClr val="FFFFFF"/>
                    </a:solidFill>
                  </a:tcPr>
                </a:tc>
              </a:tr>
              <a:tr h="234728">
                <a:tc>
                  <a:txBody>
                    <a:bodyPr/>
                    <a:lstStyle/>
                    <a:p>
                      <a:pPr algn="ctr">
                        <a:lnSpc>
                          <a:spcPct val="100000"/>
                        </a:lnSpc>
                        <a:spcBef>
                          <a:spcPts val="615"/>
                        </a:spcBef>
                      </a:pPr>
                      <a:r>
                        <a:rPr sz="800" spc="-5" dirty="0">
                          <a:solidFill>
                            <a:srgbClr val="231F20"/>
                          </a:solidFill>
                          <a:latin typeface="Days"/>
                          <a:cs typeface="Days"/>
                        </a:rPr>
                        <a:t>CAPACITIES</a:t>
                      </a:r>
                      <a:endParaRPr sz="800">
                        <a:latin typeface="Days"/>
                        <a:cs typeface="Days"/>
                      </a:endParaRPr>
                    </a:p>
                  </a:txBody>
                  <a:tcPr marL="0" marR="0" marT="60354" marB="0">
                    <a:lnL w="9626">
                      <a:solidFill>
                        <a:srgbClr val="231F20"/>
                      </a:solidFill>
                      <a:prstDash val="solid"/>
                    </a:lnL>
                    <a:lnR w="9626">
                      <a:solidFill>
                        <a:srgbClr val="231F20"/>
                      </a:solidFill>
                      <a:prstDash val="solid"/>
                    </a:lnR>
                    <a:lnT w="9626">
                      <a:solidFill>
                        <a:srgbClr val="231F20"/>
                      </a:solidFill>
                      <a:prstDash val="solid"/>
                    </a:lnT>
                    <a:lnB w="9626">
                      <a:solidFill>
                        <a:srgbClr val="231F20"/>
                      </a:solidFill>
                      <a:prstDash val="solid"/>
                    </a:lnB>
                    <a:solidFill>
                      <a:srgbClr val="E8EEF3"/>
                    </a:solidFill>
                  </a:tcPr>
                </a:tc>
                <a:tc>
                  <a:txBody>
                    <a:bodyPr/>
                    <a:lstStyle/>
                    <a:p>
                      <a:pPr marL="351790" marR="144145" indent="-200660">
                        <a:lnSpc>
                          <a:spcPct val="101000"/>
                        </a:lnSpc>
                        <a:spcBef>
                          <a:spcPts val="50"/>
                        </a:spcBef>
                      </a:pPr>
                      <a:r>
                        <a:rPr sz="800" spc="5" dirty="0">
                          <a:solidFill>
                            <a:srgbClr val="231F20"/>
                          </a:solidFill>
                          <a:latin typeface="Verdana"/>
                          <a:cs typeface="Verdana"/>
                        </a:rPr>
                        <a:t>up </a:t>
                      </a:r>
                      <a:r>
                        <a:rPr sz="800" dirty="0">
                          <a:solidFill>
                            <a:srgbClr val="231F20"/>
                          </a:solidFill>
                          <a:latin typeface="Verdana"/>
                          <a:cs typeface="Verdana"/>
                        </a:rPr>
                        <a:t>to </a:t>
                      </a:r>
                      <a:r>
                        <a:rPr sz="800" spc="5" dirty="0">
                          <a:solidFill>
                            <a:srgbClr val="231F20"/>
                          </a:solidFill>
                          <a:latin typeface="Verdana"/>
                          <a:cs typeface="Verdana"/>
                        </a:rPr>
                        <a:t>250</a:t>
                      </a:r>
                      <a:r>
                        <a:rPr sz="800" spc="-85" dirty="0">
                          <a:solidFill>
                            <a:srgbClr val="231F20"/>
                          </a:solidFill>
                          <a:latin typeface="Verdana"/>
                          <a:cs typeface="Verdana"/>
                        </a:rPr>
                        <a:t> </a:t>
                      </a:r>
                      <a:r>
                        <a:rPr sz="800" spc="5" dirty="0">
                          <a:solidFill>
                            <a:srgbClr val="231F20"/>
                          </a:solidFill>
                          <a:latin typeface="Verdana"/>
                          <a:cs typeface="Verdana"/>
                        </a:rPr>
                        <a:t>USGPM  </a:t>
                      </a:r>
                      <a:r>
                        <a:rPr sz="800" dirty="0">
                          <a:solidFill>
                            <a:srgbClr val="231F20"/>
                          </a:solidFill>
                          <a:latin typeface="Verdana"/>
                          <a:cs typeface="Verdana"/>
                        </a:rPr>
                        <a:t>(56</a:t>
                      </a:r>
                      <a:r>
                        <a:rPr sz="800" spc="-85" dirty="0">
                          <a:solidFill>
                            <a:srgbClr val="231F20"/>
                          </a:solidFill>
                          <a:latin typeface="Verdana"/>
                          <a:cs typeface="Verdana"/>
                        </a:rPr>
                        <a:t> </a:t>
                      </a:r>
                      <a:r>
                        <a:rPr sz="800" spc="5" dirty="0">
                          <a:solidFill>
                            <a:srgbClr val="231F20"/>
                          </a:solidFill>
                          <a:latin typeface="Verdana"/>
                          <a:cs typeface="Verdana"/>
                        </a:rPr>
                        <a:t>m</a:t>
                      </a:r>
                      <a:r>
                        <a:rPr sz="800" spc="7" baseline="33333" dirty="0">
                          <a:solidFill>
                            <a:srgbClr val="231F20"/>
                          </a:solidFill>
                          <a:latin typeface="Verdana"/>
                          <a:cs typeface="Verdana"/>
                        </a:rPr>
                        <a:t>3</a:t>
                      </a:r>
                      <a:r>
                        <a:rPr sz="800" spc="5" dirty="0">
                          <a:solidFill>
                            <a:srgbClr val="231F20"/>
                          </a:solidFill>
                          <a:latin typeface="Verdana"/>
                          <a:cs typeface="Verdana"/>
                        </a:rPr>
                        <a:t>/hr)</a:t>
                      </a:r>
                      <a:endParaRPr sz="800" dirty="0">
                        <a:latin typeface="Verdana"/>
                        <a:cs typeface="Verdana"/>
                      </a:endParaRPr>
                    </a:p>
                  </a:txBody>
                  <a:tcPr marL="0" marR="0" marT="4907" marB="0">
                    <a:lnL w="9626">
                      <a:solidFill>
                        <a:srgbClr val="231F20"/>
                      </a:solidFill>
                      <a:prstDash val="solid"/>
                    </a:lnL>
                    <a:lnR w="9626">
                      <a:solidFill>
                        <a:srgbClr val="231F20"/>
                      </a:solidFill>
                      <a:prstDash val="solid"/>
                    </a:lnR>
                    <a:lnT w="9626">
                      <a:solidFill>
                        <a:srgbClr val="231F20"/>
                      </a:solidFill>
                      <a:prstDash val="solid"/>
                    </a:lnT>
                    <a:lnB w="9626">
                      <a:solidFill>
                        <a:srgbClr val="231F20"/>
                      </a:solidFill>
                      <a:prstDash val="solid"/>
                    </a:lnB>
                    <a:solidFill>
                      <a:srgbClr val="E8EEF3"/>
                    </a:solidFill>
                  </a:tcPr>
                </a:tc>
                <a:tc>
                  <a:txBody>
                    <a:bodyPr/>
                    <a:lstStyle/>
                    <a:p>
                      <a:pPr marL="328930" marR="157480" indent="-163830">
                        <a:lnSpc>
                          <a:spcPct val="101000"/>
                        </a:lnSpc>
                        <a:spcBef>
                          <a:spcPts val="50"/>
                        </a:spcBef>
                      </a:pPr>
                      <a:r>
                        <a:rPr sz="800" spc="5" dirty="0">
                          <a:solidFill>
                            <a:srgbClr val="231F20"/>
                          </a:solidFill>
                          <a:latin typeface="Verdana"/>
                          <a:cs typeface="Verdana"/>
                        </a:rPr>
                        <a:t>up </a:t>
                      </a:r>
                      <a:r>
                        <a:rPr sz="800" dirty="0">
                          <a:solidFill>
                            <a:srgbClr val="231F20"/>
                          </a:solidFill>
                          <a:latin typeface="Verdana"/>
                          <a:cs typeface="Verdana"/>
                        </a:rPr>
                        <a:t>to </a:t>
                      </a:r>
                      <a:r>
                        <a:rPr sz="800" spc="5" dirty="0">
                          <a:solidFill>
                            <a:srgbClr val="231F20"/>
                          </a:solidFill>
                          <a:latin typeface="Verdana"/>
                          <a:cs typeface="Verdana"/>
                        </a:rPr>
                        <a:t>792</a:t>
                      </a:r>
                      <a:r>
                        <a:rPr sz="800" spc="-85" dirty="0">
                          <a:solidFill>
                            <a:srgbClr val="231F20"/>
                          </a:solidFill>
                          <a:latin typeface="Verdana"/>
                          <a:cs typeface="Verdana"/>
                        </a:rPr>
                        <a:t> </a:t>
                      </a:r>
                      <a:r>
                        <a:rPr sz="800" spc="5" dirty="0">
                          <a:solidFill>
                            <a:srgbClr val="231F20"/>
                          </a:solidFill>
                          <a:latin typeface="Verdana"/>
                          <a:cs typeface="Verdana"/>
                        </a:rPr>
                        <a:t>USGPM  </a:t>
                      </a:r>
                      <a:r>
                        <a:rPr sz="800" dirty="0">
                          <a:solidFill>
                            <a:srgbClr val="231F20"/>
                          </a:solidFill>
                          <a:latin typeface="Verdana"/>
                          <a:cs typeface="Verdana"/>
                        </a:rPr>
                        <a:t>(180</a:t>
                      </a:r>
                      <a:r>
                        <a:rPr sz="800" spc="-85" dirty="0">
                          <a:solidFill>
                            <a:srgbClr val="231F20"/>
                          </a:solidFill>
                          <a:latin typeface="Verdana"/>
                          <a:cs typeface="Verdana"/>
                        </a:rPr>
                        <a:t> </a:t>
                      </a:r>
                      <a:r>
                        <a:rPr sz="800" spc="5" dirty="0">
                          <a:solidFill>
                            <a:srgbClr val="231F20"/>
                          </a:solidFill>
                          <a:latin typeface="Verdana"/>
                          <a:cs typeface="Verdana"/>
                        </a:rPr>
                        <a:t>m</a:t>
                      </a:r>
                      <a:r>
                        <a:rPr sz="800" spc="7" baseline="33333" dirty="0">
                          <a:solidFill>
                            <a:srgbClr val="231F20"/>
                          </a:solidFill>
                          <a:latin typeface="Verdana"/>
                          <a:cs typeface="Verdana"/>
                        </a:rPr>
                        <a:t>3</a:t>
                      </a:r>
                      <a:r>
                        <a:rPr sz="800" spc="5" dirty="0">
                          <a:solidFill>
                            <a:srgbClr val="231F20"/>
                          </a:solidFill>
                          <a:latin typeface="Verdana"/>
                          <a:cs typeface="Verdana"/>
                        </a:rPr>
                        <a:t>/hr)</a:t>
                      </a:r>
                      <a:endParaRPr sz="800">
                        <a:latin typeface="Verdana"/>
                        <a:cs typeface="Verdana"/>
                      </a:endParaRPr>
                    </a:p>
                  </a:txBody>
                  <a:tcPr marL="0" marR="0" marT="4907" marB="0">
                    <a:lnL w="9626">
                      <a:solidFill>
                        <a:srgbClr val="231F20"/>
                      </a:solidFill>
                      <a:prstDash val="solid"/>
                    </a:lnL>
                    <a:lnR w="9626">
                      <a:solidFill>
                        <a:srgbClr val="231F20"/>
                      </a:solidFill>
                      <a:prstDash val="solid"/>
                    </a:lnR>
                    <a:lnT w="9626">
                      <a:solidFill>
                        <a:srgbClr val="231F20"/>
                      </a:solidFill>
                      <a:prstDash val="solid"/>
                    </a:lnT>
                    <a:lnB w="9626">
                      <a:solidFill>
                        <a:srgbClr val="231F20"/>
                      </a:solidFill>
                      <a:prstDash val="solid"/>
                    </a:lnB>
                    <a:solidFill>
                      <a:srgbClr val="E8EEF3"/>
                    </a:solidFill>
                  </a:tcPr>
                </a:tc>
                <a:tc>
                  <a:txBody>
                    <a:bodyPr/>
                    <a:lstStyle/>
                    <a:p>
                      <a:pPr algn="ctr">
                        <a:lnSpc>
                          <a:spcPct val="100000"/>
                        </a:lnSpc>
                        <a:spcBef>
                          <a:spcPts val="60"/>
                        </a:spcBef>
                      </a:pPr>
                      <a:r>
                        <a:rPr sz="800" spc="5" dirty="0">
                          <a:solidFill>
                            <a:srgbClr val="231F20"/>
                          </a:solidFill>
                          <a:latin typeface="Verdana"/>
                          <a:cs typeface="Verdana"/>
                        </a:rPr>
                        <a:t>13 </a:t>
                      </a:r>
                      <a:r>
                        <a:rPr sz="800" dirty="0">
                          <a:solidFill>
                            <a:srgbClr val="231F20"/>
                          </a:solidFill>
                          <a:latin typeface="Verdana"/>
                          <a:cs typeface="Verdana"/>
                        </a:rPr>
                        <a:t>to </a:t>
                      </a:r>
                      <a:r>
                        <a:rPr sz="800" spc="5" dirty="0">
                          <a:solidFill>
                            <a:srgbClr val="231F20"/>
                          </a:solidFill>
                          <a:latin typeface="Verdana"/>
                          <a:cs typeface="Verdana"/>
                        </a:rPr>
                        <a:t>380</a:t>
                      </a:r>
                      <a:r>
                        <a:rPr sz="800" spc="-85" dirty="0">
                          <a:solidFill>
                            <a:srgbClr val="231F20"/>
                          </a:solidFill>
                          <a:latin typeface="Verdana"/>
                          <a:cs typeface="Verdana"/>
                        </a:rPr>
                        <a:t> </a:t>
                      </a:r>
                      <a:r>
                        <a:rPr sz="800" spc="5" dirty="0">
                          <a:solidFill>
                            <a:srgbClr val="231F20"/>
                          </a:solidFill>
                          <a:latin typeface="Verdana"/>
                          <a:cs typeface="Verdana"/>
                        </a:rPr>
                        <a:t>USGPM</a:t>
                      </a:r>
                      <a:endParaRPr sz="800">
                        <a:latin typeface="Verdana"/>
                        <a:cs typeface="Verdana"/>
                      </a:endParaRPr>
                    </a:p>
                    <a:p>
                      <a:pPr algn="ctr">
                        <a:lnSpc>
                          <a:spcPct val="100000"/>
                        </a:lnSpc>
                        <a:spcBef>
                          <a:spcPts val="10"/>
                        </a:spcBef>
                      </a:pPr>
                      <a:r>
                        <a:rPr sz="800" dirty="0">
                          <a:solidFill>
                            <a:srgbClr val="231F20"/>
                          </a:solidFill>
                          <a:latin typeface="Verdana"/>
                          <a:cs typeface="Verdana"/>
                        </a:rPr>
                        <a:t>(3 to </a:t>
                      </a:r>
                      <a:r>
                        <a:rPr sz="800" spc="5" dirty="0">
                          <a:solidFill>
                            <a:srgbClr val="231F20"/>
                          </a:solidFill>
                          <a:latin typeface="Verdana"/>
                          <a:cs typeface="Verdana"/>
                        </a:rPr>
                        <a:t>86</a:t>
                      </a:r>
                      <a:r>
                        <a:rPr sz="800" spc="-75" dirty="0">
                          <a:solidFill>
                            <a:srgbClr val="231F20"/>
                          </a:solidFill>
                          <a:latin typeface="Verdana"/>
                          <a:cs typeface="Verdana"/>
                        </a:rPr>
                        <a:t> </a:t>
                      </a:r>
                      <a:r>
                        <a:rPr sz="800" spc="5" dirty="0">
                          <a:solidFill>
                            <a:srgbClr val="231F20"/>
                          </a:solidFill>
                          <a:latin typeface="Verdana"/>
                          <a:cs typeface="Verdana"/>
                        </a:rPr>
                        <a:t>m</a:t>
                      </a:r>
                      <a:r>
                        <a:rPr sz="800" spc="7" baseline="33333" dirty="0">
                          <a:solidFill>
                            <a:srgbClr val="231F20"/>
                          </a:solidFill>
                          <a:latin typeface="Verdana"/>
                          <a:cs typeface="Verdana"/>
                        </a:rPr>
                        <a:t>3</a:t>
                      </a:r>
                      <a:r>
                        <a:rPr sz="800" spc="5" dirty="0">
                          <a:solidFill>
                            <a:srgbClr val="231F20"/>
                          </a:solidFill>
                          <a:latin typeface="Verdana"/>
                          <a:cs typeface="Verdana"/>
                        </a:rPr>
                        <a:t>/hr)</a:t>
                      </a:r>
                      <a:endParaRPr sz="800">
                        <a:latin typeface="Verdana"/>
                        <a:cs typeface="Verdana"/>
                      </a:endParaRPr>
                    </a:p>
                  </a:txBody>
                  <a:tcPr marL="0" marR="0" marT="5888" marB="0">
                    <a:lnL w="9626">
                      <a:solidFill>
                        <a:srgbClr val="231F20"/>
                      </a:solidFill>
                      <a:prstDash val="solid"/>
                    </a:lnL>
                    <a:lnR w="9626">
                      <a:solidFill>
                        <a:srgbClr val="231F20"/>
                      </a:solidFill>
                      <a:prstDash val="solid"/>
                    </a:lnR>
                    <a:lnT w="9626">
                      <a:solidFill>
                        <a:srgbClr val="231F20"/>
                      </a:solidFill>
                      <a:prstDash val="solid"/>
                    </a:lnT>
                    <a:lnB w="9626">
                      <a:solidFill>
                        <a:srgbClr val="231F20"/>
                      </a:solidFill>
                      <a:prstDash val="solid"/>
                    </a:lnB>
                    <a:solidFill>
                      <a:srgbClr val="E8EEF3"/>
                    </a:solidFill>
                  </a:tcPr>
                </a:tc>
                <a:tc>
                  <a:txBody>
                    <a:bodyPr/>
                    <a:lstStyle/>
                    <a:p>
                      <a:pPr marL="413384" marR="222250" indent="-184150">
                        <a:lnSpc>
                          <a:spcPct val="101000"/>
                        </a:lnSpc>
                        <a:spcBef>
                          <a:spcPts val="50"/>
                        </a:spcBef>
                      </a:pPr>
                      <a:r>
                        <a:rPr sz="800" spc="5" dirty="0">
                          <a:solidFill>
                            <a:srgbClr val="231F20"/>
                          </a:solidFill>
                          <a:latin typeface="Verdana"/>
                          <a:cs typeface="Verdana"/>
                        </a:rPr>
                        <a:t>up </a:t>
                      </a:r>
                      <a:r>
                        <a:rPr sz="800" dirty="0">
                          <a:solidFill>
                            <a:srgbClr val="231F20"/>
                          </a:solidFill>
                          <a:latin typeface="Verdana"/>
                          <a:cs typeface="Verdana"/>
                        </a:rPr>
                        <a:t>to </a:t>
                      </a:r>
                      <a:r>
                        <a:rPr sz="800" spc="5" dirty="0">
                          <a:solidFill>
                            <a:srgbClr val="231F20"/>
                          </a:solidFill>
                          <a:latin typeface="Verdana"/>
                          <a:cs typeface="Verdana"/>
                        </a:rPr>
                        <a:t>52</a:t>
                      </a:r>
                      <a:r>
                        <a:rPr sz="800" spc="-85" dirty="0">
                          <a:solidFill>
                            <a:srgbClr val="231F20"/>
                          </a:solidFill>
                          <a:latin typeface="Verdana"/>
                          <a:cs typeface="Verdana"/>
                        </a:rPr>
                        <a:t> </a:t>
                      </a:r>
                      <a:r>
                        <a:rPr sz="800" spc="5" dirty="0">
                          <a:solidFill>
                            <a:srgbClr val="231F20"/>
                          </a:solidFill>
                          <a:latin typeface="Verdana"/>
                          <a:cs typeface="Verdana"/>
                        </a:rPr>
                        <a:t>USGPM  (12m</a:t>
                      </a:r>
                      <a:r>
                        <a:rPr sz="800" spc="7" baseline="33333" dirty="0">
                          <a:solidFill>
                            <a:srgbClr val="231F20"/>
                          </a:solidFill>
                          <a:latin typeface="Verdana"/>
                          <a:cs typeface="Verdana"/>
                        </a:rPr>
                        <a:t>3</a:t>
                      </a:r>
                      <a:r>
                        <a:rPr sz="800" spc="5" dirty="0">
                          <a:solidFill>
                            <a:srgbClr val="231F20"/>
                          </a:solidFill>
                          <a:latin typeface="Verdana"/>
                          <a:cs typeface="Verdana"/>
                        </a:rPr>
                        <a:t>/hr)</a:t>
                      </a:r>
                      <a:endParaRPr sz="800">
                        <a:latin typeface="Verdana"/>
                        <a:cs typeface="Verdana"/>
                      </a:endParaRPr>
                    </a:p>
                  </a:txBody>
                  <a:tcPr marL="0" marR="0" marT="4907" marB="0">
                    <a:lnL w="9626">
                      <a:solidFill>
                        <a:srgbClr val="231F20"/>
                      </a:solidFill>
                      <a:prstDash val="solid"/>
                    </a:lnL>
                    <a:lnR w="9626">
                      <a:solidFill>
                        <a:srgbClr val="231F20"/>
                      </a:solidFill>
                      <a:prstDash val="solid"/>
                    </a:lnR>
                    <a:lnT w="9626">
                      <a:solidFill>
                        <a:srgbClr val="231F20"/>
                      </a:solidFill>
                      <a:prstDash val="solid"/>
                    </a:lnT>
                    <a:lnB w="9626">
                      <a:solidFill>
                        <a:srgbClr val="231F20"/>
                      </a:solidFill>
                      <a:prstDash val="solid"/>
                    </a:lnB>
                    <a:solidFill>
                      <a:srgbClr val="E8EEF3"/>
                    </a:solidFill>
                  </a:tcPr>
                </a:tc>
              </a:tr>
              <a:tr h="234729">
                <a:tc>
                  <a:txBody>
                    <a:bodyPr/>
                    <a:lstStyle/>
                    <a:p>
                      <a:pPr algn="ctr">
                        <a:lnSpc>
                          <a:spcPct val="100000"/>
                        </a:lnSpc>
                        <a:spcBef>
                          <a:spcPts val="615"/>
                        </a:spcBef>
                      </a:pPr>
                      <a:r>
                        <a:rPr sz="800" dirty="0">
                          <a:solidFill>
                            <a:srgbClr val="231F20"/>
                          </a:solidFill>
                          <a:latin typeface="Days"/>
                          <a:cs typeface="Days"/>
                        </a:rPr>
                        <a:t>HEAD</a:t>
                      </a:r>
                      <a:endParaRPr sz="800">
                        <a:latin typeface="Days"/>
                        <a:cs typeface="Days"/>
                      </a:endParaRPr>
                    </a:p>
                  </a:txBody>
                  <a:tcPr marL="0" marR="0" marT="60354" marB="0">
                    <a:lnL w="9626">
                      <a:solidFill>
                        <a:srgbClr val="231F20"/>
                      </a:solidFill>
                      <a:prstDash val="solid"/>
                    </a:lnL>
                    <a:lnR w="9626">
                      <a:solidFill>
                        <a:srgbClr val="231F20"/>
                      </a:solidFill>
                      <a:prstDash val="solid"/>
                    </a:lnR>
                    <a:lnT w="9626">
                      <a:solidFill>
                        <a:srgbClr val="231F20"/>
                      </a:solidFill>
                      <a:prstDash val="solid"/>
                    </a:lnT>
                    <a:lnB w="9626">
                      <a:solidFill>
                        <a:srgbClr val="231F20"/>
                      </a:solidFill>
                      <a:prstDash val="solid"/>
                    </a:lnB>
                    <a:solidFill>
                      <a:srgbClr val="FFFFFF"/>
                    </a:solidFill>
                  </a:tcPr>
                </a:tc>
                <a:tc>
                  <a:txBody>
                    <a:bodyPr/>
                    <a:lstStyle/>
                    <a:p>
                      <a:pPr marL="424180" marR="289560" indent="-126364">
                        <a:lnSpc>
                          <a:spcPct val="101000"/>
                        </a:lnSpc>
                        <a:spcBef>
                          <a:spcPts val="50"/>
                        </a:spcBef>
                      </a:pPr>
                      <a:r>
                        <a:rPr sz="800" spc="5" dirty="0">
                          <a:solidFill>
                            <a:srgbClr val="231F20"/>
                          </a:solidFill>
                          <a:latin typeface="Verdana"/>
                          <a:cs typeface="Verdana"/>
                        </a:rPr>
                        <a:t>up </a:t>
                      </a:r>
                      <a:r>
                        <a:rPr sz="800" dirty="0">
                          <a:solidFill>
                            <a:srgbClr val="231F20"/>
                          </a:solidFill>
                          <a:latin typeface="Verdana"/>
                          <a:cs typeface="Verdana"/>
                        </a:rPr>
                        <a:t>to </a:t>
                      </a:r>
                      <a:r>
                        <a:rPr sz="800" spc="5" dirty="0">
                          <a:solidFill>
                            <a:srgbClr val="231F20"/>
                          </a:solidFill>
                          <a:latin typeface="Verdana"/>
                          <a:cs typeface="Verdana"/>
                        </a:rPr>
                        <a:t>930</a:t>
                      </a:r>
                      <a:r>
                        <a:rPr sz="800" spc="-85" dirty="0">
                          <a:solidFill>
                            <a:srgbClr val="231F20"/>
                          </a:solidFill>
                          <a:latin typeface="Verdana"/>
                          <a:cs typeface="Verdana"/>
                        </a:rPr>
                        <a:t> </a:t>
                      </a:r>
                      <a:r>
                        <a:rPr sz="800" dirty="0">
                          <a:solidFill>
                            <a:srgbClr val="231F20"/>
                          </a:solidFill>
                          <a:latin typeface="Verdana"/>
                          <a:cs typeface="Verdana"/>
                        </a:rPr>
                        <a:t>ft.  (283</a:t>
                      </a:r>
                      <a:r>
                        <a:rPr sz="800" spc="-95" dirty="0">
                          <a:solidFill>
                            <a:srgbClr val="231F20"/>
                          </a:solidFill>
                          <a:latin typeface="Verdana"/>
                          <a:cs typeface="Verdana"/>
                        </a:rPr>
                        <a:t> </a:t>
                      </a:r>
                      <a:r>
                        <a:rPr sz="800" spc="5" dirty="0">
                          <a:solidFill>
                            <a:srgbClr val="231F20"/>
                          </a:solidFill>
                          <a:latin typeface="Verdana"/>
                          <a:cs typeface="Verdana"/>
                        </a:rPr>
                        <a:t>m)</a:t>
                      </a:r>
                      <a:endParaRPr sz="800" dirty="0">
                        <a:latin typeface="Verdana"/>
                        <a:cs typeface="Verdana"/>
                      </a:endParaRPr>
                    </a:p>
                  </a:txBody>
                  <a:tcPr marL="0" marR="0" marT="4907" marB="0">
                    <a:lnL w="9626">
                      <a:solidFill>
                        <a:srgbClr val="231F20"/>
                      </a:solidFill>
                      <a:prstDash val="solid"/>
                    </a:lnL>
                    <a:lnR w="9626">
                      <a:solidFill>
                        <a:srgbClr val="231F20"/>
                      </a:solidFill>
                      <a:prstDash val="solid"/>
                    </a:lnR>
                    <a:lnT w="9626">
                      <a:solidFill>
                        <a:srgbClr val="231F20"/>
                      </a:solidFill>
                      <a:prstDash val="solid"/>
                    </a:lnT>
                    <a:lnB w="9626">
                      <a:solidFill>
                        <a:srgbClr val="231F20"/>
                      </a:solidFill>
                      <a:prstDash val="solid"/>
                    </a:lnB>
                    <a:solidFill>
                      <a:srgbClr val="FFFFFF"/>
                    </a:solidFill>
                  </a:tcPr>
                </a:tc>
                <a:tc>
                  <a:txBody>
                    <a:bodyPr/>
                    <a:lstStyle/>
                    <a:p>
                      <a:pPr marL="437515" marR="303530" indent="-126364">
                        <a:lnSpc>
                          <a:spcPct val="101000"/>
                        </a:lnSpc>
                        <a:spcBef>
                          <a:spcPts val="50"/>
                        </a:spcBef>
                      </a:pPr>
                      <a:r>
                        <a:rPr sz="800" spc="5" dirty="0">
                          <a:solidFill>
                            <a:srgbClr val="231F20"/>
                          </a:solidFill>
                          <a:latin typeface="Verdana"/>
                          <a:cs typeface="Verdana"/>
                        </a:rPr>
                        <a:t>up </a:t>
                      </a:r>
                      <a:r>
                        <a:rPr sz="800" dirty="0">
                          <a:solidFill>
                            <a:srgbClr val="231F20"/>
                          </a:solidFill>
                          <a:latin typeface="Verdana"/>
                          <a:cs typeface="Verdana"/>
                        </a:rPr>
                        <a:t>to </a:t>
                      </a:r>
                      <a:r>
                        <a:rPr sz="800" spc="5" dirty="0">
                          <a:solidFill>
                            <a:srgbClr val="231F20"/>
                          </a:solidFill>
                          <a:latin typeface="Verdana"/>
                          <a:cs typeface="Verdana"/>
                        </a:rPr>
                        <a:t>930</a:t>
                      </a:r>
                      <a:r>
                        <a:rPr sz="800" spc="-85" dirty="0">
                          <a:solidFill>
                            <a:srgbClr val="231F20"/>
                          </a:solidFill>
                          <a:latin typeface="Verdana"/>
                          <a:cs typeface="Verdana"/>
                        </a:rPr>
                        <a:t> </a:t>
                      </a:r>
                      <a:r>
                        <a:rPr sz="800" dirty="0">
                          <a:solidFill>
                            <a:srgbClr val="231F20"/>
                          </a:solidFill>
                          <a:latin typeface="Verdana"/>
                          <a:cs typeface="Verdana"/>
                        </a:rPr>
                        <a:t>ft.  (283</a:t>
                      </a:r>
                      <a:r>
                        <a:rPr sz="800" spc="-95" dirty="0">
                          <a:solidFill>
                            <a:srgbClr val="231F20"/>
                          </a:solidFill>
                          <a:latin typeface="Verdana"/>
                          <a:cs typeface="Verdana"/>
                        </a:rPr>
                        <a:t> </a:t>
                      </a:r>
                      <a:r>
                        <a:rPr sz="800" spc="5" dirty="0">
                          <a:solidFill>
                            <a:srgbClr val="231F20"/>
                          </a:solidFill>
                          <a:latin typeface="Verdana"/>
                          <a:cs typeface="Verdana"/>
                        </a:rPr>
                        <a:t>m)</a:t>
                      </a:r>
                      <a:endParaRPr sz="800">
                        <a:latin typeface="Verdana"/>
                        <a:cs typeface="Verdana"/>
                      </a:endParaRPr>
                    </a:p>
                  </a:txBody>
                  <a:tcPr marL="0" marR="0" marT="4907" marB="0">
                    <a:lnL w="9626">
                      <a:solidFill>
                        <a:srgbClr val="231F20"/>
                      </a:solidFill>
                      <a:prstDash val="solid"/>
                    </a:lnL>
                    <a:lnR w="9626">
                      <a:solidFill>
                        <a:srgbClr val="231F20"/>
                      </a:solidFill>
                      <a:prstDash val="solid"/>
                    </a:lnR>
                    <a:lnT w="9626">
                      <a:solidFill>
                        <a:srgbClr val="231F20"/>
                      </a:solidFill>
                      <a:prstDash val="solid"/>
                    </a:lnT>
                    <a:lnB w="9626">
                      <a:solidFill>
                        <a:srgbClr val="231F20"/>
                      </a:solidFill>
                      <a:prstDash val="solid"/>
                    </a:lnB>
                    <a:solidFill>
                      <a:srgbClr val="FFFFFF"/>
                    </a:solidFill>
                  </a:tcPr>
                </a:tc>
                <a:tc>
                  <a:txBody>
                    <a:bodyPr/>
                    <a:lstStyle/>
                    <a:p>
                      <a:pPr marL="469900" marR="298450" indent="-163195">
                        <a:lnSpc>
                          <a:spcPct val="101000"/>
                        </a:lnSpc>
                        <a:spcBef>
                          <a:spcPts val="50"/>
                        </a:spcBef>
                      </a:pPr>
                      <a:r>
                        <a:rPr sz="800" spc="5" dirty="0">
                          <a:solidFill>
                            <a:srgbClr val="231F20"/>
                          </a:solidFill>
                          <a:latin typeface="Verdana"/>
                          <a:cs typeface="Verdana"/>
                        </a:rPr>
                        <a:t>up </a:t>
                      </a:r>
                      <a:r>
                        <a:rPr sz="800" dirty="0">
                          <a:solidFill>
                            <a:srgbClr val="231F20"/>
                          </a:solidFill>
                          <a:latin typeface="Verdana"/>
                          <a:cs typeface="Verdana"/>
                        </a:rPr>
                        <a:t>to </a:t>
                      </a:r>
                      <a:r>
                        <a:rPr sz="800" spc="5" dirty="0">
                          <a:solidFill>
                            <a:srgbClr val="231F20"/>
                          </a:solidFill>
                          <a:latin typeface="Verdana"/>
                          <a:cs typeface="Verdana"/>
                        </a:rPr>
                        <a:t>150</a:t>
                      </a:r>
                      <a:r>
                        <a:rPr sz="800" spc="-85" dirty="0">
                          <a:solidFill>
                            <a:srgbClr val="231F20"/>
                          </a:solidFill>
                          <a:latin typeface="Verdana"/>
                          <a:cs typeface="Verdana"/>
                        </a:rPr>
                        <a:t> </a:t>
                      </a:r>
                      <a:r>
                        <a:rPr sz="800" dirty="0">
                          <a:solidFill>
                            <a:srgbClr val="231F20"/>
                          </a:solidFill>
                          <a:latin typeface="Verdana"/>
                          <a:cs typeface="Verdana"/>
                        </a:rPr>
                        <a:t>ft.  (46</a:t>
                      </a:r>
                      <a:r>
                        <a:rPr sz="800" spc="-95" dirty="0">
                          <a:solidFill>
                            <a:srgbClr val="231F20"/>
                          </a:solidFill>
                          <a:latin typeface="Verdana"/>
                          <a:cs typeface="Verdana"/>
                        </a:rPr>
                        <a:t> </a:t>
                      </a:r>
                      <a:r>
                        <a:rPr sz="800" spc="5" dirty="0">
                          <a:solidFill>
                            <a:srgbClr val="231F20"/>
                          </a:solidFill>
                          <a:latin typeface="Verdana"/>
                          <a:cs typeface="Verdana"/>
                        </a:rPr>
                        <a:t>m)</a:t>
                      </a:r>
                      <a:endParaRPr sz="800">
                        <a:latin typeface="Verdana"/>
                        <a:cs typeface="Verdana"/>
                      </a:endParaRPr>
                    </a:p>
                  </a:txBody>
                  <a:tcPr marL="0" marR="0" marT="4907" marB="0">
                    <a:lnL w="9626">
                      <a:solidFill>
                        <a:srgbClr val="231F20"/>
                      </a:solidFill>
                      <a:prstDash val="solid"/>
                    </a:lnL>
                    <a:lnR w="9626">
                      <a:solidFill>
                        <a:srgbClr val="231F20"/>
                      </a:solidFill>
                      <a:prstDash val="solid"/>
                    </a:lnR>
                    <a:lnT w="9626">
                      <a:solidFill>
                        <a:srgbClr val="231F20"/>
                      </a:solidFill>
                      <a:prstDash val="solid"/>
                    </a:lnT>
                    <a:lnB w="9626">
                      <a:solidFill>
                        <a:srgbClr val="231F20"/>
                      </a:solidFill>
                      <a:prstDash val="solid"/>
                    </a:lnB>
                    <a:solidFill>
                      <a:srgbClr val="FFFFFF"/>
                    </a:solidFill>
                  </a:tcPr>
                </a:tc>
                <a:tc>
                  <a:txBody>
                    <a:bodyPr/>
                    <a:lstStyle/>
                    <a:p>
                      <a:pPr marL="502284" marR="331470" indent="-163195">
                        <a:lnSpc>
                          <a:spcPct val="101000"/>
                        </a:lnSpc>
                        <a:spcBef>
                          <a:spcPts val="50"/>
                        </a:spcBef>
                      </a:pPr>
                      <a:r>
                        <a:rPr sz="800" spc="5" dirty="0">
                          <a:solidFill>
                            <a:srgbClr val="231F20"/>
                          </a:solidFill>
                          <a:latin typeface="Verdana"/>
                          <a:cs typeface="Verdana"/>
                        </a:rPr>
                        <a:t>up </a:t>
                      </a:r>
                      <a:r>
                        <a:rPr sz="800" dirty="0">
                          <a:solidFill>
                            <a:srgbClr val="231F20"/>
                          </a:solidFill>
                          <a:latin typeface="Verdana"/>
                          <a:cs typeface="Verdana"/>
                        </a:rPr>
                        <a:t>to </a:t>
                      </a:r>
                      <a:r>
                        <a:rPr sz="800" spc="5" dirty="0">
                          <a:solidFill>
                            <a:srgbClr val="231F20"/>
                          </a:solidFill>
                          <a:latin typeface="Verdana"/>
                          <a:cs typeface="Verdana"/>
                        </a:rPr>
                        <a:t>150</a:t>
                      </a:r>
                      <a:r>
                        <a:rPr sz="800" spc="-85" dirty="0">
                          <a:solidFill>
                            <a:srgbClr val="231F20"/>
                          </a:solidFill>
                          <a:latin typeface="Verdana"/>
                          <a:cs typeface="Verdana"/>
                        </a:rPr>
                        <a:t> </a:t>
                      </a:r>
                      <a:r>
                        <a:rPr sz="800" dirty="0">
                          <a:solidFill>
                            <a:srgbClr val="231F20"/>
                          </a:solidFill>
                          <a:latin typeface="Verdana"/>
                          <a:cs typeface="Verdana"/>
                        </a:rPr>
                        <a:t>ft.  (46</a:t>
                      </a:r>
                      <a:r>
                        <a:rPr sz="800" spc="-95" dirty="0">
                          <a:solidFill>
                            <a:srgbClr val="231F20"/>
                          </a:solidFill>
                          <a:latin typeface="Verdana"/>
                          <a:cs typeface="Verdana"/>
                        </a:rPr>
                        <a:t> </a:t>
                      </a:r>
                      <a:r>
                        <a:rPr sz="800" spc="5" dirty="0">
                          <a:solidFill>
                            <a:srgbClr val="231F20"/>
                          </a:solidFill>
                          <a:latin typeface="Verdana"/>
                          <a:cs typeface="Verdana"/>
                        </a:rPr>
                        <a:t>m)</a:t>
                      </a:r>
                      <a:endParaRPr sz="800">
                        <a:latin typeface="Verdana"/>
                        <a:cs typeface="Verdana"/>
                      </a:endParaRPr>
                    </a:p>
                  </a:txBody>
                  <a:tcPr marL="0" marR="0" marT="4907" marB="0">
                    <a:lnL w="9626">
                      <a:solidFill>
                        <a:srgbClr val="231F20"/>
                      </a:solidFill>
                      <a:prstDash val="solid"/>
                    </a:lnL>
                    <a:lnR w="9626">
                      <a:solidFill>
                        <a:srgbClr val="231F20"/>
                      </a:solidFill>
                      <a:prstDash val="solid"/>
                    </a:lnR>
                    <a:lnT w="9626">
                      <a:solidFill>
                        <a:srgbClr val="231F20"/>
                      </a:solidFill>
                      <a:prstDash val="solid"/>
                    </a:lnT>
                    <a:lnB w="9626">
                      <a:solidFill>
                        <a:srgbClr val="231F20"/>
                      </a:solidFill>
                      <a:prstDash val="solid"/>
                    </a:lnB>
                    <a:solidFill>
                      <a:srgbClr val="FFFFFF"/>
                    </a:solidFill>
                  </a:tcPr>
                </a:tc>
              </a:tr>
              <a:tr h="234728">
                <a:tc>
                  <a:txBody>
                    <a:bodyPr/>
                    <a:lstStyle/>
                    <a:p>
                      <a:pPr algn="ctr">
                        <a:lnSpc>
                          <a:spcPct val="100000"/>
                        </a:lnSpc>
                        <a:spcBef>
                          <a:spcPts val="615"/>
                        </a:spcBef>
                      </a:pPr>
                      <a:r>
                        <a:rPr sz="800" dirty="0">
                          <a:solidFill>
                            <a:srgbClr val="231F20"/>
                          </a:solidFill>
                          <a:latin typeface="Days"/>
                          <a:cs typeface="Days"/>
                        </a:rPr>
                        <a:t>PRESSURE</a:t>
                      </a:r>
                      <a:endParaRPr sz="800">
                        <a:latin typeface="Days"/>
                        <a:cs typeface="Days"/>
                      </a:endParaRPr>
                    </a:p>
                  </a:txBody>
                  <a:tcPr marL="0" marR="0" marT="60354" marB="0">
                    <a:lnL w="9626">
                      <a:solidFill>
                        <a:srgbClr val="231F20"/>
                      </a:solidFill>
                      <a:prstDash val="solid"/>
                    </a:lnL>
                    <a:lnR w="9626">
                      <a:solidFill>
                        <a:srgbClr val="231F20"/>
                      </a:solidFill>
                      <a:prstDash val="solid"/>
                    </a:lnR>
                    <a:lnT w="9626">
                      <a:solidFill>
                        <a:srgbClr val="231F20"/>
                      </a:solidFill>
                      <a:prstDash val="solid"/>
                    </a:lnT>
                    <a:lnB w="9626">
                      <a:solidFill>
                        <a:srgbClr val="231F20"/>
                      </a:solidFill>
                      <a:prstDash val="solid"/>
                    </a:lnB>
                    <a:solidFill>
                      <a:srgbClr val="E8EEF3"/>
                    </a:solidFill>
                  </a:tcPr>
                </a:tc>
                <a:tc>
                  <a:txBody>
                    <a:bodyPr/>
                    <a:lstStyle/>
                    <a:p>
                      <a:pPr marL="340995" marR="255270" indent="-78105">
                        <a:lnSpc>
                          <a:spcPct val="101000"/>
                        </a:lnSpc>
                        <a:spcBef>
                          <a:spcPts val="50"/>
                        </a:spcBef>
                      </a:pPr>
                      <a:r>
                        <a:rPr sz="800" spc="5" dirty="0">
                          <a:solidFill>
                            <a:srgbClr val="231F20"/>
                          </a:solidFill>
                          <a:latin typeface="Verdana"/>
                          <a:cs typeface="Verdana"/>
                        </a:rPr>
                        <a:t>up </a:t>
                      </a:r>
                      <a:r>
                        <a:rPr sz="800" dirty="0">
                          <a:solidFill>
                            <a:srgbClr val="231F20"/>
                          </a:solidFill>
                          <a:latin typeface="Verdana"/>
                          <a:cs typeface="Verdana"/>
                        </a:rPr>
                        <a:t>to </a:t>
                      </a:r>
                      <a:r>
                        <a:rPr sz="800" spc="5" dirty="0">
                          <a:solidFill>
                            <a:srgbClr val="231F20"/>
                          </a:solidFill>
                          <a:latin typeface="Verdana"/>
                          <a:cs typeface="Verdana"/>
                        </a:rPr>
                        <a:t>430</a:t>
                      </a:r>
                      <a:r>
                        <a:rPr sz="800" spc="-90" dirty="0">
                          <a:solidFill>
                            <a:srgbClr val="231F20"/>
                          </a:solidFill>
                          <a:latin typeface="Verdana"/>
                          <a:cs typeface="Verdana"/>
                        </a:rPr>
                        <a:t> </a:t>
                      </a:r>
                      <a:r>
                        <a:rPr sz="800" spc="5" dirty="0">
                          <a:solidFill>
                            <a:srgbClr val="231F20"/>
                          </a:solidFill>
                          <a:latin typeface="Verdana"/>
                          <a:cs typeface="Verdana"/>
                        </a:rPr>
                        <a:t>PSI  </a:t>
                      </a:r>
                      <a:r>
                        <a:rPr sz="800" dirty="0">
                          <a:solidFill>
                            <a:srgbClr val="231F20"/>
                          </a:solidFill>
                          <a:latin typeface="Verdana"/>
                          <a:cs typeface="Verdana"/>
                        </a:rPr>
                        <a:t>(2964</a:t>
                      </a:r>
                      <a:r>
                        <a:rPr sz="800" spc="-80" dirty="0">
                          <a:solidFill>
                            <a:srgbClr val="231F20"/>
                          </a:solidFill>
                          <a:latin typeface="Verdana"/>
                          <a:cs typeface="Verdana"/>
                        </a:rPr>
                        <a:t> </a:t>
                      </a:r>
                      <a:r>
                        <a:rPr sz="800" spc="-5" dirty="0">
                          <a:solidFill>
                            <a:srgbClr val="231F20"/>
                          </a:solidFill>
                          <a:latin typeface="Verdana"/>
                          <a:cs typeface="Verdana"/>
                        </a:rPr>
                        <a:t>kPa)</a:t>
                      </a:r>
                      <a:endParaRPr sz="800" dirty="0">
                        <a:latin typeface="Verdana"/>
                        <a:cs typeface="Verdana"/>
                      </a:endParaRPr>
                    </a:p>
                  </a:txBody>
                  <a:tcPr marL="0" marR="0" marT="4907" marB="0">
                    <a:lnL w="9626">
                      <a:solidFill>
                        <a:srgbClr val="231F20"/>
                      </a:solidFill>
                      <a:prstDash val="solid"/>
                    </a:lnL>
                    <a:lnR w="9626">
                      <a:solidFill>
                        <a:srgbClr val="231F20"/>
                      </a:solidFill>
                      <a:prstDash val="solid"/>
                    </a:lnR>
                    <a:lnT w="9626">
                      <a:solidFill>
                        <a:srgbClr val="231F20"/>
                      </a:solidFill>
                      <a:prstDash val="solid"/>
                    </a:lnT>
                    <a:lnB w="9626">
                      <a:solidFill>
                        <a:srgbClr val="231F20"/>
                      </a:solidFill>
                      <a:prstDash val="solid"/>
                    </a:lnB>
                    <a:solidFill>
                      <a:srgbClr val="E8EEF3"/>
                    </a:solidFill>
                  </a:tcPr>
                </a:tc>
                <a:tc>
                  <a:txBody>
                    <a:bodyPr/>
                    <a:lstStyle/>
                    <a:p>
                      <a:pPr marL="354965" marR="269240" indent="-78105">
                        <a:lnSpc>
                          <a:spcPct val="101000"/>
                        </a:lnSpc>
                        <a:spcBef>
                          <a:spcPts val="50"/>
                        </a:spcBef>
                      </a:pPr>
                      <a:r>
                        <a:rPr sz="800" spc="5" dirty="0">
                          <a:solidFill>
                            <a:srgbClr val="231F20"/>
                          </a:solidFill>
                          <a:latin typeface="Verdana"/>
                          <a:cs typeface="Verdana"/>
                        </a:rPr>
                        <a:t>up </a:t>
                      </a:r>
                      <a:r>
                        <a:rPr sz="800" dirty="0">
                          <a:solidFill>
                            <a:srgbClr val="231F20"/>
                          </a:solidFill>
                          <a:latin typeface="Verdana"/>
                          <a:cs typeface="Verdana"/>
                        </a:rPr>
                        <a:t>to </a:t>
                      </a:r>
                      <a:r>
                        <a:rPr sz="800" spc="5" dirty="0">
                          <a:solidFill>
                            <a:srgbClr val="231F20"/>
                          </a:solidFill>
                          <a:latin typeface="Verdana"/>
                          <a:cs typeface="Verdana"/>
                        </a:rPr>
                        <a:t>430</a:t>
                      </a:r>
                      <a:r>
                        <a:rPr sz="800" spc="-90" dirty="0">
                          <a:solidFill>
                            <a:srgbClr val="231F20"/>
                          </a:solidFill>
                          <a:latin typeface="Verdana"/>
                          <a:cs typeface="Verdana"/>
                        </a:rPr>
                        <a:t> </a:t>
                      </a:r>
                      <a:r>
                        <a:rPr sz="800" spc="5" dirty="0">
                          <a:solidFill>
                            <a:srgbClr val="231F20"/>
                          </a:solidFill>
                          <a:latin typeface="Verdana"/>
                          <a:cs typeface="Verdana"/>
                        </a:rPr>
                        <a:t>PSI  </a:t>
                      </a:r>
                      <a:r>
                        <a:rPr sz="800" dirty="0">
                          <a:solidFill>
                            <a:srgbClr val="231F20"/>
                          </a:solidFill>
                          <a:latin typeface="Verdana"/>
                          <a:cs typeface="Verdana"/>
                        </a:rPr>
                        <a:t>(2964</a:t>
                      </a:r>
                      <a:r>
                        <a:rPr sz="800" spc="-80" dirty="0">
                          <a:solidFill>
                            <a:srgbClr val="231F20"/>
                          </a:solidFill>
                          <a:latin typeface="Verdana"/>
                          <a:cs typeface="Verdana"/>
                        </a:rPr>
                        <a:t> </a:t>
                      </a:r>
                      <a:r>
                        <a:rPr sz="800" spc="-5" dirty="0">
                          <a:solidFill>
                            <a:srgbClr val="231F20"/>
                          </a:solidFill>
                          <a:latin typeface="Verdana"/>
                          <a:cs typeface="Verdana"/>
                        </a:rPr>
                        <a:t>kPa)</a:t>
                      </a:r>
                      <a:endParaRPr sz="800">
                        <a:latin typeface="Verdana"/>
                        <a:cs typeface="Verdana"/>
                      </a:endParaRPr>
                    </a:p>
                  </a:txBody>
                  <a:tcPr marL="0" marR="0" marT="4907" marB="0">
                    <a:lnL w="9626">
                      <a:solidFill>
                        <a:srgbClr val="231F20"/>
                      </a:solidFill>
                      <a:prstDash val="solid"/>
                    </a:lnL>
                    <a:lnR w="9626">
                      <a:solidFill>
                        <a:srgbClr val="231F20"/>
                      </a:solidFill>
                      <a:prstDash val="solid"/>
                    </a:lnR>
                    <a:lnT w="9626">
                      <a:solidFill>
                        <a:srgbClr val="231F20"/>
                      </a:solidFill>
                      <a:prstDash val="solid"/>
                    </a:lnT>
                    <a:lnB w="9626">
                      <a:solidFill>
                        <a:srgbClr val="231F20"/>
                      </a:solidFill>
                      <a:prstDash val="solid"/>
                    </a:lnB>
                    <a:solidFill>
                      <a:srgbClr val="E8EEF3"/>
                    </a:solidFill>
                  </a:tcPr>
                </a:tc>
                <a:tc>
                  <a:txBody>
                    <a:bodyPr/>
                    <a:lstStyle/>
                    <a:p>
                      <a:pPr marL="349885" marR="264160" indent="-78105">
                        <a:lnSpc>
                          <a:spcPct val="101000"/>
                        </a:lnSpc>
                        <a:spcBef>
                          <a:spcPts val="50"/>
                        </a:spcBef>
                      </a:pPr>
                      <a:r>
                        <a:rPr sz="800" spc="5" dirty="0">
                          <a:solidFill>
                            <a:srgbClr val="231F20"/>
                          </a:solidFill>
                          <a:latin typeface="Verdana"/>
                          <a:cs typeface="Verdana"/>
                        </a:rPr>
                        <a:t>up </a:t>
                      </a:r>
                      <a:r>
                        <a:rPr sz="800" dirty="0">
                          <a:solidFill>
                            <a:srgbClr val="231F20"/>
                          </a:solidFill>
                          <a:latin typeface="Verdana"/>
                          <a:cs typeface="Verdana"/>
                        </a:rPr>
                        <a:t>to </a:t>
                      </a:r>
                      <a:r>
                        <a:rPr sz="800" spc="5" dirty="0">
                          <a:solidFill>
                            <a:srgbClr val="231F20"/>
                          </a:solidFill>
                          <a:latin typeface="Verdana"/>
                          <a:cs typeface="Verdana"/>
                        </a:rPr>
                        <a:t>145</a:t>
                      </a:r>
                      <a:r>
                        <a:rPr sz="800" spc="-90" dirty="0">
                          <a:solidFill>
                            <a:srgbClr val="231F20"/>
                          </a:solidFill>
                          <a:latin typeface="Verdana"/>
                          <a:cs typeface="Verdana"/>
                        </a:rPr>
                        <a:t> </a:t>
                      </a:r>
                      <a:r>
                        <a:rPr sz="800" spc="5" dirty="0">
                          <a:solidFill>
                            <a:srgbClr val="231F20"/>
                          </a:solidFill>
                          <a:latin typeface="Verdana"/>
                          <a:cs typeface="Verdana"/>
                        </a:rPr>
                        <a:t>PSI  </a:t>
                      </a:r>
                      <a:r>
                        <a:rPr sz="800" dirty="0">
                          <a:solidFill>
                            <a:srgbClr val="231F20"/>
                          </a:solidFill>
                          <a:latin typeface="Verdana"/>
                          <a:cs typeface="Verdana"/>
                        </a:rPr>
                        <a:t>(1000</a:t>
                      </a:r>
                      <a:r>
                        <a:rPr sz="800" spc="-80" dirty="0">
                          <a:solidFill>
                            <a:srgbClr val="231F20"/>
                          </a:solidFill>
                          <a:latin typeface="Verdana"/>
                          <a:cs typeface="Verdana"/>
                        </a:rPr>
                        <a:t> </a:t>
                      </a:r>
                      <a:r>
                        <a:rPr sz="800" spc="-5" dirty="0">
                          <a:solidFill>
                            <a:srgbClr val="231F20"/>
                          </a:solidFill>
                          <a:latin typeface="Verdana"/>
                          <a:cs typeface="Verdana"/>
                        </a:rPr>
                        <a:t>kPa)</a:t>
                      </a:r>
                      <a:endParaRPr sz="800">
                        <a:latin typeface="Verdana"/>
                        <a:cs typeface="Verdana"/>
                      </a:endParaRPr>
                    </a:p>
                  </a:txBody>
                  <a:tcPr marL="0" marR="0" marT="4907" marB="0">
                    <a:lnL w="9626">
                      <a:solidFill>
                        <a:srgbClr val="231F20"/>
                      </a:solidFill>
                      <a:prstDash val="solid"/>
                    </a:lnL>
                    <a:lnR w="9626">
                      <a:solidFill>
                        <a:srgbClr val="231F20"/>
                      </a:solidFill>
                      <a:prstDash val="solid"/>
                    </a:lnR>
                    <a:lnT w="9626">
                      <a:solidFill>
                        <a:srgbClr val="231F20"/>
                      </a:solidFill>
                      <a:prstDash val="solid"/>
                    </a:lnT>
                    <a:lnB w="9626">
                      <a:solidFill>
                        <a:srgbClr val="231F20"/>
                      </a:solidFill>
                      <a:prstDash val="solid"/>
                    </a:lnB>
                    <a:solidFill>
                      <a:srgbClr val="E8EEF3"/>
                    </a:solidFill>
                  </a:tcPr>
                </a:tc>
                <a:tc>
                  <a:txBody>
                    <a:bodyPr/>
                    <a:lstStyle/>
                    <a:p>
                      <a:pPr marL="419100" marR="296545" indent="-114935">
                        <a:lnSpc>
                          <a:spcPct val="101000"/>
                        </a:lnSpc>
                        <a:spcBef>
                          <a:spcPts val="50"/>
                        </a:spcBef>
                      </a:pPr>
                      <a:r>
                        <a:rPr sz="800" spc="5" dirty="0">
                          <a:solidFill>
                            <a:srgbClr val="231F20"/>
                          </a:solidFill>
                          <a:latin typeface="Verdana"/>
                          <a:cs typeface="Verdana"/>
                        </a:rPr>
                        <a:t>up </a:t>
                      </a:r>
                      <a:r>
                        <a:rPr sz="800" dirty="0">
                          <a:solidFill>
                            <a:srgbClr val="231F20"/>
                          </a:solidFill>
                          <a:latin typeface="Verdana"/>
                          <a:cs typeface="Verdana"/>
                        </a:rPr>
                        <a:t>to </a:t>
                      </a:r>
                      <a:r>
                        <a:rPr sz="800" spc="5" dirty="0">
                          <a:solidFill>
                            <a:srgbClr val="231F20"/>
                          </a:solidFill>
                          <a:latin typeface="Verdana"/>
                          <a:cs typeface="Verdana"/>
                        </a:rPr>
                        <a:t>115</a:t>
                      </a:r>
                      <a:r>
                        <a:rPr sz="800" spc="-90" dirty="0">
                          <a:solidFill>
                            <a:srgbClr val="231F20"/>
                          </a:solidFill>
                          <a:latin typeface="Verdana"/>
                          <a:cs typeface="Verdana"/>
                        </a:rPr>
                        <a:t> </a:t>
                      </a:r>
                      <a:r>
                        <a:rPr sz="800" spc="5" dirty="0">
                          <a:solidFill>
                            <a:srgbClr val="231F20"/>
                          </a:solidFill>
                          <a:latin typeface="Verdana"/>
                          <a:cs typeface="Verdana"/>
                        </a:rPr>
                        <a:t>PSI  </a:t>
                      </a:r>
                      <a:r>
                        <a:rPr sz="800" dirty="0">
                          <a:solidFill>
                            <a:srgbClr val="231F20"/>
                          </a:solidFill>
                          <a:latin typeface="Verdana"/>
                          <a:cs typeface="Verdana"/>
                        </a:rPr>
                        <a:t>(793</a:t>
                      </a:r>
                      <a:r>
                        <a:rPr sz="800" spc="-80" dirty="0">
                          <a:solidFill>
                            <a:srgbClr val="231F20"/>
                          </a:solidFill>
                          <a:latin typeface="Verdana"/>
                          <a:cs typeface="Verdana"/>
                        </a:rPr>
                        <a:t> </a:t>
                      </a:r>
                      <a:r>
                        <a:rPr sz="800" spc="-5" dirty="0">
                          <a:solidFill>
                            <a:srgbClr val="231F20"/>
                          </a:solidFill>
                          <a:latin typeface="Verdana"/>
                          <a:cs typeface="Verdana"/>
                        </a:rPr>
                        <a:t>kPa)</a:t>
                      </a:r>
                      <a:endParaRPr sz="800">
                        <a:latin typeface="Verdana"/>
                        <a:cs typeface="Verdana"/>
                      </a:endParaRPr>
                    </a:p>
                  </a:txBody>
                  <a:tcPr marL="0" marR="0" marT="4907" marB="0">
                    <a:lnL w="9626">
                      <a:solidFill>
                        <a:srgbClr val="231F20"/>
                      </a:solidFill>
                      <a:prstDash val="solid"/>
                    </a:lnL>
                    <a:lnR w="9626">
                      <a:solidFill>
                        <a:srgbClr val="231F20"/>
                      </a:solidFill>
                      <a:prstDash val="solid"/>
                    </a:lnR>
                    <a:lnT w="9626">
                      <a:solidFill>
                        <a:srgbClr val="231F20"/>
                      </a:solidFill>
                      <a:prstDash val="solid"/>
                    </a:lnT>
                    <a:lnB w="9626">
                      <a:solidFill>
                        <a:srgbClr val="231F20"/>
                      </a:solidFill>
                      <a:prstDash val="solid"/>
                    </a:lnB>
                    <a:solidFill>
                      <a:srgbClr val="E8EEF3"/>
                    </a:solidFill>
                  </a:tcPr>
                </a:tc>
              </a:tr>
              <a:tr h="234729">
                <a:tc>
                  <a:txBody>
                    <a:bodyPr/>
                    <a:lstStyle/>
                    <a:p>
                      <a:pPr algn="ctr">
                        <a:lnSpc>
                          <a:spcPct val="100000"/>
                        </a:lnSpc>
                        <a:spcBef>
                          <a:spcPts val="615"/>
                        </a:spcBef>
                      </a:pPr>
                      <a:r>
                        <a:rPr sz="800" spc="-5" dirty="0">
                          <a:solidFill>
                            <a:srgbClr val="231F20"/>
                          </a:solidFill>
                          <a:latin typeface="Days"/>
                          <a:cs typeface="Days"/>
                        </a:rPr>
                        <a:t>HORSEPOWER</a:t>
                      </a:r>
                      <a:endParaRPr sz="800">
                        <a:latin typeface="Days"/>
                        <a:cs typeface="Days"/>
                      </a:endParaRPr>
                    </a:p>
                  </a:txBody>
                  <a:tcPr marL="0" marR="0" marT="60354" marB="0">
                    <a:lnL w="9626">
                      <a:solidFill>
                        <a:srgbClr val="231F20"/>
                      </a:solidFill>
                      <a:prstDash val="solid"/>
                    </a:lnL>
                    <a:lnR w="9626">
                      <a:solidFill>
                        <a:srgbClr val="231F20"/>
                      </a:solidFill>
                      <a:prstDash val="solid"/>
                    </a:lnR>
                    <a:lnT w="9626">
                      <a:solidFill>
                        <a:srgbClr val="231F20"/>
                      </a:solidFill>
                      <a:prstDash val="solid"/>
                    </a:lnT>
                    <a:lnB w="9626">
                      <a:solidFill>
                        <a:srgbClr val="231F20"/>
                      </a:solidFill>
                      <a:prstDash val="solid"/>
                    </a:lnB>
                    <a:solidFill>
                      <a:srgbClr val="FFFFFF"/>
                    </a:solidFill>
                  </a:tcPr>
                </a:tc>
                <a:tc>
                  <a:txBody>
                    <a:bodyPr/>
                    <a:lstStyle/>
                    <a:p>
                      <a:pPr marL="425450" marR="312420" indent="-105410">
                        <a:lnSpc>
                          <a:spcPct val="101000"/>
                        </a:lnSpc>
                        <a:spcBef>
                          <a:spcPts val="50"/>
                        </a:spcBef>
                      </a:pPr>
                      <a:r>
                        <a:rPr sz="800" spc="5" dirty="0">
                          <a:solidFill>
                            <a:srgbClr val="231F20"/>
                          </a:solidFill>
                          <a:latin typeface="Verdana"/>
                          <a:cs typeface="Verdana"/>
                        </a:rPr>
                        <a:t>up </a:t>
                      </a:r>
                      <a:r>
                        <a:rPr sz="800" dirty="0">
                          <a:solidFill>
                            <a:srgbClr val="231F20"/>
                          </a:solidFill>
                          <a:latin typeface="Verdana"/>
                          <a:cs typeface="Verdana"/>
                        </a:rPr>
                        <a:t>to </a:t>
                      </a:r>
                      <a:r>
                        <a:rPr sz="800" spc="5" dirty="0">
                          <a:solidFill>
                            <a:srgbClr val="231F20"/>
                          </a:solidFill>
                          <a:latin typeface="Verdana"/>
                          <a:cs typeface="Verdana"/>
                        </a:rPr>
                        <a:t>50</a:t>
                      </a:r>
                      <a:r>
                        <a:rPr sz="800" spc="-90" dirty="0">
                          <a:solidFill>
                            <a:srgbClr val="231F20"/>
                          </a:solidFill>
                          <a:latin typeface="Verdana"/>
                          <a:cs typeface="Verdana"/>
                        </a:rPr>
                        <a:t> </a:t>
                      </a:r>
                      <a:r>
                        <a:rPr sz="800" dirty="0">
                          <a:solidFill>
                            <a:srgbClr val="231F20"/>
                          </a:solidFill>
                          <a:latin typeface="Verdana"/>
                          <a:cs typeface="Verdana"/>
                        </a:rPr>
                        <a:t>HP  (37</a:t>
                      </a:r>
                      <a:r>
                        <a:rPr sz="800" spc="-95" dirty="0">
                          <a:solidFill>
                            <a:srgbClr val="231F20"/>
                          </a:solidFill>
                          <a:latin typeface="Verdana"/>
                          <a:cs typeface="Verdana"/>
                        </a:rPr>
                        <a:t> </a:t>
                      </a:r>
                      <a:r>
                        <a:rPr sz="800" spc="5" dirty="0">
                          <a:solidFill>
                            <a:srgbClr val="231F20"/>
                          </a:solidFill>
                          <a:latin typeface="Verdana"/>
                          <a:cs typeface="Verdana"/>
                        </a:rPr>
                        <a:t>kW)</a:t>
                      </a:r>
                      <a:endParaRPr sz="800" dirty="0">
                        <a:latin typeface="Verdana"/>
                        <a:cs typeface="Verdana"/>
                      </a:endParaRPr>
                    </a:p>
                  </a:txBody>
                  <a:tcPr marL="0" marR="0" marT="4907" marB="0">
                    <a:lnL w="9626">
                      <a:solidFill>
                        <a:srgbClr val="231F20"/>
                      </a:solidFill>
                      <a:prstDash val="solid"/>
                    </a:lnL>
                    <a:lnR w="9626">
                      <a:solidFill>
                        <a:srgbClr val="231F20"/>
                      </a:solidFill>
                      <a:prstDash val="solid"/>
                    </a:lnR>
                    <a:lnT w="9626">
                      <a:solidFill>
                        <a:srgbClr val="231F20"/>
                      </a:solidFill>
                      <a:prstDash val="solid"/>
                    </a:lnT>
                    <a:lnB w="9626">
                      <a:solidFill>
                        <a:srgbClr val="231F20"/>
                      </a:solidFill>
                      <a:prstDash val="solid"/>
                    </a:lnB>
                    <a:solidFill>
                      <a:srgbClr val="FFFFFF"/>
                    </a:solidFill>
                  </a:tcPr>
                </a:tc>
                <a:tc>
                  <a:txBody>
                    <a:bodyPr/>
                    <a:lstStyle/>
                    <a:p>
                      <a:pPr marL="439420" marR="289560" indent="-142240">
                        <a:lnSpc>
                          <a:spcPct val="101000"/>
                        </a:lnSpc>
                        <a:spcBef>
                          <a:spcPts val="50"/>
                        </a:spcBef>
                      </a:pPr>
                      <a:r>
                        <a:rPr sz="800" spc="5" dirty="0">
                          <a:solidFill>
                            <a:srgbClr val="231F20"/>
                          </a:solidFill>
                          <a:latin typeface="Verdana"/>
                          <a:cs typeface="Verdana"/>
                        </a:rPr>
                        <a:t>up </a:t>
                      </a:r>
                      <a:r>
                        <a:rPr sz="800" dirty="0">
                          <a:solidFill>
                            <a:srgbClr val="231F20"/>
                          </a:solidFill>
                          <a:latin typeface="Verdana"/>
                          <a:cs typeface="Verdana"/>
                        </a:rPr>
                        <a:t>to </a:t>
                      </a:r>
                      <a:r>
                        <a:rPr sz="800" spc="5" dirty="0">
                          <a:solidFill>
                            <a:srgbClr val="231F20"/>
                          </a:solidFill>
                          <a:latin typeface="Verdana"/>
                          <a:cs typeface="Verdana"/>
                        </a:rPr>
                        <a:t>100</a:t>
                      </a:r>
                      <a:r>
                        <a:rPr sz="800" spc="-90" dirty="0">
                          <a:solidFill>
                            <a:srgbClr val="231F20"/>
                          </a:solidFill>
                          <a:latin typeface="Verdana"/>
                          <a:cs typeface="Verdana"/>
                        </a:rPr>
                        <a:t> </a:t>
                      </a:r>
                      <a:r>
                        <a:rPr sz="800" dirty="0">
                          <a:solidFill>
                            <a:srgbClr val="231F20"/>
                          </a:solidFill>
                          <a:latin typeface="Verdana"/>
                          <a:cs typeface="Verdana"/>
                        </a:rPr>
                        <a:t>HP  (75</a:t>
                      </a:r>
                      <a:r>
                        <a:rPr sz="800" spc="-95" dirty="0">
                          <a:solidFill>
                            <a:srgbClr val="231F20"/>
                          </a:solidFill>
                          <a:latin typeface="Verdana"/>
                          <a:cs typeface="Verdana"/>
                        </a:rPr>
                        <a:t> </a:t>
                      </a:r>
                      <a:r>
                        <a:rPr sz="800" spc="5" dirty="0">
                          <a:solidFill>
                            <a:srgbClr val="231F20"/>
                          </a:solidFill>
                          <a:latin typeface="Verdana"/>
                          <a:cs typeface="Verdana"/>
                        </a:rPr>
                        <a:t>kW)</a:t>
                      </a:r>
                      <a:endParaRPr sz="800">
                        <a:latin typeface="Verdana"/>
                        <a:cs typeface="Verdana"/>
                      </a:endParaRPr>
                    </a:p>
                  </a:txBody>
                  <a:tcPr marL="0" marR="0" marT="4907" marB="0">
                    <a:lnL w="9626">
                      <a:solidFill>
                        <a:srgbClr val="231F20"/>
                      </a:solidFill>
                      <a:prstDash val="solid"/>
                    </a:lnL>
                    <a:lnR w="9626">
                      <a:solidFill>
                        <a:srgbClr val="231F20"/>
                      </a:solidFill>
                      <a:prstDash val="solid"/>
                    </a:lnR>
                    <a:lnT w="9626">
                      <a:solidFill>
                        <a:srgbClr val="231F20"/>
                      </a:solidFill>
                      <a:prstDash val="solid"/>
                    </a:lnT>
                    <a:lnB w="9626">
                      <a:solidFill>
                        <a:srgbClr val="231F20"/>
                      </a:solidFill>
                      <a:prstDash val="solid"/>
                    </a:lnB>
                    <a:solidFill>
                      <a:srgbClr val="FFFFFF"/>
                    </a:solidFill>
                  </a:tcPr>
                </a:tc>
                <a:tc>
                  <a:txBody>
                    <a:bodyPr/>
                    <a:lstStyle/>
                    <a:p>
                      <a:pPr marL="434340" marR="321310" indent="-105410">
                        <a:lnSpc>
                          <a:spcPct val="101000"/>
                        </a:lnSpc>
                        <a:spcBef>
                          <a:spcPts val="50"/>
                        </a:spcBef>
                      </a:pPr>
                      <a:r>
                        <a:rPr sz="800" spc="5" dirty="0">
                          <a:solidFill>
                            <a:srgbClr val="231F20"/>
                          </a:solidFill>
                          <a:latin typeface="Verdana"/>
                          <a:cs typeface="Verdana"/>
                        </a:rPr>
                        <a:t>up </a:t>
                      </a:r>
                      <a:r>
                        <a:rPr sz="800" dirty="0">
                          <a:solidFill>
                            <a:srgbClr val="231F20"/>
                          </a:solidFill>
                          <a:latin typeface="Verdana"/>
                          <a:cs typeface="Verdana"/>
                        </a:rPr>
                        <a:t>to </a:t>
                      </a:r>
                      <a:r>
                        <a:rPr sz="800" spc="5" dirty="0">
                          <a:solidFill>
                            <a:srgbClr val="231F20"/>
                          </a:solidFill>
                          <a:latin typeface="Verdana"/>
                          <a:cs typeface="Verdana"/>
                        </a:rPr>
                        <a:t>15</a:t>
                      </a:r>
                      <a:r>
                        <a:rPr sz="800" spc="-90" dirty="0">
                          <a:solidFill>
                            <a:srgbClr val="231F20"/>
                          </a:solidFill>
                          <a:latin typeface="Verdana"/>
                          <a:cs typeface="Verdana"/>
                        </a:rPr>
                        <a:t> </a:t>
                      </a:r>
                      <a:r>
                        <a:rPr sz="800" dirty="0">
                          <a:solidFill>
                            <a:srgbClr val="231F20"/>
                          </a:solidFill>
                          <a:latin typeface="Verdana"/>
                          <a:cs typeface="Verdana"/>
                        </a:rPr>
                        <a:t>HP  (11</a:t>
                      </a:r>
                      <a:r>
                        <a:rPr sz="800" spc="-95" dirty="0">
                          <a:solidFill>
                            <a:srgbClr val="231F20"/>
                          </a:solidFill>
                          <a:latin typeface="Verdana"/>
                          <a:cs typeface="Verdana"/>
                        </a:rPr>
                        <a:t> </a:t>
                      </a:r>
                      <a:r>
                        <a:rPr sz="800" spc="5" dirty="0">
                          <a:solidFill>
                            <a:srgbClr val="231F20"/>
                          </a:solidFill>
                          <a:latin typeface="Verdana"/>
                          <a:cs typeface="Verdana"/>
                        </a:rPr>
                        <a:t>kW)</a:t>
                      </a:r>
                      <a:endParaRPr sz="800">
                        <a:latin typeface="Verdana"/>
                        <a:cs typeface="Verdana"/>
                      </a:endParaRPr>
                    </a:p>
                  </a:txBody>
                  <a:tcPr marL="0" marR="0" marT="4907" marB="0">
                    <a:lnL w="9626">
                      <a:solidFill>
                        <a:srgbClr val="231F20"/>
                      </a:solidFill>
                      <a:prstDash val="solid"/>
                    </a:lnL>
                    <a:lnR w="9626">
                      <a:solidFill>
                        <a:srgbClr val="231F20"/>
                      </a:solidFill>
                      <a:prstDash val="solid"/>
                    </a:lnR>
                    <a:lnT w="9626">
                      <a:solidFill>
                        <a:srgbClr val="231F20"/>
                      </a:solidFill>
                      <a:prstDash val="solid"/>
                    </a:lnT>
                    <a:lnB w="9626">
                      <a:solidFill>
                        <a:srgbClr val="231F20"/>
                      </a:solidFill>
                      <a:prstDash val="solid"/>
                    </a:lnB>
                    <a:solidFill>
                      <a:srgbClr val="FFFFFF"/>
                    </a:solidFill>
                  </a:tcPr>
                </a:tc>
                <a:tc>
                  <a:txBody>
                    <a:bodyPr/>
                    <a:lstStyle/>
                    <a:p>
                      <a:pPr marL="445770" marR="390525" indent="-48260">
                        <a:lnSpc>
                          <a:spcPct val="101000"/>
                        </a:lnSpc>
                        <a:spcBef>
                          <a:spcPts val="50"/>
                        </a:spcBef>
                      </a:pPr>
                      <a:r>
                        <a:rPr sz="800" spc="5" dirty="0">
                          <a:solidFill>
                            <a:srgbClr val="231F20"/>
                          </a:solidFill>
                          <a:latin typeface="Verdana"/>
                          <a:cs typeface="Verdana"/>
                        </a:rPr>
                        <a:t>up </a:t>
                      </a:r>
                      <a:r>
                        <a:rPr sz="800" dirty="0">
                          <a:solidFill>
                            <a:srgbClr val="231F20"/>
                          </a:solidFill>
                          <a:latin typeface="Verdana"/>
                          <a:cs typeface="Verdana"/>
                        </a:rPr>
                        <a:t>to </a:t>
                      </a:r>
                      <a:r>
                        <a:rPr sz="800" spc="5" dirty="0">
                          <a:solidFill>
                            <a:srgbClr val="231F20"/>
                          </a:solidFill>
                          <a:latin typeface="Verdana"/>
                          <a:cs typeface="Verdana"/>
                        </a:rPr>
                        <a:t>3</a:t>
                      </a:r>
                      <a:r>
                        <a:rPr sz="800" spc="-90" dirty="0">
                          <a:solidFill>
                            <a:srgbClr val="231F20"/>
                          </a:solidFill>
                          <a:latin typeface="Verdana"/>
                          <a:cs typeface="Verdana"/>
                        </a:rPr>
                        <a:t> </a:t>
                      </a:r>
                      <a:r>
                        <a:rPr sz="800" dirty="0">
                          <a:solidFill>
                            <a:srgbClr val="231F20"/>
                          </a:solidFill>
                          <a:latin typeface="Verdana"/>
                          <a:cs typeface="Verdana"/>
                        </a:rPr>
                        <a:t>HP  (2.2</a:t>
                      </a:r>
                      <a:r>
                        <a:rPr sz="800" spc="-95" dirty="0">
                          <a:solidFill>
                            <a:srgbClr val="231F20"/>
                          </a:solidFill>
                          <a:latin typeface="Verdana"/>
                          <a:cs typeface="Verdana"/>
                        </a:rPr>
                        <a:t> </a:t>
                      </a:r>
                      <a:r>
                        <a:rPr sz="800" spc="5" dirty="0">
                          <a:solidFill>
                            <a:srgbClr val="231F20"/>
                          </a:solidFill>
                          <a:latin typeface="Verdana"/>
                          <a:cs typeface="Verdana"/>
                        </a:rPr>
                        <a:t>kW)</a:t>
                      </a:r>
                      <a:endParaRPr sz="800">
                        <a:latin typeface="Verdana"/>
                        <a:cs typeface="Verdana"/>
                      </a:endParaRPr>
                    </a:p>
                  </a:txBody>
                  <a:tcPr marL="0" marR="0" marT="4907" marB="0">
                    <a:lnL w="9626">
                      <a:solidFill>
                        <a:srgbClr val="231F20"/>
                      </a:solidFill>
                      <a:prstDash val="solid"/>
                    </a:lnL>
                    <a:lnR w="9626">
                      <a:solidFill>
                        <a:srgbClr val="231F20"/>
                      </a:solidFill>
                      <a:prstDash val="solid"/>
                    </a:lnR>
                    <a:lnT w="9626">
                      <a:solidFill>
                        <a:srgbClr val="231F20"/>
                      </a:solidFill>
                      <a:prstDash val="solid"/>
                    </a:lnT>
                    <a:lnB w="9626">
                      <a:solidFill>
                        <a:srgbClr val="231F20"/>
                      </a:solidFill>
                      <a:prstDash val="solid"/>
                    </a:lnB>
                    <a:solidFill>
                      <a:srgbClr val="FFFFFF"/>
                    </a:solidFill>
                  </a:tcPr>
                </a:tc>
              </a:tr>
              <a:tr h="234728">
                <a:tc>
                  <a:txBody>
                    <a:bodyPr/>
                    <a:lstStyle/>
                    <a:p>
                      <a:pPr algn="ctr">
                        <a:lnSpc>
                          <a:spcPct val="100000"/>
                        </a:lnSpc>
                        <a:spcBef>
                          <a:spcPts val="615"/>
                        </a:spcBef>
                      </a:pPr>
                      <a:r>
                        <a:rPr sz="800" dirty="0">
                          <a:solidFill>
                            <a:srgbClr val="231F20"/>
                          </a:solidFill>
                          <a:latin typeface="Days"/>
                          <a:cs typeface="Days"/>
                        </a:rPr>
                        <a:t>DRIVES</a:t>
                      </a:r>
                      <a:endParaRPr sz="800">
                        <a:latin typeface="Days"/>
                        <a:cs typeface="Days"/>
                      </a:endParaRPr>
                    </a:p>
                  </a:txBody>
                  <a:tcPr marL="0" marR="0" marT="60354" marB="0">
                    <a:lnL w="9626">
                      <a:solidFill>
                        <a:srgbClr val="231F20"/>
                      </a:solidFill>
                      <a:prstDash val="solid"/>
                    </a:lnL>
                    <a:lnR w="9626">
                      <a:solidFill>
                        <a:srgbClr val="231F20"/>
                      </a:solidFill>
                      <a:prstDash val="solid"/>
                    </a:lnR>
                    <a:lnT w="9626">
                      <a:solidFill>
                        <a:srgbClr val="231F20"/>
                      </a:solidFill>
                      <a:prstDash val="solid"/>
                    </a:lnT>
                    <a:lnB w="9626">
                      <a:solidFill>
                        <a:srgbClr val="231F20"/>
                      </a:solidFill>
                      <a:prstDash val="solid"/>
                    </a:lnB>
                    <a:solidFill>
                      <a:srgbClr val="E8EEF3"/>
                    </a:solidFill>
                  </a:tcPr>
                </a:tc>
                <a:tc>
                  <a:txBody>
                    <a:bodyPr/>
                    <a:lstStyle/>
                    <a:p>
                      <a:pPr marL="497205" marR="160655" indent="-330200">
                        <a:lnSpc>
                          <a:spcPct val="101000"/>
                        </a:lnSpc>
                        <a:spcBef>
                          <a:spcPts val="50"/>
                        </a:spcBef>
                      </a:pPr>
                      <a:r>
                        <a:rPr sz="800" spc="-5" dirty="0">
                          <a:solidFill>
                            <a:srgbClr val="231F20"/>
                          </a:solidFill>
                          <a:latin typeface="Verdana"/>
                          <a:cs typeface="Verdana"/>
                        </a:rPr>
                        <a:t>Vertical Electrical  </a:t>
                      </a:r>
                      <a:r>
                        <a:rPr sz="800" spc="5" dirty="0">
                          <a:solidFill>
                            <a:srgbClr val="231F20"/>
                          </a:solidFill>
                          <a:latin typeface="Verdana"/>
                          <a:cs typeface="Verdana"/>
                        </a:rPr>
                        <a:t>Motor</a:t>
                      </a:r>
                      <a:endParaRPr sz="800" dirty="0">
                        <a:latin typeface="Verdana"/>
                        <a:cs typeface="Verdana"/>
                      </a:endParaRPr>
                    </a:p>
                  </a:txBody>
                  <a:tcPr marL="0" marR="0" marT="4907" marB="0">
                    <a:lnL w="9626">
                      <a:solidFill>
                        <a:srgbClr val="231F20"/>
                      </a:solidFill>
                      <a:prstDash val="solid"/>
                    </a:lnL>
                    <a:lnR w="9626">
                      <a:solidFill>
                        <a:srgbClr val="231F20"/>
                      </a:solidFill>
                      <a:prstDash val="solid"/>
                    </a:lnR>
                    <a:lnT w="9626">
                      <a:solidFill>
                        <a:srgbClr val="231F20"/>
                      </a:solidFill>
                      <a:prstDash val="solid"/>
                    </a:lnT>
                    <a:lnB w="9626">
                      <a:solidFill>
                        <a:srgbClr val="231F20"/>
                      </a:solidFill>
                      <a:prstDash val="solid"/>
                    </a:lnB>
                    <a:solidFill>
                      <a:srgbClr val="E8EEF3"/>
                    </a:solidFill>
                  </a:tcPr>
                </a:tc>
                <a:tc>
                  <a:txBody>
                    <a:bodyPr/>
                    <a:lstStyle/>
                    <a:p>
                      <a:pPr marL="510540" marR="173990" indent="-330200">
                        <a:lnSpc>
                          <a:spcPct val="101000"/>
                        </a:lnSpc>
                        <a:spcBef>
                          <a:spcPts val="50"/>
                        </a:spcBef>
                      </a:pPr>
                      <a:r>
                        <a:rPr sz="800" spc="-5" dirty="0">
                          <a:solidFill>
                            <a:srgbClr val="231F20"/>
                          </a:solidFill>
                          <a:latin typeface="Verdana"/>
                          <a:cs typeface="Verdana"/>
                        </a:rPr>
                        <a:t>Vertical Electrical  </a:t>
                      </a:r>
                      <a:r>
                        <a:rPr sz="800" spc="5" dirty="0">
                          <a:solidFill>
                            <a:srgbClr val="231F20"/>
                          </a:solidFill>
                          <a:latin typeface="Verdana"/>
                          <a:cs typeface="Verdana"/>
                        </a:rPr>
                        <a:t>Motor</a:t>
                      </a:r>
                      <a:endParaRPr sz="800">
                        <a:latin typeface="Verdana"/>
                        <a:cs typeface="Verdana"/>
                      </a:endParaRPr>
                    </a:p>
                  </a:txBody>
                  <a:tcPr marL="0" marR="0" marT="4907" marB="0">
                    <a:lnL w="9626">
                      <a:solidFill>
                        <a:srgbClr val="231F20"/>
                      </a:solidFill>
                      <a:prstDash val="solid"/>
                    </a:lnL>
                    <a:lnR w="9626">
                      <a:solidFill>
                        <a:srgbClr val="231F20"/>
                      </a:solidFill>
                      <a:prstDash val="solid"/>
                    </a:lnR>
                    <a:lnT w="9626">
                      <a:solidFill>
                        <a:srgbClr val="231F20"/>
                      </a:solidFill>
                      <a:prstDash val="solid"/>
                    </a:lnT>
                    <a:lnB w="9626">
                      <a:solidFill>
                        <a:srgbClr val="231F20"/>
                      </a:solidFill>
                      <a:prstDash val="solid"/>
                    </a:lnB>
                    <a:solidFill>
                      <a:srgbClr val="E8EEF3"/>
                    </a:solidFill>
                  </a:tcPr>
                </a:tc>
                <a:tc>
                  <a:txBody>
                    <a:bodyPr/>
                    <a:lstStyle/>
                    <a:p>
                      <a:pPr marL="221615" marR="213360" indent="64135">
                        <a:lnSpc>
                          <a:spcPct val="101000"/>
                        </a:lnSpc>
                        <a:spcBef>
                          <a:spcPts val="50"/>
                        </a:spcBef>
                      </a:pPr>
                      <a:r>
                        <a:rPr sz="800" spc="-5" dirty="0">
                          <a:solidFill>
                            <a:srgbClr val="231F20"/>
                          </a:solidFill>
                          <a:latin typeface="Verdana"/>
                          <a:cs typeface="Verdana"/>
                        </a:rPr>
                        <a:t>Electric Close  </a:t>
                      </a:r>
                      <a:r>
                        <a:rPr sz="800" dirty="0">
                          <a:solidFill>
                            <a:srgbClr val="231F20"/>
                          </a:solidFill>
                          <a:latin typeface="Verdana"/>
                          <a:cs typeface="Verdana"/>
                        </a:rPr>
                        <a:t>Coupled</a:t>
                      </a:r>
                      <a:r>
                        <a:rPr sz="800" spc="-90" dirty="0">
                          <a:solidFill>
                            <a:srgbClr val="231F20"/>
                          </a:solidFill>
                          <a:latin typeface="Verdana"/>
                          <a:cs typeface="Verdana"/>
                        </a:rPr>
                        <a:t> </a:t>
                      </a:r>
                      <a:r>
                        <a:rPr sz="800" spc="5" dirty="0">
                          <a:solidFill>
                            <a:srgbClr val="231F20"/>
                          </a:solidFill>
                          <a:latin typeface="Verdana"/>
                          <a:cs typeface="Verdana"/>
                        </a:rPr>
                        <a:t>Motors</a:t>
                      </a:r>
                      <a:endParaRPr sz="800">
                        <a:latin typeface="Verdana"/>
                        <a:cs typeface="Verdana"/>
                      </a:endParaRPr>
                    </a:p>
                  </a:txBody>
                  <a:tcPr marL="0" marR="0" marT="4907" marB="0">
                    <a:lnL w="9626">
                      <a:solidFill>
                        <a:srgbClr val="231F20"/>
                      </a:solidFill>
                      <a:prstDash val="solid"/>
                    </a:lnL>
                    <a:lnR w="9626">
                      <a:solidFill>
                        <a:srgbClr val="231F20"/>
                      </a:solidFill>
                      <a:prstDash val="solid"/>
                    </a:lnR>
                    <a:lnT w="9626">
                      <a:solidFill>
                        <a:srgbClr val="231F20"/>
                      </a:solidFill>
                      <a:prstDash val="solid"/>
                    </a:lnT>
                    <a:lnB w="9626">
                      <a:solidFill>
                        <a:srgbClr val="231F20"/>
                      </a:solidFill>
                      <a:prstDash val="solid"/>
                    </a:lnB>
                    <a:solidFill>
                      <a:srgbClr val="E8EEF3"/>
                    </a:solidFill>
                  </a:tcPr>
                </a:tc>
                <a:tc>
                  <a:txBody>
                    <a:bodyPr/>
                    <a:lstStyle/>
                    <a:p>
                      <a:pPr marL="538480" marR="201930" indent="-330200">
                        <a:lnSpc>
                          <a:spcPct val="101000"/>
                        </a:lnSpc>
                        <a:spcBef>
                          <a:spcPts val="50"/>
                        </a:spcBef>
                      </a:pPr>
                      <a:r>
                        <a:rPr sz="800" spc="-5" dirty="0">
                          <a:solidFill>
                            <a:srgbClr val="231F20"/>
                          </a:solidFill>
                          <a:latin typeface="Verdana"/>
                          <a:cs typeface="Verdana"/>
                        </a:rPr>
                        <a:t>Vertical Electrical  </a:t>
                      </a:r>
                      <a:r>
                        <a:rPr sz="800" spc="5" dirty="0">
                          <a:solidFill>
                            <a:srgbClr val="231F20"/>
                          </a:solidFill>
                          <a:latin typeface="Verdana"/>
                          <a:cs typeface="Verdana"/>
                        </a:rPr>
                        <a:t>Motor</a:t>
                      </a:r>
                      <a:endParaRPr sz="800">
                        <a:latin typeface="Verdana"/>
                        <a:cs typeface="Verdana"/>
                      </a:endParaRPr>
                    </a:p>
                  </a:txBody>
                  <a:tcPr marL="0" marR="0" marT="4907" marB="0">
                    <a:lnL w="9626">
                      <a:solidFill>
                        <a:srgbClr val="231F20"/>
                      </a:solidFill>
                      <a:prstDash val="solid"/>
                    </a:lnL>
                    <a:lnR w="9626">
                      <a:solidFill>
                        <a:srgbClr val="231F20"/>
                      </a:solidFill>
                      <a:prstDash val="solid"/>
                    </a:lnR>
                    <a:lnT w="9626">
                      <a:solidFill>
                        <a:srgbClr val="231F20"/>
                      </a:solidFill>
                      <a:prstDash val="solid"/>
                    </a:lnT>
                    <a:lnB w="9626">
                      <a:solidFill>
                        <a:srgbClr val="231F20"/>
                      </a:solidFill>
                      <a:prstDash val="solid"/>
                    </a:lnB>
                    <a:solidFill>
                      <a:srgbClr val="E8EEF3"/>
                    </a:solidFill>
                  </a:tcPr>
                </a:tc>
              </a:tr>
              <a:tr h="234729">
                <a:tc>
                  <a:txBody>
                    <a:bodyPr/>
                    <a:lstStyle/>
                    <a:p>
                      <a:pPr algn="ctr">
                        <a:lnSpc>
                          <a:spcPct val="100000"/>
                        </a:lnSpc>
                        <a:spcBef>
                          <a:spcPts val="615"/>
                        </a:spcBef>
                      </a:pPr>
                      <a:r>
                        <a:rPr sz="800" spc="-5" dirty="0">
                          <a:solidFill>
                            <a:srgbClr val="231F20"/>
                          </a:solidFill>
                          <a:latin typeface="Days"/>
                          <a:cs typeface="Days"/>
                        </a:rPr>
                        <a:t>APPLICATIONS</a:t>
                      </a:r>
                      <a:endParaRPr sz="800">
                        <a:latin typeface="Days"/>
                        <a:cs typeface="Days"/>
                      </a:endParaRPr>
                    </a:p>
                  </a:txBody>
                  <a:tcPr marL="0" marR="0" marT="60354" marB="0">
                    <a:lnL w="9626">
                      <a:solidFill>
                        <a:srgbClr val="231F20"/>
                      </a:solidFill>
                      <a:prstDash val="solid"/>
                    </a:lnL>
                    <a:lnR w="9626">
                      <a:solidFill>
                        <a:srgbClr val="231F20"/>
                      </a:solidFill>
                      <a:prstDash val="solid"/>
                    </a:lnR>
                    <a:lnT w="9626">
                      <a:solidFill>
                        <a:srgbClr val="231F20"/>
                      </a:solidFill>
                      <a:prstDash val="solid"/>
                    </a:lnT>
                    <a:lnB w="9626">
                      <a:solidFill>
                        <a:srgbClr val="231F20"/>
                      </a:solidFill>
                      <a:prstDash val="solid"/>
                    </a:lnB>
                    <a:solidFill>
                      <a:srgbClr val="FFFFFF"/>
                    </a:solidFill>
                  </a:tcPr>
                </a:tc>
                <a:tc>
                  <a:txBody>
                    <a:bodyPr/>
                    <a:lstStyle/>
                    <a:p>
                      <a:pPr marL="290830" marR="282575" indent="74295">
                        <a:lnSpc>
                          <a:spcPct val="101000"/>
                        </a:lnSpc>
                        <a:spcBef>
                          <a:spcPts val="50"/>
                        </a:spcBef>
                      </a:pPr>
                      <a:r>
                        <a:rPr sz="800" spc="-5" dirty="0">
                          <a:solidFill>
                            <a:srgbClr val="231F20"/>
                          </a:solidFill>
                          <a:latin typeface="Verdana"/>
                          <a:cs typeface="Verdana"/>
                        </a:rPr>
                        <a:t>Water </a:t>
                      </a:r>
                      <a:r>
                        <a:rPr sz="800" spc="5" dirty="0">
                          <a:solidFill>
                            <a:srgbClr val="231F20"/>
                          </a:solidFill>
                          <a:latin typeface="Verdana"/>
                          <a:cs typeface="Verdana"/>
                        </a:rPr>
                        <a:t>and  </a:t>
                      </a:r>
                      <a:r>
                        <a:rPr sz="800" dirty="0">
                          <a:solidFill>
                            <a:srgbClr val="231F20"/>
                          </a:solidFill>
                          <a:latin typeface="Verdana"/>
                          <a:cs typeface="Verdana"/>
                        </a:rPr>
                        <a:t>Clear</a:t>
                      </a:r>
                      <a:r>
                        <a:rPr sz="800" spc="-60" dirty="0">
                          <a:solidFill>
                            <a:srgbClr val="231F20"/>
                          </a:solidFill>
                          <a:latin typeface="Verdana"/>
                          <a:cs typeface="Verdana"/>
                        </a:rPr>
                        <a:t> </a:t>
                      </a:r>
                      <a:r>
                        <a:rPr sz="800" dirty="0">
                          <a:solidFill>
                            <a:srgbClr val="231F20"/>
                          </a:solidFill>
                          <a:latin typeface="Verdana"/>
                          <a:cs typeface="Verdana"/>
                        </a:rPr>
                        <a:t>Liquids</a:t>
                      </a:r>
                      <a:endParaRPr sz="800" dirty="0">
                        <a:latin typeface="Verdana"/>
                        <a:cs typeface="Verdana"/>
                      </a:endParaRPr>
                    </a:p>
                  </a:txBody>
                  <a:tcPr marL="0" marR="0" marT="4907" marB="0">
                    <a:lnL w="9626">
                      <a:solidFill>
                        <a:srgbClr val="231F20"/>
                      </a:solidFill>
                      <a:prstDash val="solid"/>
                    </a:lnL>
                    <a:lnR w="9626">
                      <a:solidFill>
                        <a:srgbClr val="231F20"/>
                      </a:solidFill>
                      <a:prstDash val="solid"/>
                    </a:lnR>
                    <a:lnT w="9626">
                      <a:solidFill>
                        <a:srgbClr val="231F20"/>
                      </a:solidFill>
                      <a:prstDash val="solid"/>
                    </a:lnT>
                    <a:lnB w="9626">
                      <a:solidFill>
                        <a:srgbClr val="231F20"/>
                      </a:solidFill>
                      <a:prstDash val="solid"/>
                    </a:lnB>
                    <a:solidFill>
                      <a:srgbClr val="FFFFFF"/>
                    </a:solidFill>
                  </a:tcPr>
                </a:tc>
                <a:tc>
                  <a:txBody>
                    <a:bodyPr/>
                    <a:lstStyle/>
                    <a:p>
                      <a:pPr marL="304165" marR="297180" indent="74295">
                        <a:lnSpc>
                          <a:spcPct val="101000"/>
                        </a:lnSpc>
                        <a:spcBef>
                          <a:spcPts val="50"/>
                        </a:spcBef>
                      </a:pPr>
                      <a:r>
                        <a:rPr sz="800" spc="-5" dirty="0">
                          <a:solidFill>
                            <a:srgbClr val="231F20"/>
                          </a:solidFill>
                          <a:latin typeface="Verdana"/>
                          <a:cs typeface="Verdana"/>
                        </a:rPr>
                        <a:t>Water </a:t>
                      </a:r>
                      <a:r>
                        <a:rPr sz="800" spc="5" dirty="0">
                          <a:solidFill>
                            <a:srgbClr val="231F20"/>
                          </a:solidFill>
                          <a:latin typeface="Verdana"/>
                          <a:cs typeface="Verdana"/>
                        </a:rPr>
                        <a:t>and  </a:t>
                      </a:r>
                      <a:r>
                        <a:rPr sz="800" dirty="0">
                          <a:solidFill>
                            <a:srgbClr val="231F20"/>
                          </a:solidFill>
                          <a:latin typeface="Verdana"/>
                          <a:cs typeface="Verdana"/>
                        </a:rPr>
                        <a:t>Clear</a:t>
                      </a:r>
                      <a:r>
                        <a:rPr sz="800" spc="-60" dirty="0">
                          <a:solidFill>
                            <a:srgbClr val="231F20"/>
                          </a:solidFill>
                          <a:latin typeface="Verdana"/>
                          <a:cs typeface="Verdana"/>
                        </a:rPr>
                        <a:t> </a:t>
                      </a:r>
                      <a:r>
                        <a:rPr sz="800" dirty="0">
                          <a:solidFill>
                            <a:srgbClr val="231F20"/>
                          </a:solidFill>
                          <a:latin typeface="Verdana"/>
                          <a:cs typeface="Verdana"/>
                        </a:rPr>
                        <a:t>Liquids</a:t>
                      </a:r>
                      <a:endParaRPr sz="800" dirty="0">
                        <a:latin typeface="Verdana"/>
                        <a:cs typeface="Verdana"/>
                      </a:endParaRPr>
                    </a:p>
                  </a:txBody>
                  <a:tcPr marL="0" marR="0" marT="4907" marB="0">
                    <a:lnL w="9626">
                      <a:solidFill>
                        <a:srgbClr val="231F20"/>
                      </a:solidFill>
                      <a:prstDash val="solid"/>
                    </a:lnL>
                    <a:lnR w="9626">
                      <a:solidFill>
                        <a:srgbClr val="231F20"/>
                      </a:solidFill>
                      <a:prstDash val="solid"/>
                    </a:lnR>
                    <a:lnT w="9626">
                      <a:solidFill>
                        <a:srgbClr val="231F20"/>
                      </a:solidFill>
                      <a:prstDash val="solid"/>
                    </a:lnT>
                    <a:lnB w="9626">
                      <a:solidFill>
                        <a:srgbClr val="231F20"/>
                      </a:solidFill>
                      <a:prstDash val="solid"/>
                    </a:lnB>
                    <a:solidFill>
                      <a:srgbClr val="FFFFFF"/>
                    </a:solidFill>
                  </a:tcPr>
                </a:tc>
                <a:tc>
                  <a:txBody>
                    <a:bodyPr/>
                    <a:lstStyle/>
                    <a:p>
                      <a:pPr marL="299085" marR="291465" indent="74295">
                        <a:lnSpc>
                          <a:spcPct val="101000"/>
                        </a:lnSpc>
                        <a:spcBef>
                          <a:spcPts val="50"/>
                        </a:spcBef>
                      </a:pPr>
                      <a:r>
                        <a:rPr sz="800" spc="-5" dirty="0">
                          <a:solidFill>
                            <a:srgbClr val="231F20"/>
                          </a:solidFill>
                          <a:latin typeface="Verdana"/>
                          <a:cs typeface="Verdana"/>
                        </a:rPr>
                        <a:t>Water </a:t>
                      </a:r>
                      <a:r>
                        <a:rPr sz="800" spc="5" dirty="0">
                          <a:solidFill>
                            <a:srgbClr val="231F20"/>
                          </a:solidFill>
                          <a:latin typeface="Verdana"/>
                          <a:cs typeface="Verdana"/>
                        </a:rPr>
                        <a:t>and  </a:t>
                      </a:r>
                      <a:r>
                        <a:rPr sz="800" dirty="0">
                          <a:solidFill>
                            <a:srgbClr val="231F20"/>
                          </a:solidFill>
                          <a:latin typeface="Verdana"/>
                          <a:cs typeface="Verdana"/>
                        </a:rPr>
                        <a:t>Clear</a:t>
                      </a:r>
                      <a:r>
                        <a:rPr sz="800" spc="-60" dirty="0">
                          <a:solidFill>
                            <a:srgbClr val="231F20"/>
                          </a:solidFill>
                          <a:latin typeface="Verdana"/>
                          <a:cs typeface="Verdana"/>
                        </a:rPr>
                        <a:t> </a:t>
                      </a:r>
                      <a:r>
                        <a:rPr sz="800" dirty="0">
                          <a:solidFill>
                            <a:srgbClr val="231F20"/>
                          </a:solidFill>
                          <a:latin typeface="Verdana"/>
                          <a:cs typeface="Verdana"/>
                        </a:rPr>
                        <a:t>Liquids</a:t>
                      </a:r>
                      <a:endParaRPr sz="800">
                        <a:latin typeface="Verdana"/>
                        <a:cs typeface="Verdana"/>
                      </a:endParaRPr>
                    </a:p>
                  </a:txBody>
                  <a:tcPr marL="0" marR="0" marT="4907" marB="0">
                    <a:lnL w="9626">
                      <a:solidFill>
                        <a:srgbClr val="231F20"/>
                      </a:solidFill>
                      <a:prstDash val="solid"/>
                    </a:lnL>
                    <a:lnR w="9626">
                      <a:solidFill>
                        <a:srgbClr val="231F20"/>
                      </a:solidFill>
                      <a:prstDash val="solid"/>
                    </a:lnR>
                    <a:lnT w="9626">
                      <a:solidFill>
                        <a:srgbClr val="231F20"/>
                      </a:solidFill>
                      <a:prstDash val="solid"/>
                    </a:lnT>
                    <a:lnB w="9626">
                      <a:solidFill>
                        <a:srgbClr val="231F20"/>
                      </a:solidFill>
                      <a:prstDash val="solid"/>
                    </a:lnB>
                    <a:solidFill>
                      <a:srgbClr val="FFFFFF"/>
                    </a:solidFill>
                  </a:tcPr>
                </a:tc>
                <a:tc>
                  <a:txBody>
                    <a:bodyPr/>
                    <a:lstStyle/>
                    <a:p>
                      <a:pPr marL="332105" marR="323850" indent="74295">
                        <a:lnSpc>
                          <a:spcPct val="101000"/>
                        </a:lnSpc>
                        <a:spcBef>
                          <a:spcPts val="50"/>
                        </a:spcBef>
                      </a:pPr>
                      <a:r>
                        <a:rPr sz="800" spc="-5" dirty="0">
                          <a:solidFill>
                            <a:srgbClr val="231F20"/>
                          </a:solidFill>
                          <a:latin typeface="Verdana"/>
                          <a:cs typeface="Verdana"/>
                        </a:rPr>
                        <a:t>Water </a:t>
                      </a:r>
                      <a:r>
                        <a:rPr sz="800" spc="5" dirty="0">
                          <a:solidFill>
                            <a:srgbClr val="231F20"/>
                          </a:solidFill>
                          <a:latin typeface="Verdana"/>
                          <a:cs typeface="Verdana"/>
                        </a:rPr>
                        <a:t>and  </a:t>
                      </a:r>
                      <a:r>
                        <a:rPr sz="800" dirty="0">
                          <a:solidFill>
                            <a:srgbClr val="231F20"/>
                          </a:solidFill>
                          <a:latin typeface="Verdana"/>
                          <a:cs typeface="Verdana"/>
                        </a:rPr>
                        <a:t>Clear</a:t>
                      </a:r>
                      <a:r>
                        <a:rPr sz="800" spc="-60" dirty="0">
                          <a:solidFill>
                            <a:srgbClr val="231F20"/>
                          </a:solidFill>
                          <a:latin typeface="Verdana"/>
                          <a:cs typeface="Verdana"/>
                        </a:rPr>
                        <a:t> </a:t>
                      </a:r>
                      <a:r>
                        <a:rPr sz="800" dirty="0">
                          <a:solidFill>
                            <a:srgbClr val="231F20"/>
                          </a:solidFill>
                          <a:latin typeface="Verdana"/>
                          <a:cs typeface="Verdana"/>
                        </a:rPr>
                        <a:t>Liquids</a:t>
                      </a:r>
                      <a:endParaRPr sz="800">
                        <a:latin typeface="Verdana"/>
                        <a:cs typeface="Verdana"/>
                      </a:endParaRPr>
                    </a:p>
                  </a:txBody>
                  <a:tcPr marL="0" marR="0" marT="4907" marB="0">
                    <a:lnL w="9626">
                      <a:solidFill>
                        <a:srgbClr val="231F20"/>
                      </a:solidFill>
                      <a:prstDash val="solid"/>
                    </a:lnL>
                    <a:lnR w="9626">
                      <a:solidFill>
                        <a:srgbClr val="231F20"/>
                      </a:solidFill>
                      <a:prstDash val="solid"/>
                    </a:lnR>
                    <a:lnT w="9626">
                      <a:solidFill>
                        <a:srgbClr val="231F20"/>
                      </a:solidFill>
                      <a:prstDash val="solid"/>
                    </a:lnT>
                    <a:lnB w="9626">
                      <a:solidFill>
                        <a:srgbClr val="231F20"/>
                      </a:solidFill>
                      <a:prstDash val="solid"/>
                    </a:lnB>
                    <a:solidFill>
                      <a:srgbClr val="FFFFFF"/>
                    </a:solidFill>
                  </a:tcPr>
                </a:tc>
              </a:tr>
              <a:tr h="246857">
                <a:tc>
                  <a:txBody>
                    <a:bodyPr/>
                    <a:lstStyle/>
                    <a:p>
                      <a:pPr algn="ctr">
                        <a:lnSpc>
                          <a:spcPct val="100000"/>
                        </a:lnSpc>
                        <a:spcBef>
                          <a:spcPts val="680"/>
                        </a:spcBef>
                      </a:pPr>
                      <a:r>
                        <a:rPr sz="800" spc="-5" dirty="0">
                          <a:solidFill>
                            <a:srgbClr val="231F20"/>
                          </a:solidFill>
                          <a:latin typeface="Days"/>
                          <a:cs typeface="Days"/>
                        </a:rPr>
                        <a:t>TEMPERATURE</a:t>
                      </a:r>
                      <a:endParaRPr sz="800">
                        <a:latin typeface="Days"/>
                        <a:cs typeface="Days"/>
                      </a:endParaRPr>
                    </a:p>
                  </a:txBody>
                  <a:tcPr marL="0" marR="0" marT="66733" marB="0">
                    <a:lnL w="9626">
                      <a:solidFill>
                        <a:srgbClr val="231F20"/>
                      </a:solidFill>
                      <a:prstDash val="solid"/>
                    </a:lnL>
                    <a:lnR w="9626">
                      <a:solidFill>
                        <a:srgbClr val="231F20"/>
                      </a:solidFill>
                      <a:prstDash val="solid"/>
                    </a:lnR>
                    <a:lnT w="9626">
                      <a:solidFill>
                        <a:srgbClr val="231F20"/>
                      </a:solidFill>
                      <a:prstDash val="solid"/>
                    </a:lnT>
                    <a:lnB w="9626">
                      <a:solidFill>
                        <a:srgbClr val="231F20"/>
                      </a:solidFill>
                      <a:prstDash val="solid"/>
                    </a:lnB>
                    <a:solidFill>
                      <a:srgbClr val="E8EEF3"/>
                    </a:solidFill>
                  </a:tcPr>
                </a:tc>
                <a:tc>
                  <a:txBody>
                    <a:bodyPr/>
                    <a:lstStyle/>
                    <a:p>
                      <a:pPr marL="469265" marR="57150" indent="-404495">
                        <a:lnSpc>
                          <a:spcPct val="101000"/>
                        </a:lnSpc>
                        <a:spcBef>
                          <a:spcPts val="110"/>
                        </a:spcBef>
                      </a:pPr>
                      <a:r>
                        <a:rPr sz="800" spc="5" dirty="0">
                          <a:solidFill>
                            <a:srgbClr val="231F20"/>
                          </a:solidFill>
                          <a:latin typeface="Verdana"/>
                          <a:cs typeface="Verdana"/>
                        </a:rPr>
                        <a:t>5°F(-15°C) </a:t>
                      </a:r>
                      <a:r>
                        <a:rPr sz="800" dirty="0">
                          <a:solidFill>
                            <a:srgbClr val="231F20"/>
                          </a:solidFill>
                          <a:latin typeface="Verdana"/>
                          <a:cs typeface="Verdana"/>
                        </a:rPr>
                        <a:t>to</a:t>
                      </a:r>
                      <a:r>
                        <a:rPr sz="800" spc="-90" dirty="0">
                          <a:solidFill>
                            <a:srgbClr val="231F20"/>
                          </a:solidFill>
                          <a:latin typeface="Verdana"/>
                          <a:cs typeface="Verdana"/>
                        </a:rPr>
                        <a:t> </a:t>
                      </a:r>
                      <a:r>
                        <a:rPr sz="800" spc="5" dirty="0">
                          <a:solidFill>
                            <a:srgbClr val="231F20"/>
                          </a:solidFill>
                          <a:latin typeface="Verdana"/>
                          <a:cs typeface="Verdana"/>
                        </a:rPr>
                        <a:t>248°F  (120°)</a:t>
                      </a:r>
                      <a:endParaRPr sz="800">
                        <a:latin typeface="Verdana"/>
                        <a:cs typeface="Verdana"/>
                      </a:endParaRPr>
                    </a:p>
                  </a:txBody>
                  <a:tcPr marL="0" marR="0" marT="10795" marB="0">
                    <a:lnL w="9626">
                      <a:solidFill>
                        <a:srgbClr val="231F20"/>
                      </a:solidFill>
                      <a:prstDash val="solid"/>
                    </a:lnL>
                    <a:lnR w="9626">
                      <a:solidFill>
                        <a:srgbClr val="231F20"/>
                      </a:solidFill>
                      <a:prstDash val="solid"/>
                    </a:lnR>
                    <a:lnT w="9626">
                      <a:solidFill>
                        <a:srgbClr val="231F20"/>
                      </a:solidFill>
                      <a:prstDash val="solid"/>
                    </a:lnT>
                    <a:lnB w="9626">
                      <a:solidFill>
                        <a:srgbClr val="231F20"/>
                      </a:solidFill>
                      <a:prstDash val="solid"/>
                    </a:lnB>
                    <a:solidFill>
                      <a:srgbClr val="E8EEF3"/>
                    </a:solidFill>
                  </a:tcPr>
                </a:tc>
                <a:tc>
                  <a:txBody>
                    <a:bodyPr/>
                    <a:lstStyle/>
                    <a:p>
                      <a:pPr marL="482600" marR="71120" indent="-404495">
                        <a:lnSpc>
                          <a:spcPct val="101000"/>
                        </a:lnSpc>
                        <a:spcBef>
                          <a:spcPts val="110"/>
                        </a:spcBef>
                      </a:pPr>
                      <a:r>
                        <a:rPr sz="800" spc="5" dirty="0">
                          <a:solidFill>
                            <a:srgbClr val="231F20"/>
                          </a:solidFill>
                          <a:latin typeface="Verdana"/>
                          <a:cs typeface="Verdana"/>
                        </a:rPr>
                        <a:t>5°F(-15°C) </a:t>
                      </a:r>
                      <a:r>
                        <a:rPr sz="800" dirty="0">
                          <a:solidFill>
                            <a:srgbClr val="231F20"/>
                          </a:solidFill>
                          <a:latin typeface="Verdana"/>
                          <a:cs typeface="Verdana"/>
                        </a:rPr>
                        <a:t>to</a:t>
                      </a:r>
                      <a:r>
                        <a:rPr sz="800" spc="-90" dirty="0">
                          <a:solidFill>
                            <a:srgbClr val="231F20"/>
                          </a:solidFill>
                          <a:latin typeface="Verdana"/>
                          <a:cs typeface="Verdana"/>
                        </a:rPr>
                        <a:t> </a:t>
                      </a:r>
                      <a:r>
                        <a:rPr sz="800" spc="5" dirty="0">
                          <a:solidFill>
                            <a:srgbClr val="231F20"/>
                          </a:solidFill>
                          <a:latin typeface="Verdana"/>
                          <a:cs typeface="Verdana"/>
                        </a:rPr>
                        <a:t>248°F  (120°)</a:t>
                      </a:r>
                      <a:endParaRPr sz="800" dirty="0">
                        <a:latin typeface="Verdana"/>
                        <a:cs typeface="Verdana"/>
                      </a:endParaRPr>
                    </a:p>
                  </a:txBody>
                  <a:tcPr marL="0" marR="0" marT="10795" marB="0">
                    <a:lnL w="9626">
                      <a:solidFill>
                        <a:srgbClr val="231F20"/>
                      </a:solidFill>
                      <a:prstDash val="solid"/>
                    </a:lnL>
                    <a:lnR w="9626">
                      <a:solidFill>
                        <a:srgbClr val="231F20"/>
                      </a:solidFill>
                      <a:prstDash val="solid"/>
                    </a:lnR>
                    <a:lnT w="9626">
                      <a:solidFill>
                        <a:srgbClr val="231F20"/>
                      </a:solidFill>
                      <a:prstDash val="solid"/>
                    </a:lnT>
                    <a:lnB w="9626">
                      <a:solidFill>
                        <a:srgbClr val="231F20"/>
                      </a:solidFill>
                      <a:prstDash val="solid"/>
                    </a:lnB>
                    <a:solidFill>
                      <a:srgbClr val="E8EEF3"/>
                    </a:solidFill>
                  </a:tcPr>
                </a:tc>
                <a:tc>
                  <a:txBody>
                    <a:bodyPr/>
                    <a:lstStyle/>
                    <a:p>
                      <a:pPr marL="437515" marR="318770" indent="-111760">
                        <a:lnSpc>
                          <a:spcPct val="101000"/>
                        </a:lnSpc>
                        <a:spcBef>
                          <a:spcPts val="110"/>
                        </a:spcBef>
                      </a:pPr>
                      <a:r>
                        <a:rPr sz="800" spc="5" dirty="0">
                          <a:solidFill>
                            <a:srgbClr val="231F20"/>
                          </a:solidFill>
                          <a:latin typeface="Verdana"/>
                          <a:cs typeface="Verdana"/>
                        </a:rPr>
                        <a:t>up </a:t>
                      </a:r>
                      <a:r>
                        <a:rPr sz="800" dirty="0">
                          <a:solidFill>
                            <a:srgbClr val="231F20"/>
                          </a:solidFill>
                          <a:latin typeface="Verdana"/>
                          <a:cs typeface="Verdana"/>
                        </a:rPr>
                        <a:t>to</a:t>
                      </a:r>
                      <a:r>
                        <a:rPr sz="800" spc="-90" dirty="0">
                          <a:solidFill>
                            <a:srgbClr val="231F20"/>
                          </a:solidFill>
                          <a:latin typeface="Verdana"/>
                          <a:cs typeface="Verdana"/>
                        </a:rPr>
                        <a:t> </a:t>
                      </a:r>
                      <a:r>
                        <a:rPr sz="800" spc="5" dirty="0">
                          <a:solidFill>
                            <a:srgbClr val="231F20"/>
                          </a:solidFill>
                          <a:latin typeface="Verdana"/>
                          <a:cs typeface="Verdana"/>
                        </a:rPr>
                        <a:t>225°F  (107°C)</a:t>
                      </a:r>
                      <a:endParaRPr sz="800">
                        <a:latin typeface="Verdana"/>
                        <a:cs typeface="Verdana"/>
                      </a:endParaRPr>
                    </a:p>
                  </a:txBody>
                  <a:tcPr marL="0" marR="0" marT="10795" marB="0">
                    <a:lnL w="9626">
                      <a:solidFill>
                        <a:srgbClr val="231F20"/>
                      </a:solidFill>
                      <a:prstDash val="solid"/>
                    </a:lnL>
                    <a:lnR w="9626">
                      <a:solidFill>
                        <a:srgbClr val="231F20"/>
                      </a:solidFill>
                      <a:prstDash val="solid"/>
                    </a:lnR>
                    <a:lnT w="9626">
                      <a:solidFill>
                        <a:srgbClr val="231F20"/>
                      </a:solidFill>
                      <a:prstDash val="solid"/>
                    </a:lnT>
                    <a:lnB w="9626">
                      <a:solidFill>
                        <a:srgbClr val="231F20"/>
                      </a:solidFill>
                      <a:prstDash val="solid"/>
                    </a:lnB>
                    <a:solidFill>
                      <a:srgbClr val="E8EEF3"/>
                    </a:solidFill>
                  </a:tcPr>
                </a:tc>
                <a:tc>
                  <a:txBody>
                    <a:bodyPr/>
                    <a:lstStyle/>
                    <a:p>
                      <a:pPr marL="470534" marR="351155" indent="-111760">
                        <a:lnSpc>
                          <a:spcPct val="101000"/>
                        </a:lnSpc>
                        <a:spcBef>
                          <a:spcPts val="110"/>
                        </a:spcBef>
                      </a:pPr>
                      <a:r>
                        <a:rPr sz="800" spc="5" dirty="0">
                          <a:solidFill>
                            <a:srgbClr val="231F20"/>
                          </a:solidFill>
                          <a:latin typeface="Verdana"/>
                          <a:cs typeface="Verdana"/>
                        </a:rPr>
                        <a:t>up </a:t>
                      </a:r>
                      <a:r>
                        <a:rPr sz="800" dirty="0">
                          <a:solidFill>
                            <a:srgbClr val="231F20"/>
                          </a:solidFill>
                          <a:latin typeface="Verdana"/>
                          <a:cs typeface="Verdana"/>
                        </a:rPr>
                        <a:t>to</a:t>
                      </a:r>
                      <a:r>
                        <a:rPr sz="800" spc="-90" dirty="0">
                          <a:solidFill>
                            <a:srgbClr val="231F20"/>
                          </a:solidFill>
                          <a:latin typeface="Verdana"/>
                          <a:cs typeface="Verdana"/>
                        </a:rPr>
                        <a:t> </a:t>
                      </a:r>
                      <a:r>
                        <a:rPr sz="800" spc="5" dirty="0">
                          <a:solidFill>
                            <a:srgbClr val="231F20"/>
                          </a:solidFill>
                          <a:latin typeface="Verdana"/>
                          <a:cs typeface="Verdana"/>
                        </a:rPr>
                        <a:t>225°F  (107°C)</a:t>
                      </a:r>
                      <a:endParaRPr sz="800">
                        <a:latin typeface="Verdana"/>
                        <a:cs typeface="Verdana"/>
                      </a:endParaRPr>
                    </a:p>
                  </a:txBody>
                  <a:tcPr marL="0" marR="0" marT="10795" marB="0">
                    <a:lnL w="9626">
                      <a:solidFill>
                        <a:srgbClr val="231F20"/>
                      </a:solidFill>
                      <a:prstDash val="solid"/>
                    </a:lnL>
                    <a:lnR w="9626">
                      <a:solidFill>
                        <a:srgbClr val="231F20"/>
                      </a:solidFill>
                      <a:prstDash val="solid"/>
                    </a:lnR>
                    <a:lnT w="9626">
                      <a:solidFill>
                        <a:srgbClr val="231F20"/>
                      </a:solidFill>
                      <a:prstDash val="solid"/>
                    </a:lnT>
                    <a:lnB w="9626">
                      <a:solidFill>
                        <a:srgbClr val="231F20"/>
                      </a:solidFill>
                      <a:prstDash val="solid"/>
                    </a:lnB>
                    <a:solidFill>
                      <a:srgbClr val="E8EEF3"/>
                    </a:solidFill>
                  </a:tcPr>
                </a:tc>
              </a:tr>
              <a:tr h="448822">
                <a:tc>
                  <a:txBody>
                    <a:bodyPr/>
                    <a:lstStyle/>
                    <a:p>
                      <a:pPr marL="309880" marR="104139" indent="-198120">
                        <a:lnSpc>
                          <a:spcPct val="103699"/>
                        </a:lnSpc>
                        <a:spcBef>
                          <a:spcPts val="1060"/>
                        </a:spcBef>
                      </a:pPr>
                      <a:r>
                        <a:rPr sz="800" dirty="0">
                          <a:solidFill>
                            <a:srgbClr val="231F20"/>
                          </a:solidFill>
                          <a:latin typeface="Days"/>
                          <a:cs typeface="Days"/>
                        </a:rPr>
                        <a:t>CON</a:t>
                      </a:r>
                      <a:r>
                        <a:rPr sz="800" spc="-30" dirty="0">
                          <a:solidFill>
                            <a:srgbClr val="231F20"/>
                          </a:solidFill>
                          <a:latin typeface="Days"/>
                          <a:cs typeface="Days"/>
                        </a:rPr>
                        <a:t>S</a:t>
                      </a:r>
                      <a:r>
                        <a:rPr sz="800" dirty="0">
                          <a:solidFill>
                            <a:srgbClr val="231F20"/>
                          </a:solidFill>
                          <a:latin typeface="Days"/>
                          <a:cs typeface="Days"/>
                        </a:rPr>
                        <a:t>TRU</a:t>
                      </a:r>
                      <a:r>
                        <a:rPr sz="800" spc="-20" dirty="0">
                          <a:solidFill>
                            <a:srgbClr val="231F20"/>
                          </a:solidFill>
                          <a:latin typeface="Days"/>
                          <a:cs typeface="Days"/>
                        </a:rPr>
                        <a:t>C</a:t>
                      </a:r>
                      <a:r>
                        <a:rPr sz="800" dirty="0">
                          <a:solidFill>
                            <a:srgbClr val="231F20"/>
                          </a:solidFill>
                          <a:latin typeface="Days"/>
                          <a:cs typeface="Days"/>
                        </a:rPr>
                        <a:t>TION  </a:t>
                      </a:r>
                      <a:r>
                        <a:rPr sz="800" spc="25" dirty="0">
                          <a:solidFill>
                            <a:srgbClr val="231F20"/>
                          </a:solidFill>
                          <a:latin typeface="Days"/>
                          <a:cs typeface="Days"/>
                        </a:rPr>
                        <a:t>MATERIAL</a:t>
                      </a:r>
                      <a:endParaRPr sz="800">
                        <a:latin typeface="Days"/>
                        <a:cs typeface="Days"/>
                      </a:endParaRPr>
                    </a:p>
                  </a:txBody>
                  <a:tcPr marL="0" marR="0" marT="104025" marB="0">
                    <a:lnL w="9626">
                      <a:solidFill>
                        <a:srgbClr val="231F20"/>
                      </a:solidFill>
                      <a:prstDash val="solid"/>
                    </a:lnL>
                    <a:lnR w="9626">
                      <a:solidFill>
                        <a:srgbClr val="231F20"/>
                      </a:solidFill>
                      <a:prstDash val="solid"/>
                    </a:lnR>
                    <a:lnT w="9626">
                      <a:solidFill>
                        <a:srgbClr val="231F20"/>
                      </a:solidFill>
                      <a:prstDash val="solid"/>
                    </a:lnT>
                    <a:lnB w="9626">
                      <a:solidFill>
                        <a:srgbClr val="231F20"/>
                      </a:solidFill>
                      <a:prstDash val="solid"/>
                    </a:lnB>
                    <a:solidFill>
                      <a:srgbClr val="FFFFFF"/>
                    </a:solidFill>
                  </a:tcPr>
                </a:tc>
                <a:tc>
                  <a:txBody>
                    <a:bodyPr/>
                    <a:lstStyle/>
                    <a:p>
                      <a:pPr>
                        <a:lnSpc>
                          <a:spcPct val="100000"/>
                        </a:lnSpc>
                      </a:pPr>
                      <a:endParaRPr sz="800">
                        <a:latin typeface="Times New Roman"/>
                        <a:cs typeface="Times New Roman"/>
                      </a:endParaRPr>
                    </a:p>
                    <a:p>
                      <a:pPr marL="58419">
                        <a:lnSpc>
                          <a:spcPct val="100000"/>
                        </a:lnSpc>
                      </a:pPr>
                      <a:r>
                        <a:rPr sz="800" dirty="0">
                          <a:solidFill>
                            <a:srgbClr val="231F20"/>
                          </a:solidFill>
                          <a:latin typeface="Verdana"/>
                          <a:cs typeface="Verdana"/>
                        </a:rPr>
                        <a:t>#304 Stainless</a:t>
                      </a:r>
                      <a:r>
                        <a:rPr sz="800" spc="-30" dirty="0">
                          <a:solidFill>
                            <a:srgbClr val="231F20"/>
                          </a:solidFill>
                          <a:latin typeface="Verdana"/>
                          <a:cs typeface="Verdana"/>
                        </a:rPr>
                        <a:t> </a:t>
                      </a:r>
                      <a:r>
                        <a:rPr sz="800" dirty="0">
                          <a:solidFill>
                            <a:srgbClr val="231F20"/>
                          </a:solidFill>
                          <a:latin typeface="Verdana"/>
                          <a:cs typeface="Verdana"/>
                        </a:rPr>
                        <a:t>Steel</a:t>
                      </a:r>
                      <a:endParaRPr sz="800">
                        <a:latin typeface="Verdana"/>
                        <a:cs typeface="Verdana"/>
                      </a:endParaRPr>
                    </a:p>
                    <a:p>
                      <a:pPr marL="118110">
                        <a:lnSpc>
                          <a:spcPct val="100000"/>
                        </a:lnSpc>
                        <a:spcBef>
                          <a:spcPts val="10"/>
                        </a:spcBef>
                      </a:pPr>
                      <a:r>
                        <a:rPr sz="800" dirty="0">
                          <a:solidFill>
                            <a:srgbClr val="231F20"/>
                          </a:solidFill>
                          <a:latin typeface="Verdana"/>
                          <a:cs typeface="Verdana"/>
                        </a:rPr>
                        <a:t>Optional #316</a:t>
                      </a:r>
                      <a:r>
                        <a:rPr sz="800" spc="-50" dirty="0">
                          <a:solidFill>
                            <a:srgbClr val="231F20"/>
                          </a:solidFill>
                          <a:latin typeface="Verdana"/>
                          <a:cs typeface="Verdana"/>
                        </a:rPr>
                        <a:t> </a:t>
                      </a:r>
                      <a:r>
                        <a:rPr sz="800" spc="5" dirty="0">
                          <a:solidFill>
                            <a:srgbClr val="231F20"/>
                          </a:solidFill>
                          <a:latin typeface="Verdana"/>
                          <a:cs typeface="Verdana"/>
                        </a:rPr>
                        <a:t>S/S</a:t>
                      </a:r>
                      <a:endParaRPr sz="800">
                        <a:latin typeface="Verdana"/>
                        <a:cs typeface="Verdana"/>
                      </a:endParaRPr>
                    </a:p>
                  </a:txBody>
                  <a:tcPr marL="0" marR="0" marT="0" marB="0">
                    <a:lnL w="9626">
                      <a:solidFill>
                        <a:srgbClr val="231F20"/>
                      </a:solidFill>
                      <a:prstDash val="solid"/>
                    </a:lnL>
                    <a:lnR w="9626">
                      <a:solidFill>
                        <a:srgbClr val="231F20"/>
                      </a:solidFill>
                      <a:prstDash val="solid"/>
                    </a:lnR>
                    <a:lnT w="9626">
                      <a:solidFill>
                        <a:srgbClr val="231F20"/>
                      </a:solidFill>
                      <a:prstDash val="solid"/>
                    </a:lnT>
                    <a:lnB w="9626">
                      <a:solidFill>
                        <a:srgbClr val="231F20"/>
                      </a:solidFill>
                      <a:prstDash val="solid"/>
                    </a:lnB>
                    <a:solidFill>
                      <a:srgbClr val="FFFFFF"/>
                    </a:solidFill>
                  </a:tcPr>
                </a:tc>
                <a:tc>
                  <a:txBody>
                    <a:bodyPr/>
                    <a:lstStyle/>
                    <a:p>
                      <a:pPr marL="250190" marR="241935" indent="73025" algn="just">
                        <a:lnSpc>
                          <a:spcPct val="101000"/>
                        </a:lnSpc>
                        <a:spcBef>
                          <a:spcPts val="50"/>
                        </a:spcBef>
                      </a:pPr>
                      <a:r>
                        <a:rPr sz="800" dirty="0">
                          <a:solidFill>
                            <a:srgbClr val="231F20"/>
                          </a:solidFill>
                          <a:latin typeface="Verdana"/>
                          <a:cs typeface="Verdana"/>
                        </a:rPr>
                        <a:t>Cast Iron </a:t>
                      </a:r>
                      <a:r>
                        <a:rPr sz="800" spc="5" dirty="0">
                          <a:solidFill>
                            <a:srgbClr val="231F20"/>
                          </a:solidFill>
                          <a:latin typeface="Verdana"/>
                          <a:cs typeface="Verdana"/>
                        </a:rPr>
                        <a:t>as  Standard, </a:t>
                      </a:r>
                      <a:r>
                        <a:rPr sz="800" dirty="0">
                          <a:solidFill>
                            <a:srgbClr val="231F20"/>
                          </a:solidFill>
                          <a:latin typeface="Verdana"/>
                          <a:cs typeface="Verdana"/>
                        </a:rPr>
                        <a:t>or  Stainless</a:t>
                      </a:r>
                      <a:r>
                        <a:rPr sz="800" spc="-45" dirty="0">
                          <a:solidFill>
                            <a:srgbClr val="231F20"/>
                          </a:solidFill>
                          <a:latin typeface="Verdana"/>
                          <a:cs typeface="Verdana"/>
                        </a:rPr>
                        <a:t> </a:t>
                      </a:r>
                      <a:r>
                        <a:rPr sz="800" dirty="0">
                          <a:solidFill>
                            <a:srgbClr val="231F20"/>
                          </a:solidFill>
                          <a:latin typeface="Verdana"/>
                          <a:cs typeface="Verdana"/>
                        </a:rPr>
                        <a:t>Steel</a:t>
                      </a:r>
                      <a:endParaRPr sz="800">
                        <a:latin typeface="Verdana"/>
                        <a:cs typeface="Verdana"/>
                      </a:endParaRPr>
                    </a:p>
                    <a:p>
                      <a:pPr marL="279400" algn="just">
                        <a:lnSpc>
                          <a:spcPct val="100000"/>
                        </a:lnSpc>
                        <a:spcBef>
                          <a:spcPts val="10"/>
                        </a:spcBef>
                      </a:pPr>
                      <a:r>
                        <a:rPr sz="800" dirty="0">
                          <a:solidFill>
                            <a:srgbClr val="231F20"/>
                          </a:solidFill>
                          <a:latin typeface="Verdana"/>
                          <a:cs typeface="Verdana"/>
                        </a:rPr>
                        <a:t>#304 </a:t>
                      </a:r>
                      <a:r>
                        <a:rPr sz="800" spc="5" dirty="0">
                          <a:solidFill>
                            <a:srgbClr val="231F20"/>
                          </a:solidFill>
                          <a:latin typeface="Verdana"/>
                          <a:cs typeface="Verdana"/>
                        </a:rPr>
                        <a:t>&amp;</a:t>
                      </a:r>
                      <a:r>
                        <a:rPr sz="800" spc="-80" dirty="0">
                          <a:solidFill>
                            <a:srgbClr val="231F20"/>
                          </a:solidFill>
                          <a:latin typeface="Verdana"/>
                          <a:cs typeface="Verdana"/>
                        </a:rPr>
                        <a:t> </a:t>
                      </a:r>
                      <a:r>
                        <a:rPr sz="800" dirty="0">
                          <a:solidFill>
                            <a:srgbClr val="231F20"/>
                          </a:solidFill>
                          <a:latin typeface="Verdana"/>
                          <a:cs typeface="Verdana"/>
                        </a:rPr>
                        <a:t>#316</a:t>
                      </a:r>
                      <a:endParaRPr sz="800">
                        <a:latin typeface="Verdana"/>
                        <a:cs typeface="Verdana"/>
                      </a:endParaRPr>
                    </a:p>
                  </a:txBody>
                  <a:tcPr marL="0" marR="0" marT="4907" marB="0">
                    <a:lnL w="9626">
                      <a:solidFill>
                        <a:srgbClr val="231F20"/>
                      </a:solidFill>
                      <a:prstDash val="solid"/>
                    </a:lnL>
                    <a:lnR w="9626">
                      <a:solidFill>
                        <a:srgbClr val="231F20"/>
                      </a:solidFill>
                      <a:prstDash val="solid"/>
                    </a:lnR>
                    <a:lnT w="9626">
                      <a:solidFill>
                        <a:srgbClr val="231F20"/>
                      </a:solidFill>
                      <a:prstDash val="solid"/>
                    </a:lnT>
                    <a:lnB w="9626">
                      <a:solidFill>
                        <a:srgbClr val="231F20"/>
                      </a:solidFill>
                      <a:prstDash val="solid"/>
                    </a:lnB>
                    <a:solidFill>
                      <a:srgbClr val="FFFFFF"/>
                    </a:solidFill>
                  </a:tcPr>
                </a:tc>
                <a:tc>
                  <a:txBody>
                    <a:bodyPr/>
                    <a:lstStyle/>
                    <a:p>
                      <a:pPr>
                        <a:lnSpc>
                          <a:spcPct val="100000"/>
                        </a:lnSpc>
                      </a:pPr>
                      <a:endParaRPr sz="800" dirty="0">
                        <a:latin typeface="Times New Roman"/>
                        <a:cs typeface="Times New Roman"/>
                      </a:endParaRPr>
                    </a:p>
                    <a:p>
                      <a:pPr algn="ctr">
                        <a:lnSpc>
                          <a:spcPct val="100000"/>
                        </a:lnSpc>
                      </a:pPr>
                      <a:r>
                        <a:rPr sz="800" dirty="0">
                          <a:solidFill>
                            <a:srgbClr val="231F20"/>
                          </a:solidFill>
                          <a:latin typeface="Verdana"/>
                          <a:cs typeface="Verdana"/>
                        </a:rPr>
                        <a:t>#304 Stainless</a:t>
                      </a:r>
                      <a:r>
                        <a:rPr sz="800" spc="-30" dirty="0">
                          <a:solidFill>
                            <a:srgbClr val="231F20"/>
                          </a:solidFill>
                          <a:latin typeface="Verdana"/>
                          <a:cs typeface="Verdana"/>
                        </a:rPr>
                        <a:t> </a:t>
                      </a:r>
                      <a:r>
                        <a:rPr sz="800" dirty="0">
                          <a:solidFill>
                            <a:srgbClr val="231F20"/>
                          </a:solidFill>
                          <a:latin typeface="Verdana"/>
                          <a:cs typeface="Verdana"/>
                        </a:rPr>
                        <a:t>Steel</a:t>
                      </a:r>
                      <a:endParaRPr sz="800" dirty="0">
                        <a:latin typeface="Verdana"/>
                        <a:cs typeface="Verdana"/>
                      </a:endParaRPr>
                    </a:p>
                  </a:txBody>
                  <a:tcPr marL="0" marR="0" marT="0" marB="0">
                    <a:lnL w="9626">
                      <a:solidFill>
                        <a:srgbClr val="231F20"/>
                      </a:solidFill>
                      <a:prstDash val="solid"/>
                    </a:lnL>
                    <a:lnR w="9626">
                      <a:solidFill>
                        <a:srgbClr val="231F20"/>
                      </a:solidFill>
                      <a:prstDash val="solid"/>
                    </a:lnR>
                    <a:lnT w="9626">
                      <a:solidFill>
                        <a:srgbClr val="231F20"/>
                      </a:solidFill>
                      <a:prstDash val="solid"/>
                    </a:lnT>
                    <a:lnB w="9626">
                      <a:solidFill>
                        <a:srgbClr val="231F20"/>
                      </a:solidFill>
                      <a:prstDash val="solid"/>
                    </a:lnB>
                    <a:solidFill>
                      <a:srgbClr val="FFFFFF"/>
                    </a:solidFill>
                  </a:tcPr>
                </a:tc>
                <a:tc>
                  <a:txBody>
                    <a:bodyPr/>
                    <a:lstStyle/>
                    <a:p>
                      <a:pPr>
                        <a:lnSpc>
                          <a:spcPct val="100000"/>
                        </a:lnSpc>
                      </a:pPr>
                      <a:endParaRPr sz="800" dirty="0">
                        <a:latin typeface="Times New Roman"/>
                        <a:cs typeface="Times New Roman"/>
                      </a:endParaRPr>
                    </a:p>
                    <a:p>
                      <a:pPr algn="ctr">
                        <a:lnSpc>
                          <a:spcPct val="100000"/>
                        </a:lnSpc>
                      </a:pPr>
                      <a:r>
                        <a:rPr sz="800" dirty="0">
                          <a:solidFill>
                            <a:srgbClr val="231F20"/>
                          </a:solidFill>
                          <a:latin typeface="Verdana"/>
                          <a:cs typeface="Verdana"/>
                        </a:rPr>
                        <a:t>#304 Stainless</a:t>
                      </a:r>
                      <a:r>
                        <a:rPr sz="800" spc="-30" dirty="0">
                          <a:solidFill>
                            <a:srgbClr val="231F20"/>
                          </a:solidFill>
                          <a:latin typeface="Verdana"/>
                          <a:cs typeface="Verdana"/>
                        </a:rPr>
                        <a:t> </a:t>
                      </a:r>
                      <a:r>
                        <a:rPr sz="800" dirty="0">
                          <a:solidFill>
                            <a:srgbClr val="231F20"/>
                          </a:solidFill>
                          <a:latin typeface="Verdana"/>
                          <a:cs typeface="Verdana"/>
                        </a:rPr>
                        <a:t>Steel</a:t>
                      </a:r>
                      <a:endParaRPr sz="800" dirty="0">
                        <a:latin typeface="Verdana"/>
                        <a:cs typeface="Verdana"/>
                      </a:endParaRPr>
                    </a:p>
                  </a:txBody>
                  <a:tcPr marL="0" marR="0" marT="0" marB="0">
                    <a:lnL w="9626">
                      <a:solidFill>
                        <a:srgbClr val="231F20"/>
                      </a:solidFill>
                      <a:prstDash val="solid"/>
                    </a:lnL>
                    <a:lnR w="9626">
                      <a:solidFill>
                        <a:srgbClr val="231F20"/>
                      </a:solidFill>
                      <a:prstDash val="solid"/>
                    </a:lnR>
                    <a:lnT w="9626">
                      <a:solidFill>
                        <a:srgbClr val="231F20"/>
                      </a:solidFill>
                      <a:prstDash val="solid"/>
                    </a:lnT>
                    <a:lnB w="9626">
                      <a:solidFill>
                        <a:srgbClr val="231F20"/>
                      </a:solidFill>
                      <a:prstDash val="solid"/>
                    </a:lnB>
                    <a:solidFill>
                      <a:srgbClr val="FFFFFF"/>
                    </a:solidFill>
                  </a:tcPr>
                </a:tc>
              </a:tr>
            </a:tbl>
          </a:graphicData>
        </a:graphic>
      </p:graphicFrame>
      <p:sp>
        <p:nvSpPr>
          <p:cNvPr id="6" name="object 6"/>
          <p:cNvSpPr/>
          <p:nvPr/>
        </p:nvSpPr>
        <p:spPr>
          <a:xfrm>
            <a:off x="7689582" y="443851"/>
            <a:ext cx="1742665" cy="1025042"/>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2774148" y="367551"/>
            <a:ext cx="965044" cy="1238009"/>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5884313" y="518228"/>
            <a:ext cx="1725408" cy="967360"/>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4519261" y="218845"/>
            <a:ext cx="1209896" cy="1446407"/>
          </a:xfrm>
          <a:prstGeom prst="rect">
            <a:avLst/>
          </a:prstGeom>
          <a:blipFill>
            <a:blip r:embed="rId5" cstate="print"/>
            <a:stretch>
              <a:fillRect/>
            </a:stretch>
          </a:blipFill>
        </p:spPr>
        <p:txBody>
          <a:bodyPr wrap="square" lIns="0" tIns="0" rIns="0" bIns="0" rtlCol="0"/>
          <a:lstStyle/>
          <a:p>
            <a:endParaRPr/>
          </a:p>
        </p:txBody>
      </p:sp>
      <p:sp>
        <p:nvSpPr>
          <p:cNvPr id="10" name="object 10"/>
          <p:cNvSpPr txBox="1"/>
          <p:nvPr/>
        </p:nvSpPr>
        <p:spPr>
          <a:xfrm>
            <a:off x="139827" y="53274"/>
            <a:ext cx="7658847" cy="307777"/>
          </a:xfrm>
          <a:prstGeom prst="rect">
            <a:avLst/>
          </a:prstGeom>
        </p:spPr>
        <p:txBody>
          <a:bodyPr vert="horz" wrap="square" lIns="0" tIns="0" rIns="0" bIns="0" rtlCol="0">
            <a:spAutoFit/>
          </a:bodyPr>
          <a:lstStyle/>
          <a:p>
            <a:pPr marL="12700">
              <a:lnSpc>
                <a:spcPts val="1175"/>
              </a:lnSpc>
            </a:pPr>
            <a:r>
              <a:rPr sz="1050" spc="-5" dirty="0">
                <a:solidFill>
                  <a:srgbClr val="FFFFFF"/>
                </a:solidFill>
                <a:latin typeface="Days"/>
                <a:cs typeface="Days"/>
              </a:rPr>
              <a:t>MULTISTAGE, </a:t>
            </a:r>
            <a:r>
              <a:rPr sz="1050" spc="20" dirty="0">
                <a:solidFill>
                  <a:srgbClr val="FFFFFF"/>
                </a:solidFill>
                <a:latin typeface="Days"/>
                <a:cs typeface="Days"/>
              </a:rPr>
              <a:t>CLOSED </a:t>
            </a:r>
            <a:r>
              <a:rPr sz="1050" spc="30" dirty="0">
                <a:solidFill>
                  <a:srgbClr val="FFFFFF"/>
                </a:solidFill>
                <a:latin typeface="Days"/>
                <a:cs typeface="Days"/>
              </a:rPr>
              <a:t>COUPLED </a:t>
            </a:r>
            <a:r>
              <a:rPr sz="1050" spc="10" dirty="0">
                <a:solidFill>
                  <a:srgbClr val="FFFFFF"/>
                </a:solidFill>
                <a:latin typeface="Days"/>
                <a:cs typeface="Days"/>
              </a:rPr>
              <a:t>STAINLESS </a:t>
            </a:r>
            <a:r>
              <a:rPr sz="1050" spc="20" dirty="0">
                <a:solidFill>
                  <a:srgbClr val="FFFFFF"/>
                </a:solidFill>
                <a:latin typeface="Days"/>
                <a:cs typeface="Days"/>
              </a:rPr>
              <a:t>STEEL</a:t>
            </a:r>
            <a:r>
              <a:rPr sz="1050" spc="30" dirty="0">
                <a:solidFill>
                  <a:srgbClr val="FFFFFF"/>
                </a:solidFill>
                <a:latin typeface="Days"/>
                <a:cs typeface="Days"/>
              </a:rPr>
              <a:t> PUMPS</a:t>
            </a:r>
            <a:endParaRPr sz="1050">
              <a:latin typeface="Days"/>
              <a:cs typeface="Days"/>
            </a:endParaRPr>
          </a:p>
          <a:p>
            <a:pPr marL="12700">
              <a:lnSpc>
                <a:spcPts val="1175"/>
              </a:lnSpc>
            </a:pPr>
            <a:r>
              <a:rPr sz="1050" spc="25" dirty="0">
                <a:solidFill>
                  <a:srgbClr val="FFFFFF"/>
                </a:solidFill>
                <a:latin typeface="Days"/>
                <a:cs typeface="Days"/>
              </a:rPr>
              <a:t>SHELL </a:t>
            </a:r>
            <a:r>
              <a:rPr sz="1050" spc="30" dirty="0">
                <a:solidFill>
                  <a:srgbClr val="FFFFFF"/>
                </a:solidFill>
                <a:latin typeface="Days"/>
                <a:cs typeface="Days"/>
              </a:rPr>
              <a:t>AND </a:t>
            </a:r>
            <a:r>
              <a:rPr sz="1050" spc="25" dirty="0">
                <a:solidFill>
                  <a:srgbClr val="FFFFFF"/>
                </a:solidFill>
                <a:latin typeface="Days"/>
                <a:cs typeface="Days"/>
              </a:rPr>
              <a:t>TUBE, </a:t>
            </a:r>
            <a:r>
              <a:rPr sz="1050" spc="30" dirty="0">
                <a:solidFill>
                  <a:srgbClr val="FFFFFF"/>
                </a:solidFill>
                <a:latin typeface="Days"/>
                <a:cs typeface="Days"/>
              </a:rPr>
              <a:t>PLATE AND </a:t>
            </a:r>
            <a:r>
              <a:rPr sz="1050" spc="25" dirty="0">
                <a:solidFill>
                  <a:srgbClr val="FFFFFF"/>
                </a:solidFill>
                <a:latin typeface="Days"/>
                <a:cs typeface="Days"/>
              </a:rPr>
              <a:t>FRAME, </a:t>
            </a:r>
            <a:r>
              <a:rPr sz="1050" spc="30" dirty="0">
                <a:solidFill>
                  <a:srgbClr val="FFFFFF"/>
                </a:solidFill>
                <a:latin typeface="Days"/>
                <a:cs typeface="Days"/>
              </a:rPr>
              <a:t>BRAZED </a:t>
            </a:r>
            <a:r>
              <a:rPr sz="1050" spc="25" dirty="0">
                <a:solidFill>
                  <a:srgbClr val="FFFFFF"/>
                </a:solidFill>
                <a:latin typeface="Days"/>
                <a:cs typeface="Days"/>
              </a:rPr>
              <a:t>TYPE </a:t>
            </a:r>
            <a:r>
              <a:rPr sz="1050" spc="30" dirty="0">
                <a:solidFill>
                  <a:srgbClr val="FFFFFF"/>
                </a:solidFill>
                <a:latin typeface="Days"/>
                <a:cs typeface="Days"/>
              </a:rPr>
              <a:t>HEAT</a:t>
            </a:r>
            <a:r>
              <a:rPr sz="1050" spc="-145" dirty="0">
                <a:solidFill>
                  <a:srgbClr val="FFFFFF"/>
                </a:solidFill>
                <a:latin typeface="Days"/>
                <a:cs typeface="Days"/>
              </a:rPr>
              <a:t> </a:t>
            </a:r>
            <a:r>
              <a:rPr sz="1050" spc="25" dirty="0">
                <a:solidFill>
                  <a:srgbClr val="FFFFFF"/>
                </a:solidFill>
                <a:latin typeface="Days"/>
                <a:cs typeface="Days"/>
              </a:rPr>
              <a:t>EXCHANGERS</a:t>
            </a:r>
            <a:endParaRPr sz="1050">
              <a:latin typeface="Days"/>
              <a:cs typeface="Days"/>
            </a:endParaRPr>
          </a:p>
        </p:txBody>
      </p:sp>
      <p:graphicFrame>
        <p:nvGraphicFramePr>
          <p:cNvPr id="11" name="object 11"/>
          <p:cNvGraphicFramePr>
            <a:graphicFrameLocks noGrp="1"/>
          </p:cNvGraphicFramePr>
          <p:nvPr>
            <p:extLst>
              <p:ext uri="{D42A27DB-BD31-4B8C-83A1-F6EECF244321}">
                <p14:modId xmlns:p14="http://schemas.microsoft.com/office/powerpoint/2010/main" val="1476812449"/>
              </p:ext>
            </p:extLst>
          </p:nvPr>
        </p:nvGraphicFramePr>
        <p:xfrm>
          <a:off x="600298" y="4238312"/>
          <a:ext cx="8874380" cy="3760212"/>
        </p:xfrm>
        <a:graphic>
          <a:graphicData uri="http://schemas.openxmlformats.org/drawingml/2006/table">
            <a:tbl>
              <a:tblPr firstRow="1" bandRow="1">
                <a:tableStyleId>{2D5ABB26-0587-4C30-8999-92F81FD0307C}</a:tableStyleId>
              </a:tblPr>
              <a:tblGrid>
                <a:gridCol w="1793057"/>
                <a:gridCol w="864359"/>
                <a:gridCol w="907000"/>
                <a:gridCol w="1764000"/>
                <a:gridCol w="1710160"/>
                <a:gridCol w="1835804"/>
              </a:tblGrid>
              <a:tr h="960120">
                <a:tc>
                  <a:txBody>
                    <a:bodyPr/>
                    <a:lstStyle/>
                    <a:p>
                      <a:endParaRPr sz="800" dirty="0">
                        <a:latin typeface="Days"/>
                        <a:cs typeface="Days"/>
                      </a:endParaRPr>
                    </a:p>
                  </a:txBody>
                  <a:tcPr marL="0" marR="0" marT="0"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E8EEF3"/>
                    </a:solidFill>
                  </a:tcPr>
                </a:tc>
                <a:tc gridSpan="2">
                  <a:txBody>
                    <a:bodyPr/>
                    <a:lstStyle/>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spcBef>
                          <a:spcPts val="40"/>
                        </a:spcBef>
                      </a:pPr>
                      <a:endParaRPr sz="800">
                        <a:latin typeface="Times New Roman"/>
                        <a:cs typeface="Times New Roman"/>
                      </a:endParaRPr>
                    </a:p>
                  </a:txBody>
                  <a:tcPr marL="0" marR="0" marT="0"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E8EEF3"/>
                    </a:solidFill>
                  </a:tcPr>
                </a:tc>
                <a:tc hMerge="1">
                  <a:txBody>
                    <a:bodyPr/>
                    <a:lstStyle/>
                    <a:p>
                      <a:endParaRPr/>
                    </a:p>
                  </a:txBody>
                  <a:tcPr marL="0" marR="0" marT="0" marB="0"/>
                </a:tc>
                <a:tc>
                  <a:txBody>
                    <a:bodyPr/>
                    <a:lstStyle/>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spcBef>
                          <a:spcPts val="40"/>
                        </a:spcBef>
                      </a:pPr>
                      <a:endParaRPr sz="800">
                        <a:latin typeface="Times New Roman"/>
                        <a:cs typeface="Times New Roman"/>
                      </a:endParaRPr>
                    </a:p>
                  </a:txBody>
                  <a:tcPr marL="0" marR="0" marT="0"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E8EEF3"/>
                    </a:solidFill>
                  </a:tcPr>
                </a:tc>
                <a:tc>
                  <a:txBody>
                    <a:bodyPr/>
                    <a:lstStyle/>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spcBef>
                          <a:spcPts val="40"/>
                        </a:spcBef>
                      </a:pPr>
                      <a:endParaRPr sz="800">
                        <a:latin typeface="Times New Roman"/>
                        <a:cs typeface="Times New Roman"/>
                      </a:endParaRPr>
                    </a:p>
                  </a:txBody>
                  <a:tcPr marL="0" marR="0" marT="0"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E8EEF3"/>
                    </a:solidFill>
                  </a:tcPr>
                </a:tc>
                <a:tc>
                  <a:txBody>
                    <a:bodyPr/>
                    <a:lstStyle/>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spcBef>
                          <a:spcPts val="40"/>
                        </a:spcBef>
                      </a:pPr>
                      <a:endParaRPr sz="800">
                        <a:latin typeface="Times New Roman"/>
                        <a:cs typeface="Times New Roman"/>
                      </a:endParaRPr>
                    </a:p>
                  </a:txBody>
                  <a:tcPr marL="0" marR="0" marT="0"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E8EEF3"/>
                    </a:solidFill>
                  </a:tcPr>
                </a:tc>
              </a:tr>
              <a:tr h="234659">
                <a:tc>
                  <a:txBody>
                    <a:bodyPr/>
                    <a:lstStyle/>
                    <a:p>
                      <a:endParaRPr sz="800" dirty="0">
                        <a:latin typeface="Times New Roman"/>
                        <a:cs typeface="Times New Roman"/>
                      </a:endParaRPr>
                    </a:p>
                  </a:txBody>
                  <a:tcPr marL="0" marR="0" marT="0"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FFFFFF"/>
                    </a:solidFill>
                  </a:tcPr>
                </a:tc>
                <a:tc gridSpan="2">
                  <a:txBody>
                    <a:bodyPr/>
                    <a:lstStyle/>
                    <a:p>
                      <a:pPr marL="133985" marR="126364" indent="66675">
                        <a:lnSpc>
                          <a:spcPct val="101000"/>
                        </a:lnSpc>
                        <a:spcBef>
                          <a:spcPts val="50"/>
                        </a:spcBef>
                      </a:pPr>
                      <a:r>
                        <a:rPr sz="800" b="1" dirty="0">
                          <a:solidFill>
                            <a:srgbClr val="231F20"/>
                          </a:solidFill>
                          <a:latin typeface="Verdana"/>
                          <a:cs typeface="Verdana"/>
                        </a:rPr>
                        <a:t>Shell </a:t>
                      </a:r>
                      <a:r>
                        <a:rPr sz="800" b="1" spc="5" dirty="0">
                          <a:solidFill>
                            <a:srgbClr val="231F20"/>
                          </a:solidFill>
                          <a:latin typeface="Verdana"/>
                          <a:cs typeface="Verdana"/>
                        </a:rPr>
                        <a:t>and Tube  </a:t>
                      </a:r>
                      <a:r>
                        <a:rPr sz="800" b="1" dirty="0">
                          <a:solidFill>
                            <a:srgbClr val="231F20"/>
                          </a:solidFill>
                          <a:latin typeface="Verdana"/>
                          <a:cs typeface="Verdana"/>
                        </a:rPr>
                        <a:t>Heat</a:t>
                      </a:r>
                      <a:r>
                        <a:rPr sz="800" b="1" spc="-85" dirty="0">
                          <a:solidFill>
                            <a:srgbClr val="231F20"/>
                          </a:solidFill>
                          <a:latin typeface="Verdana"/>
                          <a:cs typeface="Verdana"/>
                        </a:rPr>
                        <a:t> </a:t>
                      </a:r>
                      <a:r>
                        <a:rPr sz="800" b="1" spc="5" dirty="0">
                          <a:solidFill>
                            <a:srgbClr val="231F20"/>
                          </a:solidFill>
                          <a:latin typeface="Verdana"/>
                          <a:cs typeface="Verdana"/>
                        </a:rPr>
                        <a:t>Exchangers</a:t>
                      </a:r>
                      <a:endParaRPr sz="800">
                        <a:latin typeface="Verdana"/>
                        <a:cs typeface="Verdana"/>
                      </a:endParaRPr>
                    </a:p>
                  </a:txBody>
                  <a:tcPr marL="0" marR="0" marT="4907"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FFFFFF"/>
                    </a:solidFill>
                  </a:tcPr>
                </a:tc>
                <a:tc hMerge="1">
                  <a:txBody>
                    <a:bodyPr/>
                    <a:lstStyle/>
                    <a:p>
                      <a:endParaRPr/>
                    </a:p>
                  </a:txBody>
                  <a:tcPr marL="0" marR="0" marT="0" marB="0"/>
                </a:tc>
                <a:tc>
                  <a:txBody>
                    <a:bodyPr/>
                    <a:lstStyle/>
                    <a:p>
                      <a:pPr marL="130810" marR="123189" indent="16510">
                        <a:lnSpc>
                          <a:spcPct val="101000"/>
                        </a:lnSpc>
                        <a:spcBef>
                          <a:spcPts val="50"/>
                        </a:spcBef>
                      </a:pPr>
                      <a:r>
                        <a:rPr sz="800" b="1" spc="5" dirty="0">
                          <a:solidFill>
                            <a:srgbClr val="231F20"/>
                          </a:solidFill>
                          <a:latin typeface="Verdana"/>
                          <a:cs typeface="Verdana"/>
                        </a:rPr>
                        <a:t>Plate and </a:t>
                      </a:r>
                      <a:r>
                        <a:rPr sz="800" b="1" dirty="0">
                          <a:solidFill>
                            <a:srgbClr val="231F20"/>
                          </a:solidFill>
                          <a:latin typeface="Verdana"/>
                          <a:cs typeface="Verdana"/>
                        </a:rPr>
                        <a:t>Frame  Heat</a:t>
                      </a:r>
                      <a:r>
                        <a:rPr sz="800" b="1" spc="-85" dirty="0">
                          <a:solidFill>
                            <a:srgbClr val="231F20"/>
                          </a:solidFill>
                          <a:latin typeface="Verdana"/>
                          <a:cs typeface="Verdana"/>
                        </a:rPr>
                        <a:t> </a:t>
                      </a:r>
                      <a:r>
                        <a:rPr sz="800" b="1" spc="5" dirty="0">
                          <a:solidFill>
                            <a:srgbClr val="231F20"/>
                          </a:solidFill>
                          <a:latin typeface="Verdana"/>
                          <a:cs typeface="Verdana"/>
                        </a:rPr>
                        <a:t>Exchangers</a:t>
                      </a:r>
                      <a:endParaRPr sz="800" dirty="0">
                        <a:latin typeface="Verdana"/>
                        <a:cs typeface="Verdana"/>
                      </a:endParaRPr>
                    </a:p>
                  </a:txBody>
                  <a:tcPr marL="0" marR="0" marT="4907"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FFFFFF"/>
                    </a:solidFill>
                  </a:tcPr>
                </a:tc>
                <a:tc>
                  <a:txBody>
                    <a:bodyPr/>
                    <a:lstStyle/>
                    <a:p>
                      <a:pPr marL="109855" marR="102870" indent="320675">
                        <a:lnSpc>
                          <a:spcPct val="101000"/>
                        </a:lnSpc>
                        <a:spcBef>
                          <a:spcPts val="50"/>
                        </a:spcBef>
                      </a:pPr>
                      <a:r>
                        <a:rPr sz="800" b="1" spc="5" dirty="0">
                          <a:solidFill>
                            <a:srgbClr val="231F20"/>
                          </a:solidFill>
                          <a:latin typeface="Verdana"/>
                          <a:cs typeface="Verdana"/>
                        </a:rPr>
                        <a:t>Brazed  </a:t>
                      </a:r>
                      <a:r>
                        <a:rPr sz="800" b="1" dirty="0">
                          <a:solidFill>
                            <a:srgbClr val="231F20"/>
                          </a:solidFill>
                          <a:latin typeface="Verdana"/>
                          <a:cs typeface="Verdana"/>
                        </a:rPr>
                        <a:t>Heat</a:t>
                      </a:r>
                      <a:r>
                        <a:rPr sz="800" b="1" spc="-85" dirty="0">
                          <a:solidFill>
                            <a:srgbClr val="231F20"/>
                          </a:solidFill>
                          <a:latin typeface="Verdana"/>
                          <a:cs typeface="Verdana"/>
                        </a:rPr>
                        <a:t> </a:t>
                      </a:r>
                      <a:r>
                        <a:rPr sz="800" b="1" spc="5" dirty="0">
                          <a:solidFill>
                            <a:srgbClr val="231F20"/>
                          </a:solidFill>
                          <a:latin typeface="Verdana"/>
                          <a:cs typeface="Verdana"/>
                        </a:rPr>
                        <a:t>Exchangers</a:t>
                      </a:r>
                      <a:endParaRPr sz="800">
                        <a:latin typeface="Verdana"/>
                        <a:cs typeface="Verdana"/>
                      </a:endParaRPr>
                    </a:p>
                  </a:txBody>
                  <a:tcPr marL="0" marR="0" marT="4907"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FFFFFF"/>
                    </a:solidFill>
                  </a:tcPr>
                </a:tc>
                <a:tc>
                  <a:txBody>
                    <a:bodyPr/>
                    <a:lstStyle/>
                    <a:p>
                      <a:endParaRPr sz="800">
                        <a:latin typeface="Verdana"/>
                        <a:cs typeface="Verdana"/>
                      </a:endParaRPr>
                    </a:p>
                  </a:txBody>
                  <a:tcPr marL="0" marR="0" marT="0"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FFFFFF"/>
                    </a:solidFill>
                  </a:tcPr>
                </a:tc>
              </a:tr>
              <a:tr h="130093">
                <a:tc>
                  <a:txBody>
                    <a:bodyPr/>
                    <a:lstStyle/>
                    <a:p>
                      <a:pPr algn="ctr">
                        <a:lnSpc>
                          <a:spcPct val="100000"/>
                        </a:lnSpc>
                        <a:spcBef>
                          <a:spcPts val="85"/>
                        </a:spcBef>
                      </a:pPr>
                      <a:r>
                        <a:rPr sz="800" dirty="0">
                          <a:solidFill>
                            <a:srgbClr val="231F20"/>
                          </a:solidFill>
                          <a:latin typeface="Days"/>
                          <a:cs typeface="Days"/>
                        </a:rPr>
                        <a:t>SERIES</a:t>
                      </a:r>
                      <a:endParaRPr sz="800" dirty="0">
                        <a:latin typeface="Days"/>
                        <a:cs typeface="Days"/>
                      </a:endParaRPr>
                    </a:p>
                  </a:txBody>
                  <a:tcPr marL="0" marR="0" marT="8342"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E8EEF3"/>
                    </a:solidFill>
                  </a:tcPr>
                </a:tc>
                <a:tc>
                  <a:txBody>
                    <a:bodyPr/>
                    <a:lstStyle/>
                    <a:p>
                      <a:pPr marL="187325">
                        <a:lnSpc>
                          <a:spcPct val="100000"/>
                        </a:lnSpc>
                        <a:spcBef>
                          <a:spcPts val="70"/>
                        </a:spcBef>
                      </a:pPr>
                      <a:r>
                        <a:rPr sz="800" b="1" dirty="0">
                          <a:solidFill>
                            <a:srgbClr val="231F20"/>
                          </a:solidFill>
                          <a:latin typeface="Verdana"/>
                          <a:cs typeface="Verdana"/>
                        </a:rPr>
                        <a:t>‘‘W’’</a:t>
                      </a:r>
                      <a:endParaRPr sz="800">
                        <a:latin typeface="Verdana"/>
                        <a:cs typeface="Verdana"/>
                      </a:endParaRPr>
                    </a:p>
                  </a:txBody>
                  <a:tcPr marL="0" marR="0" marT="6870"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E8EEF3"/>
                    </a:solidFill>
                  </a:tcPr>
                </a:tc>
                <a:tc>
                  <a:txBody>
                    <a:bodyPr/>
                    <a:lstStyle/>
                    <a:p>
                      <a:pPr marL="227965">
                        <a:lnSpc>
                          <a:spcPct val="100000"/>
                        </a:lnSpc>
                        <a:spcBef>
                          <a:spcPts val="70"/>
                        </a:spcBef>
                      </a:pPr>
                      <a:r>
                        <a:rPr sz="800" b="1" dirty="0">
                          <a:solidFill>
                            <a:srgbClr val="231F20"/>
                          </a:solidFill>
                          <a:latin typeface="Verdana"/>
                          <a:cs typeface="Verdana"/>
                        </a:rPr>
                        <a:t>‘‘S’’</a:t>
                      </a:r>
                      <a:endParaRPr sz="800">
                        <a:latin typeface="Verdana"/>
                        <a:cs typeface="Verdana"/>
                      </a:endParaRPr>
                    </a:p>
                  </a:txBody>
                  <a:tcPr marL="0" marR="0" marT="6870"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E8EEF3"/>
                    </a:solidFill>
                  </a:tcPr>
                </a:tc>
                <a:tc>
                  <a:txBody>
                    <a:bodyPr/>
                    <a:lstStyle/>
                    <a:p>
                      <a:pPr algn="ctr">
                        <a:lnSpc>
                          <a:spcPct val="100000"/>
                        </a:lnSpc>
                        <a:spcBef>
                          <a:spcPts val="70"/>
                        </a:spcBef>
                      </a:pPr>
                      <a:r>
                        <a:rPr sz="800" b="1" dirty="0">
                          <a:solidFill>
                            <a:srgbClr val="231F20"/>
                          </a:solidFill>
                          <a:latin typeface="Verdana"/>
                          <a:cs typeface="Verdana"/>
                        </a:rPr>
                        <a:t>‘‘FFW’’</a:t>
                      </a:r>
                      <a:r>
                        <a:rPr sz="800" b="1" spc="-65" dirty="0">
                          <a:solidFill>
                            <a:srgbClr val="231F20"/>
                          </a:solidFill>
                          <a:latin typeface="Verdana"/>
                          <a:cs typeface="Verdana"/>
                        </a:rPr>
                        <a:t> </a:t>
                      </a:r>
                      <a:r>
                        <a:rPr sz="800" b="1" dirty="0">
                          <a:solidFill>
                            <a:srgbClr val="231F20"/>
                          </a:solidFill>
                          <a:latin typeface="Verdana"/>
                          <a:cs typeface="Verdana"/>
                        </a:rPr>
                        <a:t>AHRI</a:t>
                      </a:r>
                      <a:endParaRPr sz="800">
                        <a:latin typeface="Verdana"/>
                        <a:cs typeface="Verdana"/>
                      </a:endParaRPr>
                    </a:p>
                  </a:txBody>
                  <a:tcPr marL="0" marR="0" marT="6870"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E8EEF3"/>
                    </a:solidFill>
                  </a:tcPr>
                </a:tc>
                <a:tc>
                  <a:txBody>
                    <a:bodyPr/>
                    <a:lstStyle/>
                    <a:p>
                      <a:pPr algn="ctr">
                        <a:lnSpc>
                          <a:spcPct val="100000"/>
                        </a:lnSpc>
                        <a:spcBef>
                          <a:spcPts val="70"/>
                        </a:spcBef>
                      </a:pPr>
                      <a:r>
                        <a:rPr sz="800" b="1" dirty="0">
                          <a:solidFill>
                            <a:srgbClr val="231F20"/>
                          </a:solidFill>
                          <a:latin typeface="Verdana"/>
                          <a:cs typeface="Verdana"/>
                        </a:rPr>
                        <a:t>‘‘BR’’</a:t>
                      </a:r>
                      <a:endParaRPr sz="800">
                        <a:latin typeface="Verdana"/>
                        <a:cs typeface="Verdana"/>
                      </a:endParaRPr>
                    </a:p>
                  </a:txBody>
                  <a:tcPr marL="0" marR="0" marT="6870"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E8EEF3"/>
                    </a:solidFill>
                  </a:tcPr>
                </a:tc>
                <a:tc>
                  <a:txBody>
                    <a:bodyPr/>
                    <a:lstStyle/>
                    <a:p>
                      <a:pPr marL="80010">
                        <a:lnSpc>
                          <a:spcPct val="100000"/>
                        </a:lnSpc>
                        <a:spcBef>
                          <a:spcPts val="60"/>
                        </a:spcBef>
                      </a:pPr>
                      <a:r>
                        <a:rPr sz="800" b="1" spc="5" dirty="0">
                          <a:solidFill>
                            <a:srgbClr val="231F20"/>
                          </a:solidFill>
                          <a:latin typeface="Verdana"/>
                          <a:cs typeface="Verdana"/>
                        </a:rPr>
                        <a:t>IQP1000 /</a:t>
                      </a:r>
                      <a:r>
                        <a:rPr sz="800" b="1" spc="-90" dirty="0">
                          <a:solidFill>
                            <a:srgbClr val="231F20"/>
                          </a:solidFill>
                          <a:latin typeface="Verdana"/>
                          <a:cs typeface="Verdana"/>
                        </a:rPr>
                        <a:t> </a:t>
                      </a:r>
                      <a:r>
                        <a:rPr sz="800" b="1" dirty="0">
                          <a:solidFill>
                            <a:srgbClr val="231F20"/>
                          </a:solidFill>
                          <a:latin typeface="Verdana"/>
                          <a:cs typeface="Verdana"/>
                        </a:rPr>
                        <a:t>ACH550</a:t>
                      </a:r>
                      <a:endParaRPr sz="800">
                        <a:latin typeface="Verdana"/>
                        <a:cs typeface="Verdana"/>
                      </a:endParaRPr>
                    </a:p>
                  </a:txBody>
                  <a:tcPr marL="0" marR="0" marT="5888"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E8EEF3"/>
                    </a:solidFill>
                  </a:tcPr>
                </a:tc>
              </a:tr>
              <a:tr h="555703">
                <a:tc>
                  <a:txBody>
                    <a:bodyPr/>
                    <a:lstStyle/>
                    <a:p>
                      <a:pPr>
                        <a:lnSpc>
                          <a:spcPct val="100000"/>
                        </a:lnSpc>
                      </a:pPr>
                      <a:endParaRPr sz="800" dirty="0">
                        <a:latin typeface="Times New Roman"/>
                        <a:cs typeface="Times New Roman"/>
                      </a:endParaRPr>
                    </a:p>
                    <a:p>
                      <a:pPr algn="ctr">
                        <a:lnSpc>
                          <a:spcPct val="100000"/>
                        </a:lnSpc>
                        <a:spcBef>
                          <a:spcPts val="985"/>
                        </a:spcBef>
                      </a:pPr>
                      <a:r>
                        <a:rPr sz="800" dirty="0">
                          <a:solidFill>
                            <a:srgbClr val="231F20"/>
                          </a:solidFill>
                          <a:latin typeface="Days"/>
                          <a:cs typeface="Days"/>
                        </a:rPr>
                        <a:t>TYPE</a:t>
                      </a:r>
                      <a:endParaRPr sz="800" dirty="0">
                        <a:latin typeface="Days"/>
                        <a:cs typeface="Days"/>
                      </a:endParaRPr>
                    </a:p>
                  </a:txBody>
                  <a:tcPr marL="0" marR="0" marT="0"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FFFFFF"/>
                    </a:solidFill>
                  </a:tcPr>
                </a:tc>
                <a:tc>
                  <a:txBody>
                    <a:bodyPr/>
                    <a:lstStyle/>
                    <a:p>
                      <a:pPr marL="75565" marR="67945" algn="ctr">
                        <a:lnSpc>
                          <a:spcPct val="101000"/>
                        </a:lnSpc>
                        <a:spcBef>
                          <a:spcPts val="595"/>
                        </a:spcBef>
                      </a:pPr>
                      <a:r>
                        <a:rPr sz="800" spc="-5" dirty="0">
                          <a:solidFill>
                            <a:srgbClr val="231F20"/>
                          </a:solidFill>
                          <a:latin typeface="Verdana"/>
                          <a:cs typeface="Verdana"/>
                        </a:rPr>
                        <a:t>Water</a:t>
                      </a:r>
                      <a:r>
                        <a:rPr sz="800" spc="-75" dirty="0">
                          <a:solidFill>
                            <a:srgbClr val="231F20"/>
                          </a:solidFill>
                          <a:latin typeface="Verdana"/>
                          <a:cs typeface="Verdana"/>
                        </a:rPr>
                        <a:t> </a:t>
                      </a:r>
                      <a:r>
                        <a:rPr sz="800" dirty="0">
                          <a:solidFill>
                            <a:srgbClr val="231F20"/>
                          </a:solidFill>
                          <a:latin typeface="Verdana"/>
                          <a:cs typeface="Verdana"/>
                        </a:rPr>
                        <a:t>to  </a:t>
                      </a:r>
                      <a:r>
                        <a:rPr sz="800" spc="-5" dirty="0">
                          <a:solidFill>
                            <a:srgbClr val="231F20"/>
                          </a:solidFill>
                          <a:latin typeface="Verdana"/>
                          <a:cs typeface="Verdana"/>
                        </a:rPr>
                        <a:t>Water </a:t>
                      </a:r>
                      <a:r>
                        <a:rPr sz="800" dirty="0">
                          <a:solidFill>
                            <a:srgbClr val="231F20"/>
                          </a:solidFill>
                          <a:latin typeface="Verdana"/>
                          <a:cs typeface="Verdana"/>
                        </a:rPr>
                        <a:t>/  Glycol</a:t>
                      </a:r>
                      <a:r>
                        <a:rPr sz="800" spc="-85" dirty="0">
                          <a:solidFill>
                            <a:srgbClr val="231F20"/>
                          </a:solidFill>
                          <a:latin typeface="Verdana"/>
                          <a:cs typeface="Verdana"/>
                        </a:rPr>
                        <a:t> </a:t>
                      </a:r>
                      <a:r>
                        <a:rPr sz="800" dirty="0">
                          <a:solidFill>
                            <a:srgbClr val="231F20"/>
                          </a:solidFill>
                          <a:latin typeface="Verdana"/>
                          <a:cs typeface="Verdana"/>
                        </a:rPr>
                        <a:t>to  </a:t>
                      </a:r>
                      <a:r>
                        <a:rPr sz="800" spc="-5" dirty="0">
                          <a:solidFill>
                            <a:srgbClr val="231F20"/>
                          </a:solidFill>
                          <a:latin typeface="Verdana"/>
                          <a:cs typeface="Verdana"/>
                        </a:rPr>
                        <a:t>Water</a:t>
                      </a:r>
                      <a:endParaRPr sz="800" dirty="0">
                        <a:latin typeface="Verdana"/>
                        <a:cs typeface="Verdana"/>
                      </a:endParaRPr>
                    </a:p>
                  </a:txBody>
                  <a:tcPr marL="0" marR="0" marT="58391"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FFFFFF"/>
                    </a:solidFill>
                  </a:tcPr>
                </a:tc>
                <a:tc>
                  <a:txBody>
                    <a:bodyPr/>
                    <a:lstStyle/>
                    <a:p>
                      <a:pPr>
                        <a:lnSpc>
                          <a:spcPct val="100000"/>
                        </a:lnSpc>
                        <a:spcBef>
                          <a:spcPts val="15"/>
                        </a:spcBef>
                      </a:pPr>
                      <a:endParaRPr sz="800">
                        <a:latin typeface="Times New Roman"/>
                        <a:cs typeface="Times New Roman"/>
                      </a:endParaRPr>
                    </a:p>
                    <a:p>
                      <a:pPr marL="174625" marR="72390" indent="-95250">
                        <a:lnSpc>
                          <a:spcPct val="101000"/>
                        </a:lnSpc>
                      </a:pPr>
                      <a:r>
                        <a:rPr sz="800" spc="5" dirty="0">
                          <a:solidFill>
                            <a:srgbClr val="231F20"/>
                          </a:solidFill>
                          <a:latin typeface="Verdana"/>
                          <a:cs typeface="Verdana"/>
                        </a:rPr>
                        <a:t>Steam</a:t>
                      </a:r>
                      <a:r>
                        <a:rPr sz="800" spc="-85" dirty="0">
                          <a:solidFill>
                            <a:srgbClr val="231F20"/>
                          </a:solidFill>
                          <a:latin typeface="Verdana"/>
                          <a:cs typeface="Verdana"/>
                        </a:rPr>
                        <a:t> </a:t>
                      </a:r>
                      <a:r>
                        <a:rPr sz="800" dirty="0">
                          <a:solidFill>
                            <a:srgbClr val="231F20"/>
                          </a:solidFill>
                          <a:latin typeface="Verdana"/>
                          <a:cs typeface="Verdana"/>
                        </a:rPr>
                        <a:t>to  </a:t>
                      </a:r>
                      <a:r>
                        <a:rPr sz="800" spc="-5" dirty="0">
                          <a:solidFill>
                            <a:srgbClr val="231F20"/>
                          </a:solidFill>
                          <a:latin typeface="Verdana"/>
                          <a:cs typeface="Verdana"/>
                        </a:rPr>
                        <a:t>Water</a:t>
                      </a:r>
                      <a:endParaRPr sz="800">
                        <a:latin typeface="Verdana"/>
                        <a:cs typeface="Verdana"/>
                      </a:endParaRPr>
                    </a:p>
                  </a:txBody>
                  <a:tcPr marL="0" marR="0" marT="1472"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FFFFFF"/>
                    </a:solidFill>
                  </a:tcPr>
                </a:tc>
                <a:tc>
                  <a:txBody>
                    <a:bodyPr/>
                    <a:lstStyle/>
                    <a:p>
                      <a:pPr>
                        <a:lnSpc>
                          <a:spcPct val="100000"/>
                        </a:lnSpc>
                        <a:spcBef>
                          <a:spcPts val="45"/>
                        </a:spcBef>
                      </a:pPr>
                      <a:endParaRPr sz="800">
                        <a:latin typeface="Times New Roman"/>
                        <a:cs typeface="Times New Roman"/>
                      </a:endParaRPr>
                    </a:p>
                    <a:p>
                      <a:pPr marL="232410" marR="212090" indent="-12700" algn="just">
                        <a:lnSpc>
                          <a:spcPct val="101000"/>
                        </a:lnSpc>
                      </a:pPr>
                      <a:r>
                        <a:rPr sz="800" spc="5" dirty="0">
                          <a:solidFill>
                            <a:srgbClr val="231F20"/>
                          </a:solidFill>
                          <a:latin typeface="Verdana"/>
                          <a:cs typeface="Verdana"/>
                        </a:rPr>
                        <a:t>Steam </a:t>
                      </a:r>
                      <a:r>
                        <a:rPr sz="800" dirty="0">
                          <a:solidFill>
                            <a:srgbClr val="231F20"/>
                          </a:solidFill>
                          <a:latin typeface="Verdana"/>
                          <a:cs typeface="Verdana"/>
                        </a:rPr>
                        <a:t>to</a:t>
                      </a:r>
                      <a:r>
                        <a:rPr sz="800" spc="-85" dirty="0">
                          <a:solidFill>
                            <a:srgbClr val="231F20"/>
                          </a:solidFill>
                          <a:latin typeface="Verdana"/>
                          <a:cs typeface="Verdana"/>
                        </a:rPr>
                        <a:t> </a:t>
                      </a:r>
                      <a:r>
                        <a:rPr sz="800" spc="-5" dirty="0">
                          <a:solidFill>
                            <a:srgbClr val="231F20"/>
                          </a:solidFill>
                          <a:latin typeface="Verdana"/>
                          <a:cs typeface="Verdana"/>
                        </a:rPr>
                        <a:t>Water  Water </a:t>
                      </a:r>
                      <a:r>
                        <a:rPr sz="800" dirty="0">
                          <a:solidFill>
                            <a:srgbClr val="231F20"/>
                          </a:solidFill>
                          <a:latin typeface="Verdana"/>
                          <a:cs typeface="Verdana"/>
                        </a:rPr>
                        <a:t>to </a:t>
                      </a:r>
                      <a:r>
                        <a:rPr sz="800" spc="-5" dirty="0">
                          <a:solidFill>
                            <a:srgbClr val="231F20"/>
                          </a:solidFill>
                          <a:latin typeface="Verdana"/>
                          <a:cs typeface="Verdana"/>
                        </a:rPr>
                        <a:t>Water  </a:t>
                      </a:r>
                      <a:r>
                        <a:rPr sz="800" dirty="0">
                          <a:solidFill>
                            <a:srgbClr val="231F20"/>
                          </a:solidFill>
                          <a:latin typeface="Verdana"/>
                          <a:cs typeface="Verdana"/>
                        </a:rPr>
                        <a:t>Glycol to</a:t>
                      </a:r>
                      <a:r>
                        <a:rPr sz="800" spc="-80" dirty="0">
                          <a:solidFill>
                            <a:srgbClr val="231F20"/>
                          </a:solidFill>
                          <a:latin typeface="Verdana"/>
                          <a:cs typeface="Verdana"/>
                        </a:rPr>
                        <a:t> </a:t>
                      </a:r>
                      <a:r>
                        <a:rPr sz="800" spc="-5" dirty="0">
                          <a:solidFill>
                            <a:srgbClr val="231F20"/>
                          </a:solidFill>
                          <a:latin typeface="Verdana"/>
                          <a:cs typeface="Verdana"/>
                        </a:rPr>
                        <a:t>Water</a:t>
                      </a:r>
                      <a:endParaRPr sz="800">
                        <a:latin typeface="Verdana"/>
                        <a:cs typeface="Verdana"/>
                      </a:endParaRPr>
                    </a:p>
                  </a:txBody>
                  <a:tcPr marL="0" marR="0" marT="4416"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FFFFFF"/>
                    </a:solidFill>
                  </a:tcPr>
                </a:tc>
                <a:tc>
                  <a:txBody>
                    <a:bodyPr/>
                    <a:lstStyle/>
                    <a:p>
                      <a:pPr>
                        <a:lnSpc>
                          <a:spcPct val="100000"/>
                        </a:lnSpc>
                        <a:spcBef>
                          <a:spcPts val="45"/>
                        </a:spcBef>
                      </a:pPr>
                      <a:endParaRPr sz="800">
                        <a:latin typeface="Times New Roman"/>
                        <a:cs typeface="Times New Roman"/>
                      </a:endParaRPr>
                    </a:p>
                    <a:p>
                      <a:pPr marL="211454" marR="191135" indent="-12700" algn="just">
                        <a:lnSpc>
                          <a:spcPct val="101000"/>
                        </a:lnSpc>
                      </a:pPr>
                      <a:r>
                        <a:rPr sz="800" spc="5" dirty="0">
                          <a:solidFill>
                            <a:srgbClr val="231F20"/>
                          </a:solidFill>
                          <a:latin typeface="Verdana"/>
                          <a:cs typeface="Verdana"/>
                        </a:rPr>
                        <a:t>Steam </a:t>
                      </a:r>
                      <a:r>
                        <a:rPr sz="800" dirty="0">
                          <a:solidFill>
                            <a:srgbClr val="231F20"/>
                          </a:solidFill>
                          <a:latin typeface="Verdana"/>
                          <a:cs typeface="Verdana"/>
                        </a:rPr>
                        <a:t>to</a:t>
                      </a:r>
                      <a:r>
                        <a:rPr sz="800" spc="-85" dirty="0">
                          <a:solidFill>
                            <a:srgbClr val="231F20"/>
                          </a:solidFill>
                          <a:latin typeface="Verdana"/>
                          <a:cs typeface="Verdana"/>
                        </a:rPr>
                        <a:t> </a:t>
                      </a:r>
                      <a:r>
                        <a:rPr sz="800" spc="-5" dirty="0">
                          <a:solidFill>
                            <a:srgbClr val="231F20"/>
                          </a:solidFill>
                          <a:latin typeface="Verdana"/>
                          <a:cs typeface="Verdana"/>
                        </a:rPr>
                        <a:t>Water  Water </a:t>
                      </a:r>
                      <a:r>
                        <a:rPr sz="800" dirty="0">
                          <a:solidFill>
                            <a:srgbClr val="231F20"/>
                          </a:solidFill>
                          <a:latin typeface="Verdana"/>
                          <a:cs typeface="Verdana"/>
                        </a:rPr>
                        <a:t>to </a:t>
                      </a:r>
                      <a:r>
                        <a:rPr sz="800" spc="-5" dirty="0">
                          <a:solidFill>
                            <a:srgbClr val="231F20"/>
                          </a:solidFill>
                          <a:latin typeface="Verdana"/>
                          <a:cs typeface="Verdana"/>
                        </a:rPr>
                        <a:t>Water  </a:t>
                      </a:r>
                      <a:r>
                        <a:rPr sz="800" dirty="0">
                          <a:solidFill>
                            <a:srgbClr val="231F20"/>
                          </a:solidFill>
                          <a:latin typeface="Verdana"/>
                          <a:cs typeface="Verdana"/>
                        </a:rPr>
                        <a:t>Glycol to</a:t>
                      </a:r>
                      <a:r>
                        <a:rPr sz="800" spc="-80" dirty="0">
                          <a:solidFill>
                            <a:srgbClr val="231F20"/>
                          </a:solidFill>
                          <a:latin typeface="Verdana"/>
                          <a:cs typeface="Verdana"/>
                        </a:rPr>
                        <a:t> </a:t>
                      </a:r>
                      <a:r>
                        <a:rPr sz="800" spc="-5" dirty="0">
                          <a:solidFill>
                            <a:srgbClr val="231F20"/>
                          </a:solidFill>
                          <a:latin typeface="Verdana"/>
                          <a:cs typeface="Verdana"/>
                        </a:rPr>
                        <a:t>Water</a:t>
                      </a:r>
                      <a:endParaRPr sz="800">
                        <a:latin typeface="Verdana"/>
                        <a:cs typeface="Verdana"/>
                      </a:endParaRPr>
                    </a:p>
                  </a:txBody>
                  <a:tcPr marL="0" marR="0" marT="4416"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FFFFFF"/>
                    </a:solidFill>
                  </a:tcPr>
                </a:tc>
                <a:tc>
                  <a:txBody>
                    <a:bodyPr/>
                    <a:lstStyle/>
                    <a:p>
                      <a:pPr algn="ctr">
                        <a:lnSpc>
                          <a:spcPct val="100000"/>
                        </a:lnSpc>
                        <a:spcBef>
                          <a:spcPts val="60"/>
                        </a:spcBef>
                      </a:pPr>
                      <a:r>
                        <a:rPr sz="800" spc="5" dirty="0">
                          <a:solidFill>
                            <a:srgbClr val="231F20"/>
                          </a:solidFill>
                          <a:latin typeface="Verdana"/>
                          <a:cs typeface="Verdana"/>
                        </a:rPr>
                        <a:t>VFD</a:t>
                      </a:r>
                      <a:endParaRPr sz="800">
                        <a:latin typeface="Verdana"/>
                        <a:cs typeface="Verdana"/>
                      </a:endParaRPr>
                    </a:p>
                    <a:p>
                      <a:pPr marL="118110" marR="110489" indent="-635" algn="ctr">
                        <a:lnSpc>
                          <a:spcPct val="101000"/>
                        </a:lnSpc>
                      </a:pPr>
                      <a:r>
                        <a:rPr sz="800" dirty="0">
                          <a:solidFill>
                            <a:srgbClr val="231F20"/>
                          </a:solidFill>
                          <a:latin typeface="Verdana"/>
                          <a:cs typeface="Verdana"/>
                        </a:rPr>
                        <a:t>Flo </a:t>
                      </a:r>
                      <a:r>
                        <a:rPr sz="800" spc="-15" dirty="0">
                          <a:solidFill>
                            <a:srgbClr val="231F20"/>
                          </a:solidFill>
                          <a:latin typeface="Verdana"/>
                          <a:cs typeface="Verdana"/>
                        </a:rPr>
                        <a:t>Fab’s </a:t>
                      </a:r>
                      <a:r>
                        <a:rPr sz="800" dirty="0">
                          <a:solidFill>
                            <a:srgbClr val="231F20"/>
                          </a:solidFill>
                          <a:latin typeface="Verdana"/>
                          <a:cs typeface="Verdana"/>
                        </a:rPr>
                        <a:t>Prefered*  </a:t>
                      </a:r>
                      <a:r>
                        <a:rPr sz="800" spc="5" dirty="0">
                          <a:solidFill>
                            <a:srgbClr val="231F20"/>
                          </a:solidFill>
                          <a:latin typeface="Verdana"/>
                          <a:cs typeface="Verdana"/>
                        </a:rPr>
                        <a:t>200-240V </a:t>
                      </a:r>
                      <a:r>
                        <a:rPr sz="800" dirty="0">
                          <a:solidFill>
                            <a:srgbClr val="231F20"/>
                          </a:solidFill>
                          <a:latin typeface="Verdana"/>
                          <a:cs typeface="Verdana"/>
                        </a:rPr>
                        <a:t>/</a:t>
                      </a:r>
                      <a:r>
                        <a:rPr sz="800" spc="-70" dirty="0">
                          <a:solidFill>
                            <a:srgbClr val="231F20"/>
                          </a:solidFill>
                          <a:latin typeface="Verdana"/>
                          <a:cs typeface="Verdana"/>
                        </a:rPr>
                        <a:t> </a:t>
                      </a:r>
                      <a:r>
                        <a:rPr sz="800" dirty="0">
                          <a:solidFill>
                            <a:srgbClr val="231F20"/>
                          </a:solidFill>
                          <a:latin typeface="Verdana"/>
                          <a:cs typeface="Verdana"/>
                        </a:rPr>
                        <a:t>3-Phase</a:t>
                      </a:r>
                      <a:endParaRPr sz="800">
                        <a:latin typeface="Verdana"/>
                        <a:cs typeface="Verdana"/>
                      </a:endParaRPr>
                    </a:p>
                    <a:p>
                      <a:pPr algn="ctr">
                        <a:lnSpc>
                          <a:spcPct val="100000"/>
                        </a:lnSpc>
                        <a:spcBef>
                          <a:spcPts val="10"/>
                        </a:spcBef>
                      </a:pPr>
                      <a:r>
                        <a:rPr sz="800" spc="5" dirty="0">
                          <a:solidFill>
                            <a:srgbClr val="231F20"/>
                          </a:solidFill>
                          <a:latin typeface="Verdana"/>
                          <a:cs typeface="Verdana"/>
                        </a:rPr>
                        <a:t>380-480V </a:t>
                      </a:r>
                      <a:r>
                        <a:rPr sz="800" dirty="0">
                          <a:solidFill>
                            <a:srgbClr val="231F20"/>
                          </a:solidFill>
                          <a:latin typeface="Verdana"/>
                          <a:cs typeface="Verdana"/>
                        </a:rPr>
                        <a:t>/</a:t>
                      </a:r>
                      <a:r>
                        <a:rPr sz="800" spc="-70" dirty="0">
                          <a:solidFill>
                            <a:srgbClr val="231F20"/>
                          </a:solidFill>
                          <a:latin typeface="Verdana"/>
                          <a:cs typeface="Verdana"/>
                        </a:rPr>
                        <a:t> </a:t>
                      </a:r>
                      <a:r>
                        <a:rPr sz="800" dirty="0">
                          <a:solidFill>
                            <a:srgbClr val="231F20"/>
                          </a:solidFill>
                          <a:latin typeface="Verdana"/>
                          <a:cs typeface="Verdana"/>
                        </a:rPr>
                        <a:t>3-Phase</a:t>
                      </a:r>
                      <a:endParaRPr sz="800">
                        <a:latin typeface="Verdana"/>
                        <a:cs typeface="Verdana"/>
                      </a:endParaRPr>
                    </a:p>
                    <a:p>
                      <a:pPr algn="ctr">
                        <a:lnSpc>
                          <a:spcPct val="100000"/>
                        </a:lnSpc>
                        <a:spcBef>
                          <a:spcPts val="10"/>
                        </a:spcBef>
                      </a:pPr>
                      <a:r>
                        <a:rPr sz="800" spc="5" dirty="0">
                          <a:solidFill>
                            <a:srgbClr val="231F20"/>
                          </a:solidFill>
                          <a:latin typeface="Verdana"/>
                          <a:cs typeface="Verdana"/>
                        </a:rPr>
                        <a:t>500-600V </a:t>
                      </a:r>
                      <a:r>
                        <a:rPr sz="800" dirty="0">
                          <a:solidFill>
                            <a:srgbClr val="231F20"/>
                          </a:solidFill>
                          <a:latin typeface="Verdana"/>
                          <a:cs typeface="Verdana"/>
                        </a:rPr>
                        <a:t>/</a:t>
                      </a:r>
                      <a:r>
                        <a:rPr sz="800" spc="-70" dirty="0">
                          <a:solidFill>
                            <a:srgbClr val="231F20"/>
                          </a:solidFill>
                          <a:latin typeface="Verdana"/>
                          <a:cs typeface="Verdana"/>
                        </a:rPr>
                        <a:t> </a:t>
                      </a:r>
                      <a:r>
                        <a:rPr sz="800" dirty="0">
                          <a:solidFill>
                            <a:srgbClr val="231F20"/>
                          </a:solidFill>
                          <a:latin typeface="Verdana"/>
                          <a:cs typeface="Verdana"/>
                        </a:rPr>
                        <a:t>3-Phase</a:t>
                      </a:r>
                      <a:endParaRPr sz="800">
                        <a:latin typeface="Verdana"/>
                        <a:cs typeface="Verdana"/>
                      </a:endParaRPr>
                    </a:p>
                  </a:txBody>
                  <a:tcPr marL="0" marR="0" marT="5888"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FFFFFF"/>
                    </a:solidFill>
                  </a:tcPr>
                </a:tc>
              </a:tr>
              <a:tr h="402117">
                <a:tc>
                  <a:txBody>
                    <a:bodyPr/>
                    <a:lstStyle/>
                    <a:p>
                      <a:pPr>
                        <a:lnSpc>
                          <a:spcPct val="100000"/>
                        </a:lnSpc>
                        <a:spcBef>
                          <a:spcPts val="30"/>
                        </a:spcBef>
                      </a:pPr>
                      <a:endParaRPr sz="800">
                        <a:latin typeface="Times New Roman"/>
                        <a:cs typeface="Times New Roman"/>
                      </a:endParaRPr>
                    </a:p>
                    <a:p>
                      <a:pPr algn="ctr">
                        <a:lnSpc>
                          <a:spcPct val="100000"/>
                        </a:lnSpc>
                      </a:pPr>
                      <a:r>
                        <a:rPr sz="800" spc="-5" dirty="0">
                          <a:solidFill>
                            <a:srgbClr val="231F20"/>
                          </a:solidFill>
                          <a:latin typeface="Days"/>
                          <a:cs typeface="Days"/>
                        </a:rPr>
                        <a:t>CAPACITIES</a:t>
                      </a:r>
                      <a:endParaRPr sz="800">
                        <a:latin typeface="Days"/>
                        <a:cs typeface="Days"/>
                      </a:endParaRPr>
                    </a:p>
                  </a:txBody>
                  <a:tcPr marL="0" marR="0" marT="2944"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E8EEF3"/>
                    </a:solidFill>
                  </a:tcPr>
                </a:tc>
                <a:tc gridSpan="2">
                  <a:txBody>
                    <a:bodyPr/>
                    <a:lstStyle/>
                    <a:p>
                      <a:pPr marL="196850" marR="189230" algn="ctr">
                        <a:lnSpc>
                          <a:spcPct val="100000"/>
                        </a:lnSpc>
                        <a:spcBef>
                          <a:spcPts val="75"/>
                        </a:spcBef>
                      </a:pPr>
                      <a:r>
                        <a:rPr sz="800" dirty="0">
                          <a:solidFill>
                            <a:srgbClr val="231F20"/>
                          </a:solidFill>
                          <a:latin typeface="Verdana"/>
                          <a:cs typeface="Verdana"/>
                        </a:rPr>
                        <a:t>up to</a:t>
                      </a:r>
                      <a:r>
                        <a:rPr sz="800" spc="-70" dirty="0">
                          <a:solidFill>
                            <a:srgbClr val="231F20"/>
                          </a:solidFill>
                          <a:latin typeface="Verdana"/>
                          <a:cs typeface="Verdana"/>
                        </a:rPr>
                        <a:t> </a:t>
                      </a:r>
                      <a:r>
                        <a:rPr sz="800" dirty="0">
                          <a:solidFill>
                            <a:srgbClr val="231F20"/>
                          </a:solidFill>
                          <a:latin typeface="Verdana"/>
                          <a:cs typeface="Verdana"/>
                        </a:rPr>
                        <a:t>3000</a:t>
                      </a:r>
                      <a:r>
                        <a:rPr sz="800" spc="-35" dirty="0">
                          <a:solidFill>
                            <a:srgbClr val="231F20"/>
                          </a:solidFill>
                          <a:latin typeface="Verdana"/>
                          <a:cs typeface="Verdana"/>
                        </a:rPr>
                        <a:t> </a:t>
                      </a:r>
                      <a:r>
                        <a:rPr sz="800" dirty="0">
                          <a:solidFill>
                            <a:srgbClr val="231F20"/>
                          </a:solidFill>
                          <a:latin typeface="Verdana"/>
                          <a:cs typeface="Verdana"/>
                        </a:rPr>
                        <a:t>USGPM  681</a:t>
                      </a:r>
                      <a:r>
                        <a:rPr sz="800" spc="-95" dirty="0">
                          <a:solidFill>
                            <a:srgbClr val="231F20"/>
                          </a:solidFill>
                          <a:latin typeface="Verdana"/>
                          <a:cs typeface="Verdana"/>
                        </a:rPr>
                        <a:t> </a:t>
                      </a:r>
                      <a:r>
                        <a:rPr sz="800" dirty="0">
                          <a:solidFill>
                            <a:srgbClr val="231F20"/>
                          </a:solidFill>
                          <a:latin typeface="Verdana"/>
                          <a:cs typeface="Verdana"/>
                        </a:rPr>
                        <a:t>m</a:t>
                      </a:r>
                      <a:r>
                        <a:rPr sz="800" baseline="30864" dirty="0">
                          <a:solidFill>
                            <a:srgbClr val="231F20"/>
                          </a:solidFill>
                          <a:latin typeface="Verdana"/>
                          <a:cs typeface="Verdana"/>
                        </a:rPr>
                        <a:t>3</a:t>
                      </a:r>
                      <a:r>
                        <a:rPr sz="800" dirty="0">
                          <a:solidFill>
                            <a:srgbClr val="231F20"/>
                          </a:solidFill>
                          <a:latin typeface="Verdana"/>
                          <a:cs typeface="Verdana"/>
                        </a:rPr>
                        <a:t>/hr</a:t>
                      </a:r>
                      <a:endParaRPr sz="800" dirty="0">
                        <a:latin typeface="Verdana"/>
                        <a:cs typeface="Verdana"/>
                      </a:endParaRPr>
                    </a:p>
                    <a:p>
                      <a:pPr marL="210820" marR="203200" indent="-635" algn="ctr">
                        <a:lnSpc>
                          <a:spcPct val="100000"/>
                        </a:lnSpc>
                      </a:pPr>
                      <a:r>
                        <a:rPr sz="800" dirty="0">
                          <a:solidFill>
                            <a:srgbClr val="231F20"/>
                          </a:solidFill>
                          <a:latin typeface="Verdana"/>
                          <a:cs typeface="Verdana"/>
                        </a:rPr>
                        <a:t>up to 250 PSI  </a:t>
                      </a:r>
                      <a:r>
                        <a:rPr sz="800" spc="-5" dirty="0">
                          <a:solidFill>
                            <a:srgbClr val="231F20"/>
                          </a:solidFill>
                          <a:latin typeface="Verdana"/>
                          <a:cs typeface="Verdana"/>
                        </a:rPr>
                        <a:t>(1724 </a:t>
                      </a:r>
                      <a:r>
                        <a:rPr sz="800" dirty="0">
                          <a:solidFill>
                            <a:srgbClr val="231F20"/>
                          </a:solidFill>
                          <a:latin typeface="Verdana"/>
                          <a:cs typeface="Verdana"/>
                        </a:rPr>
                        <a:t>kpa)</a:t>
                      </a:r>
                      <a:r>
                        <a:rPr sz="800" spc="-95" dirty="0">
                          <a:solidFill>
                            <a:srgbClr val="231F20"/>
                          </a:solidFill>
                          <a:latin typeface="Verdana"/>
                          <a:cs typeface="Verdana"/>
                        </a:rPr>
                        <a:t> </a:t>
                      </a:r>
                      <a:r>
                        <a:rPr sz="800" dirty="0">
                          <a:solidFill>
                            <a:srgbClr val="231F20"/>
                          </a:solidFill>
                          <a:latin typeface="Verdana"/>
                          <a:cs typeface="Verdana"/>
                        </a:rPr>
                        <a:t>Steam</a:t>
                      </a:r>
                      <a:endParaRPr sz="800" dirty="0">
                        <a:latin typeface="Verdana"/>
                        <a:cs typeface="Verdana"/>
                      </a:endParaRPr>
                    </a:p>
                  </a:txBody>
                  <a:tcPr marL="0" marR="0" marT="7360"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E8EEF3"/>
                    </a:solidFill>
                  </a:tcPr>
                </a:tc>
                <a:tc hMerge="1">
                  <a:txBody>
                    <a:bodyPr/>
                    <a:lstStyle/>
                    <a:p>
                      <a:endParaRPr/>
                    </a:p>
                  </a:txBody>
                  <a:tcPr marL="0" marR="0" marT="0" marB="0"/>
                </a:tc>
                <a:tc>
                  <a:txBody>
                    <a:bodyPr/>
                    <a:lstStyle/>
                    <a:p>
                      <a:pPr algn="ctr">
                        <a:lnSpc>
                          <a:spcPct val="100000"/>
                        </a:lnSpc>
                        <a:spcBef>
                          <a:spcPts val="75"/>
                        </a:spcBef>
                      </a:pPr>
                      <a:r>
                        <a:rPr sz="800" dirty="0">
                          <a:solidFill>
                            <a:srgbClr val="231F20"/>
                          </a:solidFill>
                          <a:latin typeface="Verdana"/>
                          <a:cs typeface="Verdana"/>
                        </a:rPr>
                        <a:t>up to 10000</a:t>
                      </a:r>
                      <a:r>
                        <a:rPr sz="800" spc="-105" dirty="0">
                          <a:solidFill>
                            <a:srgbClr val="231F20"/>
                          </a:solidFill>
                          <a:latin typeface="Verdana"/>
                          <a:cs typeface="Verdana"/>
                        </a:rPr>
                        <a:t> </a:t>
                      </a:r>
                      <a:r>
                        <a:rPr sz="800" dirty="0">
                          <a:solidFill>
                            <a:srgbClr val="231F20"/>
                          </a:solidFill>
                          <a:latin typeface="Verdana"/>
                          <a:cs typeface="Verdana"/>
                        </a:rPr>
                        <a:t>USGPM</a:t>
                      </a:r>
                      <a:endParaRPr sz="800">
                        <a:latin typeface="Verdana"/>
                        <a:cs typeface="Verdana"/>
                      </a:endParaRPr>
                    </a:p>
                    <a:p>
                      <a:pPr marL="324485" marR="316865" indent="-635" algn="ctr">
                        <a:lnSpc>
                          <a:spcPct val="100000"/>
                        </a:lnSpc>
                      </a:pPr>
                      <a:r>
                        <a:rPr sz="800" dirty="0">
                          <a:solidFill>
                            <a:srgbClr val="231F20"/>
                          </a:solidFill>
                          <a:latin typeface="Verdana"/>
                          <a:cs typeface="Verdana"/>
                        </a:rPr>
                        <a:t>2271 m</a:t>
                      </a:r>
                      <a:r>
                        <a:rPr sz="800" baseline="30864" dirty="0">
                          <a:solidFill>
                            <a:srgbClr val="231F20"/>
                          </a:solidFill>
                          <a:latin typeface="Verdana"/>
                          <a:cs typeface="Verdana"/>
                        </a:rPr>
                        <a:t>3</a:t>
                      </a:r>
                      <a:r>
                        <a:rPr sz="800" dirty="0">
                          <a:solidFill>
                            <a:srgbClr val="231F20"/>
                          </a:solidFill>
                          <a:latin typeface="Verdana"/>
                          <a:cs typeface="Verdana"/>
                        </a:rPr>
                        <a:t>/hr  up to 250</a:t>
                      </a:r>
                      <a:r>
                        <a:rPr sz="800" spc="-100" dirty="0">
                          <a:solidFill>
                            <a:srgbClr val="231F20"/>
                          </a:solidFill>
                          <a:latin typeface="Verdana"/>
                          <a:cs typeface="Verdana"/>
                        </a:rPr>
                        <a:t> </a:t>
                      </a:r>
                      <a:r>
                        <a:rPr sz="800" dirty="0">
                          <a:solidFill>
                            <a:srgbClr val="231F20"/>
                          </a:solidFill>
                          <a:latin typeface="Verdana"/>
                          <a:cs typeface="Verdana"/>
                        </a:rPr>
                        <a:t>PSI</a:t>
                      </a:r>
                      <a:endParaRPr sz="800">
                        <a:latin typeface="Verdana"/>
                        <a:cs typeface="Verdana"/>
                      </a:endParaRPr>
                    </a:p>
                    <a:p>
                      <a:pPr algn="ctr">
                        <a:lnSpc>
                          <a:spcPct val="100000"/>
                        </a:lnSpc>
                      </a:pPr>
                      <a:r>
                        <a:rPr sz="800" spc="-5" dirty="0">
                          <a:solidFill>
                            <a:srgbClr val="231F20"/>
                          </a:solidFill>
                          <a:latin typeface="Verdana"/>
                          <a:cs typeface="Verdana"/>
                        </a:rPr>
                        <a:t>(1724 </a:t>
                      </a:r>
                      <a:r>
                        <a:rPr sz="800" dirty="0">
                          <a:solidFill>
                            <a:srgbClr val="231F20"/>
                          </a:solidFill>
                          <a:latin typeface="Verdana"/>
                          <a:cs typeface="Verdana"/>
                        </a:rPr>
                        <a:t>kpa)</a:t>
                      </a:r>
                      <a:r>
                        <a:rPr sz="800" spc="-95" dirty="0">
                          <a:solidFill>
                            <a:srgbClr val="231F20"/>
                          </a:solidFill>
                          <a:latin typeface="Verdana"/>
                          <a:cs typeface="Verdana"/>
                        </a:rPr>
                        <a:t> </a:t>
                      </a:r>
                      <a:r>
                        <a:rPr sz="800" dirty="0">
                          <a:solidFill>
                            <a:srgbClr val="231F20"/>
                          </a:solidFill>
                          <a:latin typeface="Verdana"/>
                          <a:cs typeface="Verdana"/>
                        </a:rPr>
                        <a:t>Steam</a:t>
                      </a:r>
                      <a:endParaRPr sz="800">
                        <a:latin typeface="Verdana"/>
                        <a:cs typeface="Verdana"/>
                      </a:endParaRPr>
                    </a:p>
                  </a:txBody>
                  <a:tcPr marL="0" marR="0" marT="7360"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E8EEF3"/>
                    </a:solidFill>
                  </a:tcPr>
                </a:tc>
                <a:tc>
                  <a:txBody>
                    <a:bodyPr/>
                    <a:lstStyle/>
                    <a:p>
                      <a:pPr marL="149225" marR="141605" algn="ctr">
                        <a:lnSpc>
                          <a:spcPct val="100000"/>
                        </a:lnSpc>
                        <a:spcBef>
                          <a:spcPts val="370"/>
                        </a:spcBef>
                      </a:pPr>
                      <a:r>
                        <a:rPr sz="800" dirty="0">
                          <a:solidFill>
                            <a:srgbClr val="231F20"/>
                          </a:solidFill>
                          <a:latin typeface="Verdana"/>
                          <a:cs typeface="Verdana"/>
                        </a:rPr>
                        <a:t>up to</a:t>
                      </a:r>
                      <a:r>
                        <a:rPr sz="800" spc="-70" dirty="0">
                          <a:solidFill>
                            <a:srgbClr val="231F20"/>
                          </a:solidFill>
                          <a:latin typeface="Verdana"/>
                          <a:cs typeface="Verdana"/>
                        </a:rPr>
                        <a:t> </a:t>
                      </a:r>
                      <a:r>
                        <a:rPr sz="800" dirty="0">
                          <a:solidFill>
                            <a:srgbClr val="231F20"/>
                          </a:solidFill>
                          <a:latin typeface="Verdana"/>
                          <a:cs typeface="Verdana"/>
                        </a:rPr>
                        <a:t>400</a:t>
                      </a:r>
                      <a:r>
                        <a:rPr sz="800" spc="-35" dirty="0">
                          <a:solidFill>
                            <a:srgbClr val="231F20"/>
                          </a:solidFill>
                          <a:latin typeface="Verdana"/>
                          <a:cs typeface="Verdana"/>
                        </a:rPr>
                        <a:t> </a:t>
                      </a:r>
                      <a:r>
                        <a:rPr sz="800" dirty="0">
                          <a:solidFill>
                            <a:srgbClr val="231F20"/>
                          </a:solidFill>
                          <a:latin typeface="Verdana"/>
                          <a:cs typeface="Verdana"/>
                        </a:rPr>
                        <a:t>USGPM  91</a:t>
                      </a:r>
                      <a:r>
                        <a:rPr sz="800" spc="-90" dirty="0">
                          <a:solidFill>
                            <a:srgbClr val="231F20"/>
                          </a:solidFill>
                          <a:latin typeface="Verdana"/>
                          <a:cs typeface="Verdana"/>
                        </a:rPr>
                        <a:t> </a:t>
                      </a:r>
                      <a:r>
                        <a:rPr sz="800" dirty="0">
                          <a:solidFill>
                            <a:srgbClr val="231F20"/>
                          </a:solidFill>
                          <a:latin typeface="Verdana"/>
                          <a:cs typeface="Verdana"/>
                        </a:rPr>
                        <a:t>m</a:t>
                      </a:r>
                      <a:r>
                        <a:rPr sz="800" baseline="33333" dirty="0">
                          <a:solidFill>
                            <a:srgbClr val="231F20"/>
                          </a:solidFill>
                          <a:latin typeface="Verdana"/>
                          <a:cs typeface="Verdana"/>
                        </a:rPr>
                        <a:t>3</a:t>
                      </a:r>
                      <a:r>
                        <a:rPr sz="800" dirty="0">
                          <a:solidFill>
                            <a:srgbClr val="231F20"/>
                          </a:solidFill>
                          <a:latin typeface="Verdana"/>
                          <a:cs typeface="Verdana"/>
                        </a:rPr>
                        <a:t>/hr</a:t>
                      </a:r>
                      <a:endParaRPr sz="800">
                        <a:latin typeface="Verdana"/>
                        <a:cs typeface="Verdana"/>
                      </a:endParaRPr>
                    </a:p>
                    <a:p>
                      <a:pPr algn="ctr">
                        <a:lnSpc>
                          <a:spcPct val="100000"/>
                        </a:lnSpc>
                        <a:spcBef>
                          <a:spcPts val="10"/>
                        </a:spcBef>
                      </a:pPr>
                      <a:r>
                        <a:rPr sz="800" spc="5" dirty="0">
                          <a:solidFill>
                            <a:srgbClr val="231F20"/>
                          </a:solidFill>
                          <a:latin typeface="Verdana"/>
                          <a:cs typeface="Verdana"/>
                        </a:rPr>
                        <a:t>up </a:t>
                      </a:r>
                      <a:r>
                        <a:rPr sz="800" dirty="0">
                          <a:solidFill>
                            <a:srgbClr val="231F20"/>
                          </a:solidFill>
                          <a:latin typeface="Verdana"/>
                          <a:cs typeface="Verdana"/>
                        </a:rPr>
                        <a:t>to </a:t>
                      </a:r>
                      <a:r>
                        <a:rPr sz="800" spc="5" dirty="0">
                          <a:solidFill>
                            <a:srgbClr val="231F20"/>
                          </a:solidFill>
                          <a:latin typeface="Verdana"/>
                          <a:cs typeface="Verdana"/>
                        </a:rPr>
                        <a:t>150 </a:t>
                      </a:r>
                      <a:r>
                        <a:rPr sz="800" dirty="0">
                          <a:solidFill>
                            <a:srgbClr val="231F20"/>
                          </a:solidFill>
                          <a:latin typeface="Verdana"/>
                          <a:cs typeface="Verdana"/>
                        </a:rPr>
                        <a:t>lbs</a:t>
                      </a:r>
                      <a:r>
                        <a:rPr sz="800" spc="-95" dirty="0">
                          <a:solidFill>
                            <a:srgbClr val="231F20"/>
                          </a:solidFill>
                          <a:latin typeface="Verdana"/>
                          <a:cs typeface="Verdana"/>
                        </a:rPr>
                        <a:t> </a:t>
                      </a:r>
                      <a:r>
                        <a:rPr sz="800" spc="5" dirty="0">
                          <a:solidFill>
                            <a:srgbClr val="231F20"/>
                          </a:solidFill>
                          <a:latin typeface="Verdana"/>
                          <a:cs typeface="Verdana"/>
                        </a:rPr>
                        <a:t>Steam</a:t>
                      </a:r>
                      <a:endParaRPr sz="800">
                        <a:latin typeface="Verdana"/>
                        <a:cs typeface="Verdana"/>
                      </a:endParaRPr>
                    </a:p>
                  </a:txBody>
                  <a:tcPr marL="0" marR="0" marT="36310"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E8EEF3"/>
                    </a:solidFill>
                  </a:tcPr>
                </a:tc>
                <a:tc>
                  <a:txBody>
                    <a:bodyPr/>
                    <a:lstStyle/>
                    <a:p>
                      <a:pPr algn="ctr">
                        <a:lnSpc>
                          <a:spcPct val="100000"/>
                        </a:lnSpc>
                        <a:spcBef>
                          <a:spcPts val="60"/>
                        </a:spcBef>
                      </a:pPr>
                      <a:r>
                        <a:rPr sz="800" spc="5" dirty="0">
                          <a:solidFill>
                            <a:srgbClr val="231F20"/>
                          </a:solidFill>
                          <a:latin typeface="Verdana"/>
                          <a:cs typeface="Verdana"/>
                        </a:rPr>
                        <a:t>150% </a:t>
                      </a:r>
                      <a:r>
                        <a:rPr sz="800" dirty="0">
                          <a:solidFill>
                            <a:srgbClr val="231F20"/>
                          </a:solidFill>
                          <a:latin typeface="Verdana"/>
                          <a:cs typeface="Verdana"/>
                        </a:rPr>
                        <a:t>for </a:t>
                      </a:r>
                      <a:r>
                        <a:rPr sz="800" spc="5" dirty="0">
                          <a:solidFill>
                            <a:srgbClr val="231F20"/>
                          </a:solidFill>
                          <a:latin typeface="Verdana"/>
                          <a:cs typeface="Verdana"/>
                        </a:rPr>
                        <a:t>60</a:t>
                      </a:r>
                      <a:r>
                        <a:rPr sz="800" spc="-70" dirty="0">
                          <a:solidFill>
                            <a:srgbClr val="231F20"/>
                          </a:solidFill>
                          <a:latin typeface="Verdana"/>
                          <a:cs typeface="Verdana"/>
                        </a:rPr>
                        <a:t> </a:t>
                      </a:r>
                      <a:r>
                        <a:rPr sz="800" dirty="0">
                          <a:solidFill>
                            <a:srgbClr val="231F20"/>
                          </a:solidFill>
                          <a:latin typeface="Verdana"/>
                          <a:cs typeface="Verdana"/>
                        </a:rPr>
                        <a:t>sec.</a:t>
                      </a:r>
                      <a:endParaRPr sz="800">
                        <a:latin typeface="Verdana"/>
                        <a:cs typeface="Verdana"/>
                      </a:endParaRPr>
                    </a:p>
                    <a:p>
                      <a:pPr algn="ctr">
                        <a:lnSpc>
                          <a:spcPct val="100000"/>
                        </a:lnSpc>
                        <a:spcBef>
                          <a:spcPts val="10"/>
                        </a:spcBef>
                      </a:pPr>
                      <a:r>
                        <a:rPr sz="800" dirty="0">
                          <a:solidFill>
                            <a:srgbClr val="231F20"/>
                          </a:solidFill>
                          <a:latin typeface="Verdana"/>
                          <a:cs typeface="Verdana"/>
                        </a:rPr>
                        <a:t>(HD), </a:t>
                      </a:r>
                      <a:r>
                        <a:rPr sz="800" spc="5" dirty="0">
                          <a:solidFill>
                            <a:srgbClr val="231F20"/>
                          </a:solidFill>
                          <a:latin typeface="Verdana"/>
                          <a:cs typeface="Verdana"/>
                        </a:rPr>
                        <a:t>120% </a:t>
                      </a:r>
                      <a:r>
                        <a:rPr sz="800" dirty="0">
                          <a:solidFill>
                            <a:srgbClr val="231F20"/>
                          </a:solidFill>
                          <a:latin typeface="Verdana"/>
                          <a:cs typeface="Verdana"/>
                        </a:rPr>
                        <a:t>for</a:t>
                      </a:r>
                      <a:r>
                        <a:rPr sz="800" spc="-75" dirty="0">
                          <a:solidFill>
                            <a:srgbClr val="231F20"/>
                          </a:solidFill>
                          <a:latin typeface="Verdana"/>
                          <a:cs typeface="Verdana"/>
                        </a:rPr>
                        <a:t> </a:t>
                      </a:r>
                      <a:r>
                        <a:rPr sz="800" spc="5" dirty="0">
                          <a:solidFill>
                            <a:srgbClr val="231F20"/>
                          </a:solidFill>
                          <a:latin typeface="Verdana"/>
                          <a:cs typeface="Verdana"/>
                        </a:rPr>
                        <a:t>60</a:t>
                      </a:r>
                      <a:endParaRPr sz="800">
                        <a:latin typeface="Verdana"/>
                        <a:cs typeface="Verdana"/>
                      </a:endParaRPr>
                    </a:p>
                    <a:p>
                      <a:pPr algn="ctr">
                        <a:lnSpc>
                          <a:spcPct val="100000"/>
                        </a:lnSpc>
                        <a:spcBef>
                          <a:spcPts val="10"/>
                        </a:spcBef>
                      </a:pPr>
                      <a:r>
                        <a:rPr sz="800" dirty="0">
                          <a:solidFill>
                            <a:srgbClr val="231F20"/>
                          </a:solidFill>
                          <a:latin typeface="Verdana"/>
                          <a:cs typeface="Verdana"/>
                        </a:rPr>
                        <a:t>sec.</a:t>
                      </a:r>
                      <a:r>
                        <a:rPr sz="800" spc="-85" dirty="0">
                          <a:solidFill>
                            <a:srgbClr val="231F20"/>
                          </a:solidFill>
                          <a:latin typeface="Verdana"/>
                          <a:cs typeface="Verdana"/>
                        </a:rPr>
                        <a:t> </a:t>
                      </a:r>
                      <a:r>
                        <a:rPr sz="800" spc="5" dirty="0">
                          <a:solidFill>
                            <a:srgbClr val="231F20"/>
                          </a:solidFill>
                          <a:latin typeface="Verdana"/>
                          <a:cs typeface="Verdana"/>
                        </a:rPr>
                        <a:t>(ND)</a:t>
                      </a:r>
                      <a:endParaRPr sz="800">
                        <a:latin typeface="Verdana"/>
                        <a:cs typeface="Verdana"/>
                      </a:endParaRPr>
                    </a:p>
                  </a:txBody>
                  <a:tcPr marL="0" marR="0" marT="5888"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E8EEF3"/>
                    </a:solidFill>
                  </a:tcPr>
                </a:tc>
              </a:tr>
              <a:tr h="234659">
                <a:tc>
                  <a:txBody>
                    <a:bodyPr/>
                    <a:lstStyle/>
                    <a:p>
                      <a:pPr algn="ctr">
                        <a:lnSpc>
                          <a:spcPct val="100000"/>
                        </a:lnSpc>
                        <a:spcBef>
                          <a:spcPts val="615"/>
                        </a:spcBef>
                      </a:pPr>
                      <a:r>
                        <a:rPr sz="800" dirty="0">
                          <a:solidFill>
                            <a:srgbClr val="231F20"/>
                          </a:solidFill>
                          <a:latin typeface="Days"/>
                          <a:cs typeface="Days"/>
                        </a:rPr>
                        <a:t>PRESSURE</a:t>
                      </a:r>
                      <a:endParaRPr sz="800">
                        <a:latin typeface="Days"/>
                        <a:cs typeface="Days"/>
                      </a:endParaRPr>
                    </a:p>
                  </a:txBody>
                  <a:tcPr marL="0" marR="0" marT="60354"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FFFFFF"/>
                    </a:solidFill>
                  </a:tcPr>
                </a:tc>
                <a:tc gridSpan="2">
                  <a:txBody>
                    <a:bodyPr/>
                    <a:lstStyle/>
                    <a:p>
                      <a:pPr marL="108585">
                        <a:lnSpc>
                          <a:spcPct val="100000"/>
                        </a:lnSpc>
                        <a:spcBef>
                          <a:spcPts val="60"/>
                        </a:spcBef>
                      </a:pPr>
                      <a:r>
                        <a:rPr sz="800" spc="5" dirty="0">
                          <a:solidFill>
                            <a:srgbClr val="231F20"/>
                          </a:solidFill>
                          <a:latin typeface="Verdana"/>
                          <a:cs typeface="Verdana"/>
                        </a:rPr>
                        <a:t>150 PSI </a:t>
                      </a:r>
                      <a:r>
                        <a:rPr sz="800" dirty="0">
                          <a:solidFill>
                            <a:srgbClr val="231F20"/>
                          </a:solidFill>
                          <a:latin typeface="Verdana"/>
                          <a:cs typeface="Verdana"/>
                        </a:rPr>
                        <a:t>(1034</a:t>
                      </a:r>
                      <a:r>
                        <a:rPr sz="800" spc="-85" dirty="0">
                          <a:solidFill>
                            <a:srgbClr val="231F20"/>
                          </a:solidFill>
                          <a:latin typeface="Verdana"/>
                          <a:cs typeface="Verdana"/>
                        </a:rPr>
                        <a:t> </a:t>
                      </a:r>
                      <a:r>
                        <a:rPr sz="800" spc="-5" dirty="0">
                          <a:solidFill>
                            <a:srgbClr val="231F20"/>
                          </a:solidFill>
                          <a:latin typeface="Verdana"/>
                          <a:cs typeface="Verdana"/>
                        </a:rPr>
                        <a:t>kPa)</a:t>
                      </a:r>
                      <a:endParaRPr sz="800" dirty="0">
                        <a:latin typeface="Verdana"/>
                        <a:cs typeface="Verdana"/>
                      </a:endParaRPr>
                    </a:p>
                    <a:p>
                      <a:pPr marL="108585">
                        <a:lnSpc>
                          <a:spcPct val="100000"/>
                        </a:lnSpc>
                        <a:spcBef>
                          <a:spcPts val="10"/>
                        </a:spcBef>
                      </a:pPr>
                      <a:r>
                        <a:rPr sz="800" spc="5" dirty="0">
                          <a:solidFill>
                            <a:srgbClr val="231F20"/>
                          </a:solidFill>
                          <a:latin typeface="Verdana"/>
                          <a:cs typeface="Verdana"/>
                        </a:rPr>
                        <a:t>250 PSI </a:t>
                      </a:r>
                      <a:r>
                        <a:rPr sz="800" dirty="0">
                          <a:solidFill>
                            <a:srgbClr val="231F20"/>
                          </a:solidFill>
                          <a:latin typeface="Verdana"/>
                          <a:cs typeface="Verdana"/>
                        </a:rPr>
                        <a:t>(1724</a:t>
                      </a:r>
                      <a:r>
                        <a:rPr sz="800" spc="-85" dirty="0">
                          <a:solidFill>
                            <a:srgbClr val="231F20"/>
                          </a:solidFill>
                          <a:latin typeface="Verdana"/>
                          <a:cs typeface="Verdana"/>
                        </a:rPr>
                        <a:t> </a:t>
                      </a:r>
                      <a:r>
                        <a:rPr sz="800" spc="-5" dirty="0">
                          <a:solidFill>
                            <a:srgbClr val="231F20"/>
                          </a:solidFill>
                          <a:latin typeface="Verdana"/>
                          <a:cs typeface="Verdana"/>
                        </a:rPr>
                        <a:t>kPa)</a:t>
                      </a:r>
                      <a:endParaRPr sz="800" dirty="0">
                        <a:latin typeface="Verdana"/>
                        <a:cs typeface="Verdana"/>
                      </a:endParaRPr>
                    </a:p>
                  </a:txBody>
                  <a:tcPr marL="0" marR="0" marT="5888"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FFFFFF"/>
                    </a:solidFill>
                  </a:tcPr>
                </a:tc>
                <a:tc hMerge="1">
                  <a:txBody>
                    <a:bodyPr/>
                    <a:lstStyle/>
                    <a:p>
                      <a:endParaRPr/>
                    </a:p>
                  </a:txBody>
                  <a:tcPr marL="0" marR="0" marT="0" marB="0"/>
                </a:tc>
                <a:tc>
                  <a:txBody>
                    <a:bodyPr/>
                    <a:lstStyle/>
                    <a:p>
                      <a:pPr algn="ctr">
                        <a:lnSpc>
                          <a:spcPct val="100000"/>
                        </a:lnSpc>
                        <a:spcBef>
                          <a:spcPts val="605"/>
                        </a:spcBef>
                      </a:pPr>
                      <a:r>
                        <a:rPr sz="800" spc="5" dirty="0">
                          <a:solidFill>
                            <a:srgbClr val="231F20"/>
                          </a:solidFill>
                          <a:latin typeface="Verdana"/>
                          <a:cs typeface="Verdana"/>
                        </a:rPr>
                        <a:t>300 PSI </a:t>
                      </a:r>
                      <a:r>
                        <a:rPr sz="800" dirty="0">
                          <a:solidFill>
                            <a:srgbClr val="231F20"/>
                          </a:solidFill>
                          <a:latin typeface="Verdana"/>
                          <a:cs typeface="Verdana"/>
                        </a:rPr>
                        <a:t>(2068</a:t>
                      </a:r>
                      <a:r>
                        <a:rPr sz="800" spc="-85" dirty="0">
                          <a:solidFill>
                            <a:srgbClr val="231F20"/>
                          </a:solidFill>
                          <a:latin typeface="Verdana"/>
                          <a:cs typeface="Verdana"/>
                        </a:rPr>
                        <a:t> </a:t>
                      </a:r>
                      <a:r>
                        <a:rPr sz="800" spc="-5" dirty="0">
                          <a:solidFill>
                            <a:srgbClr val="231F20"/>
                          </a:solidFill>
                          <a:latin typeface="Verdana"/>
                          <a:cs typeface="Verdana"/>
                        </a:rPr>
                        <a:t>kPa)</a:t>
                      </a:r>
                      <a:endParaRPr sz="800">
                        <a:latin typeface="Verdana"/>
                        <a:cs typeface="Verdana"/>
                      </a:endParaRPr>
                    </a:p>
                  </a:txBody>
                  <a:tcPr marL="0" marR="0" marT="59373"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FFFFFF"/>
                    </a:solidFill>
                  </a:tcPr>
                </a:tc>
                <a:tc>
                  <a:txBody>
                    <a:bodyPr/>
                    <a:lstStyle/>
                    <a:p>
                      <a:pPr algn="ctr">
                        <a:lnSpc>
                          <a:spcPct val="100000"/>
                        </a:lnSpc>
                        <a:spcBef>
                          <a:spcPts val="60"/>
                        </a:spcBef>
                      </a:pPr>
                      <a:r>
                        <a:rPr sz="800" spc="5" dirty="0">
                          <a:solidFill>
                            <a:srgbClr val="231F20"/>
                          </a:solidFill>
                          <a:latin typeface="Verdana"/>
                          <a:cs typeface="Verdana"/>
                        </a:rPr>
                        <a:t>300</a:t>
                      </a:r>
                      <a:r>
                        <a:rPr sz="800" spc="-100" dirty="0">
                          <a:solidFill>
                            <a:srgbClr val="231F20"/>
                          </a:solidFill>
                          <a:latin typeface="Verdana"/>
                          <a:cs typeface="Verdana"/>
                        </a:rPr>
                        <a:t> </a:t>
                      </a:r>
                      <a:r>
                        <a:rPr sz="800" spc="5" dirty="0">
                          <a:solidFill>
                            <a:srgbClr val="231F20"/>
                          </a:solidFill>
                          <a:latin typeface="Verdana"/>
                          <a:cs typeface="Verdana"/>
                        </a:rPr>
                        <a:t>PSI</a:t>
                      </a:r>
                      <a:endParaRPr sz="800">
                        <a:latin typeface="Verdana"/>
                        <a:cs typeface="Verdana"/>
                      </a:endParaRPr>
                    </a:p>
                    <a:p>
                      <a:pPr algn="ctr">
                        <a:lnSpc>
                          <a:spcPct val="100000"/>
                        </a:lnSpc>
                        <a:spcBef>
                          <a:spcPts val="10"/>
                        </a:spcBef>
                      </a:pPr>
                      <a:r>
                        <a:rPr sz="800" dirty="0">
                          <a:solidFill>
                            <a:srgbClr val="231F20"/>
                          </a:solidFill>
                          <a:latin typeface="Verdana"/>
                          <a:cs typeface="Verdana"/>
                        </a:rPr>
                        <a:t>(up to </a:t>
                      </a:r>
                      <a:r>
                        <a:rPr sz="800" spc="5" dirty="0">
                          <a:solidFill>
                            <a:srgbClr val="231F20"/>
                          </a:solidFill>
                          <a:latin typeface="Verdana"/>
                          <a:cs typeface="Verdana"/>
                        </a:rPr>
                        <a:t>2068</a:t>
                      </a:r>
                      <a:r>
                        <a:rPr sz="800" spc="-70" dirty="0">
                          <a:solidFill>
                            <a:srgbClr val="231F20"/>
                          </a:solidFill>
                          <a:latin typeface="Verdana"/>
                          <a:cs typeface="Verdana"/>
                        </a:rPr>
                        <a:t> </a:t>
                      </a:r>
                      <a:r>
                        <a:rPr sz="800" spc="-5" dirty="0">
                          <a:solidFill>
                            <a:srgbClr val="231F20"/>
                          </a:solidFill>
                          <a:latin typeface="Verdana"/>
                          <a:cs typeface="Verdana"/>
                        </a:rPr>
                        <a:t>kPa)</a:t>
                      </a:r>
                      <a:endParaRPr sz="800">
                        <a:latin typeface="Verdana"/>
                        <a:cs typeface="Verdana"/>
                      </a:endParaRPr>
                    </a:p>
                  </a:txBody>
                  <a:tcPr marL="0" marR="0" marT="5888"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FFFFFF"/>
                    </a:solidFill>
                  </a:tcPr>
                </a:tc>
                <a:tc>
                  <a:txBody>
                    <a:bodyPr/>
                    <a:lstStyle/>
                    <a:p>
                      <a:endParaRPr sz="800">
                        <a:latin typeface="Verdana"/>
                        <a:cs typeface="Verdana"/>
                      </a:endParaRPr>
                    </a:p>
                  </a:txBody>
                  <a:tcPr marL="0" marR="0" marT="0"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FFFFFF"/>
                    </a:solidFill>
                  </a:tcPr>
                </a:tc>
              </a:tr>
              <a:tr h="284533">
                <a:tc>
                  <a:txBody>
                    <a:bodyPr/>
                    <a:lstStyle/>
                    <a:p>
                      <a:pPr algn="ctr">
                        <a:lnSpc>
                          <a:spcPct val="100000"/>
                        </a:lnSpc>
                        <a:spcBef>
                          <a:spcPts val="869"/>
                        </a:spcBef>
                      </a:pPr>
                      <a:r>
                        <a:rPr sz="800" spc="-5" dirty="0">
                          <a:solidFill>
                            <a:srgbClr val="231F20"/>
                          </a:solidFill>
                          <a:latin typeface="Days"/>
                          <a:cs typeface="Days"/>
                        </a:rPr>
                        <a:t>APPLICATIONS</a:t>
                      </a:r>
                      <a:endParaRPr sz="800">
                        <a:latin typeface="Days"/>
                        <a:cs typeface="Days"/>
                      </a:endParaRPr>
                    </a:p>
                  </a:txBody>
                  <a:tcPr marL="0" marR="0" marT="85378"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E8EEF3"/>
                    </a:solidFill>
                  </a:tcPr>
                </a:tc>
                <a:tc gridSpan="2">
                  <a:txBody>
                    <a:bodyPr/>
                    <a:lstStyle/>
                    <a:p>
                      <a:pPr marL="492125" marR="212725" indent="-271780">
                        <a:lnSpc>
                          <a:spcPct val="101000"/>
                        </a:lnSpc>
                        <a:spcBef>
                          <a:spcPts val="300"/>
                        </a:spcBef>
                      </a:pPr>
                      <a:r>
                        <a:rPr sz="800" spc="-25" dirty="0">
                          <a:solidFill>
                            <a:srgbClr val="231F20"/>
                          </a:solidFill>
                          <a:latin typeface="Verdana"/>
                          <a:cs typeface="Verdana"/>
                        </a:rPr>
                        <a:t>Water, </a:t>
                      </a:r>
                      <a:r>
                        <a:rPr sz="800" dirty="0">
                          <a:solidFill>
                            <a:srgbClr val="231F20"/>
                          </a:solidFill>
                          <a:latin typeface="Verdana"/>
                          <a:cs typeface="Verdana"/>
                        </a:rPr>
                        <a:t>Glycol</a:t>
                      </a:r>
                      <a:r>
                        <a:rPr sz="800" spc="-55" dirty="0">
                          <a:solidFill>
                            <a:srgbClr val="231F20"/>
                          </a:solidFill>
                          <a:latin typeface="Verdana"/>
                          <a:cs typeface="Verdana"/>
                        </a:rPr>
                        <a:t> </a:t>
                      </a:r>
                      <a:r>
                        <a:rPr sz="800" dirty="0">
                          <a:solidFill>
                            <a:srgbClr val="231F20"/>
                          </a:solidFill>
                          <a:latin typeface="Verdana"/>
                          <a:cs typeface="Verdana"/>
                        </a:rPr>
                        <a:t>or  </a:t>
                      </a:r>
                      <a:r>
                        <a:rPr sz="800" spc="5" dirty="0">
                          <a:solidFill>
                            <a:srgbClr val="231F20"/>
                          </a:solidFill>
                          <a:latin typeface="Verdana"/>
                          <a:cs typeface="Verdana"/>
                        </a:rPr>
                        <a:t>Steam</a:t>
                      </a:r>
                      <a:endParaRPr sz="800" dirty="0">
                        <a:latin typeface="Verdana"/>
                        <a:cs typeface="Verdana"/>
                      </a:endParaRPr>
                    </a:p>
                  </a:txBody>
                  <a:tcPr marL="0" marR="0" marT="29441"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E8EEF3"/>
                    </a:solidFill>
                  </a:tcPr>
                </a:tc>
                <a:tc hMerge="1">
                  <a:txBody>
                    <a:bodyPr/>
                    <a:lstStyle/>
                    <a:p>
                      <a:endParaRPr/>
                    </a:p>
                  </a:txBody>
                  <a:tcPr marL="0" marR="0" marT="0" marB="0"/>
                </a:tc>
                <a:tc>
                  <a:txBody>
                    <a:bodyPr/>
                    <a:lstStyle/>
                    <a:p>
                      <a:pPr marL="488950" marR="210185" indent="-271780">
                        <a:lnSpc>
                          <a:spcPct val="101000"/>
                        </a:lnSpc>
                        <a:spcBef>
                          <a:spcPts val="300"/>
                        </a:spcBef>
                      </a:pPr>
                      <a:r>
                        <a:rPr sz="800" spc="-25" dirty="0">
                          <a:solidFill>
                            <a:srgbClr val="231F20"/>
                          </a:solidFill>
                          <a:latin typeface="Verdana"/>
                          <a:cs typeface="Verdana"/>
                        </a:rPr>
                        <a:t>Water, </a:t>
                      </a:r>
                      <a:r>
                        <a:rPr sz="800" dirty="0">
                          <a:solidFill>
                            <a:srgbClr val="231F20"/>
                          </a:solidFill>
                          <a:latin typeface="Verdana"/>
                          <a:cs typeface="Verdana"/>
                        </a:rPr>
                        <a:t>Glycol</a:t>
                      </a:r>
                      <a:r>
                        <a:rPr sz="800" spc="-55" dirty="0">
                          <a:solidFill>
                            <a:srgbClr val="231F20"/>
                          </a:solidFill>
                          <a:latin typeface="Verdana"/>
                          <a:cs typeface="Verdana"/>
                        </a:rPr>
                        <a:t> </a:t>
                      </a:r>
                      <a:r>
                        <a:rPr sz="800" dirty="0">
                          <a:solidFill>
                            <a:srgbClr val="231F20"/>
                          </a:solidFill>
                          <a:latin typeface="Verdana"/>
                          <a:cs typeface="Verdana"/>
                        </a:rPr>
                        <a:t>or  </a:t>
                      </a:r>
                      <a:r>
                        <a:rPr sz="800" spc="5" dirty="0">
                          <a:solidFill>
                            <a:srgbClr val="231F20"/>
                          </a:solidFill>
                          <a:latin typeface="Verdana"/>
                          <a:cs typeface="Verdana"/>
                        </a:rPr>
                        <a:t>Steam</a:t>
                      </a:r>
                      <a:endParaRPr sz="800">
                        <a:latin typeface="Verdana"/>
                        <a:cs typeface="Verdana"/>
                      </a:endParaRPr>
                    </a:p>
                  </a:txBody>
                  <a:tcPr marL="0" marR="0" marT="29441"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E8EEF3"/>
                    </a:solidFill>
                  </a:tcPr>
                </a:tc>
                <a:tc>
                  <a:txBody>
                    <a:bodyPr/>
                    <a:lstStyle/>
                    <a:p>
                      <a:pPr marL="467995" marR="189230" indent="-271780">
                        <a:lnSpc>
                          <a:spcPct val="101000"/>
                        </a:lnSpc>
                        <a:spcBef>
                          <a:spcPts val="300"/>
                        </a:spcBef>
                      </a:pPr>
                      <a:r>
                        <a:rPr sz="800" spc="-25" dirty="0">
                          <a:solidFill>
                            <a:srgbClr val="231F20"/>
                          </a:solidFill>
                          <a:latin typeface="Verdana"/>
                          <a:cs typeface="Verdana"/>
                        </a:rPr>
                        <a:t>Water, </a:t>
                      </a:r>
                      <a:r>
                        <a:rPr sz="800" dirty="0">
                          <a:solidFill>
                            <a:srgbClr val="231F20"/>
                          </a:solidFill>
                          <a:latin typeface="Verdana"/>
                          <a:cs typeface="Verdana"/>
                        </a:rPr>
                        <a:t>Glycol</a:t>
                      </a:r>
                      <a:r>
                        <a:rPr sz="800" spc="-55" dirty="0">
                          <a:solidFill>
                            <a:srgbClr val="231F20"/>
                          </a:solidFill>
                          <a:latin typeface="Verdana"/>
                          <a:cs typeface="Verdana"/>
                        </a:rPr>
                        <a:t> </a:t>
                      </a:r>
                      <a:r>
                        <a:rPr sz="800" dirty="0">
                          <a:solidFill>
                            <a:srgbClr val="231F20"/>
                          </a:solidFill>
                          <a:latin typeface="Verdana"/>
                          <a:cs typeface="Verdana"/>
                        </a:rPr>
                        <a:t>or  </a:t>
                      </a:r>
                      <a:r>
                        <a:rPr sz="800" spc="5" dirty="0">
                          <a:solidFill>
                            <a:srgbClr val="231F20"/>
                          </a:solidFill>
                          <a:latin typeface="Verdana"/>
                          <a:cs typeface="Verdana"/>
                        </a:rPr>
                        <a:t>Steam</a:t>
                      </a:r>
                      <a:endParaRPr sz="800">
                        <a:latin typeface="Verdana"/>
                        <a:cs typeface="Verdana"/>
                      </a:endParaRPr>
                    </a:p>
                  </a:txBody>
                  <a:tcPr marL="0" marR="0" marT="29441"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E8EEF3"/>
                    </a:solidFill>
                  </a:tcPr>
                </a:tc>
                <a:tc>
                  <a:txBody>
                    <a:bodyPr/>
                    <a:lstStyle/>
                    <a:p>
                      <a:endParaRPr sz="800">
                        <a:latin typeface="Verdana"/>
                        <a:cs typeface="Verdana"/>
                      </a:endParaRPr>
                    </a:p>
                  </a:txBody>
                  <a:tcPr marL="0" marR="0" marT="0"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E8EEF3"/>
                    </a:solidFill>
                  </a:tcPr>
                </a:tc>
              </a:tr>
              <a:tr h="336002">
                <a:tc>
                  <a:txBody>
                    <a:bodyPr/>
                    <a:lstStyle/>
                    <a:p>
                      <a:pPr>
                        <a:lnSpc>
                          <a:spcPct val="100000"/>
                        </a:lnSpc>
                        <a:spcBef>
                          <a:spcPts val="40"/>
                        </a:spcBef>
                      </a:pPr>
                      <a:endParaRPr sz="800">
                        <a:latin typeface="Times New Roman"/>
                        <a:cs typeface="Times New Roman"/>
                      </a:endParaRPr>
                    </a:p>
                    <a:p>
                      <a:pPr algn="ctr">
                        <a:lnSpc>
                          <a:spcPct val="100000"/>
                        </a:lnSpc>
                      </a:pPr>
                      <a:r>
                        <a:rPr sz="800" spc="-5" dirty="0">
                          <a:solidFill>
                            <a:srgbClr val="231F20"/>
                          </a:solidFill>
                          <a:latin typeface="Days"/>
                          <a:cs typeface="Days"/>
                        </a:rPr>
                        <a:t>TEMPERATURE</a:t>
                      </a:r>
                      <a:endParaRPr sz="800">
                        <a:latin typeface="Days"/>
                        <a:cs typeface="Days"/>
                      </a:endParaRPr>
                    </a:p>
                  </a:txBody>
                  <a:tcPr marL="0" marR="0" marT="3925"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FFFFFF"/>
                    </a:solidFill>
                  </a:tcPr>
                </a:tc>
                <a:tc gridSpan="2">
                  <a:txBody>
                    <a:bodyPr/>
                    <a:lstStyle/>
                    <a:p>
                      <a:pPr>
                        <a:lnSpc>
                          <a:spcPct val="100000"/>
                        </a:lnSpc>
                        <a:spcBef>
                          <a:spcPts val="25"/>
                        </a:spcBef>
                      </a:pPr>
                      <a:endParaRPr sz="800" dirty="0">
                        <a:latin typeface="Times New Roman"/>
                        <a:cs typeface="Times New Roman"/>
                      </a:endParaRPr>
                    </a:p>
                    <a:p>
                      <a:pPr marL="79375">
                        <a:lnSpc>
                          <a:spcPct val="100000"/>
                        </a:lnSpc>
                        <a:spcBef>
                          <a:spcPts val="5"/>
                        </a:spcBef>
                      </a:pPr>
                      <a:r>
                        <a:rPr sz="800" spc="5" dirty="0">
                          <a:solidFill>
                            <a:srgbClr val="231F20"/>
                          </a:solidFill>
                          <a:latin typeface="Verdana"/>
                          <a:cs typeface="Verdana"/>
                        </a:rPr>
                        <a:t>up </a:t>
                      </a:r>
                      <a:r>
                        <a:rPr sz="800" dirty="0">
                          <a:solidFill>
                            <a:srgbClr val="231F20"/>
                          </a:solidFill>
                          <a:latin typeface="Verdana"/>
                          <a:cs typeface="Verdana"/>
                        </a:rPr>
                        <a:t>to 300°F</a:t>
                      </a:r>
                      <a:r>
                        <a:rPr sz="800" spc="-75" dirty="0">
                          <a:solidFill>
                            <a:srgbClr val="231F20"/>
                          </a:solidFill>
                          <a:latin typeface="Verdana"/>
                          <a:cs typeface="Verdana"/>
                        </a:rPr>
                        <a:t> </a:t>
                      </a:r>
                      <a:r>
                        <a:rPr sz="800" spc="5" dirty="0">
                          <a:solidFill>
                            <a:srgbClr val="231F20"/>
                          </a:solidFill>
                          <a:latin typeface="Verdana"/>
                          <a:cs typeface="Verdana"/>
                        </a:rPr>
                        <a:t>(144°C)</a:t>
                      </a:r>
                      <a:endParaRPr sz="800" dirty="0">
                        <a:latin typeface="Verdana"/>
                        <a:cs typeface="Verdana"/>
                      </a:endParaRPr>
                    </a:p>
                  </a:txBody>
                  <a:tcPr marL="0" marR="0" marT="2453"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FFFFFF"/>
                    </a:solidFill>
                  </a:tcPr>
                </a:tc>
                <a:tc hMerge="1">
                  <a:txBody>
                    <a:bodyPr/>
                    <a:lstStyle/>
                    <a:p>
                      <a:endParaRPr/>
                    </a:p>
                  </a:txBody>
                  <a:tcPr marL="0" marR="0" marT="0" marB="0"/>
                </a:tc>
                <a:tc>
                  <a:txBody>
                    <a:bodyPr/>
                    <a:lstStyle/>
                    <a:p>
                      <a:pPr>
                        <a:lnSpc>
                          <a:spcPct val="100000"/>
                        </a:lnSpc>
                        <a:spcBef>
                          <a:spcPts val="25"/>
                        </a:spcBef>
                      </a:pPr>
                      <a:endParaRPr sz="800" dirty="0">
                        <a:latin typeface="Times New Roman"/>
                        <a:cs typeface="Times New Roman"/>
                      </a:endParaRPr>
                    </a:p>
                    <a:p>
                      <a:pPr algn="ctr">
                        <a:lnSpc>
                          <a:spcPct val="100000"/>
                        </a:lnSpc>
                        <a:spcBef>
                          <a:spcPts val="5"/>
                        </a:spcBef>
                      </a:pPr>
                      <a:r>
                        <a:rPr sz="800" spc="5" dirty="0">
                          <a:solidFill>
                            <a:srgbClr val="231F20"/>
                          </a:solidFill>
                          <a:latin typeface="Verdana"/>
                          <a:cs typeface="Verdana"/>
                        </a:rPr>
                        <a:t>up </a:t>
                      </a:r>
                      <a:r>
                        <a:rPr sz="800" dirty="0">
                          <a:solidFill>
                            <a:srgbClr val="231F20"/>
                          </a:solidFill>
                          <a:latin typeface="Verdana"/>
                          <a:cs typeface="Verdana"/>
                        </a:rPr>
                        <a:t>to 300°F</a:t>
                      </a:r>
                      <a:r>
                        <a:rPr sz="800" spc="-75" dirty="0">
                          <a:solidFill>
                            <a:srgbClr val="231F20"/>
                          </a:solidFill>
                          <a:latin typeface="Verdana"/>
                          <a:cs typeface="Verdana"/>
                        </a:rPr>
                        <a:t> </a:t>
                      </a:r>
                      <a:r>
                        <a:rPr sz="800" spc="5" dirty="0">
                          <a:solidFill>
                            <a:srgbClr val="231F20"/>
                          </a:solidFill>
                          <a:latin typeface="Verdana"/>
                          <a:cs typeface="Verdana"/>
                        </a:rPr>
                        <a:t>(144°C)</a:t>
                      </a:r>
                      <a:endParaRPr sz="800" dirty="0">
                        <a:latin typeface="Verdana"/>
                        <a:cs typeface="Verdana"/>
                      </a:endParaRPr>
                    </a:p>
                  </a:txBody>
                  <a:tcPr marL="0" marR="0" marT="2453"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FFFFFF"/>
                    </a:solidFill>
                  </a:tcPr>
                </a:tc>
                <a:tc>
                  <a:txBody>
                    <a:bodyPr/>
                    <a:lstStyle/>
                    <a:p>
                      <a:pPr>
                        <a:lnSpc>
                          <a:spcPct val="100000"/>
                        </a:lnSpc>
                        <a:spcBef>
                          <a:spcPts val="25"/>
                        </a:spcBef>
                      </a:pPr>
                      <a:endParaRPr sz="800">
                        <a:latin typeface="Times New Roman"/>
                        <a:cs typeface="Times New Roman"/>
                      </a:endParaRPr>
                    </a:p>
                    <a:p>
                      <a:pPr algn="ctr">
                        <a:lnSpc>
                          <a:spcPct val="100000"/>
                        </a:lnSpc>
                        <a:spcBef>
                          <a:spcPts val="5"/>
                        </a:spcBef>
                      </a:pPr>
                      <a:r>
                        <a:rPr sz="800" spc="5" dirty="0">
                          <a:solidFill>
                            <a:srgbClr val="231F20"/>
                          </a:solidFill>
                          <a:latin typeface="Verdana"/>
                          <a:cs typeface="Verdana"/>
                        </a:rPr>
                        <a:t>up </a:t>
                      </a:r>
                      <a:r>
                        <a:rPr sz="800" dirty="0">
                          <a:solidFill>
                            <a:srgbClr val="231F20"/>
                          </a:solidFill>
                          <a:latin typeface="Verdana"/>
                          <a:cs typeface="Verdana"/>
                        </a:rPr>
                        <a:t>to 300°F</a:t>
                      </a:r>
                      <a:r>
                        <a:rPr sz="800" spc="-75" dirty="0">
                          <a:solidFill>
                            <a:srgbClr val="231F20"/>
                          </a:solidFill>
                          <a:latin typeface="Verdana"/>
                          <a:cs typeface="Verdana"/>
                        </a:rPr>
                        <a:t> </a:t>
                      </a:r>
                      <a:r>
                        <a:rPr sz="800" spc="5" dirty="0">
                          <a:solidFill>
                            <a:srgbClr val="231F20"/>
                          </a:solidFill>
                          <a:latin typeface="Verdana"/>
                          <a:cs typeface="Verdana"/>
                        </a:rPr>
                        <a:t>(144°C)</a:t>
                      </a:r>
                      <a:endParaRPr sz="800">
                        <a:latin typeface="Verdana"/>
                        <a:cs typeface="Verdana"/>
                      </a:endParaRPr>
                    </a:p>
                  </a:txBody>
                  <a:tcPr marL="0" marR="0" marT="2453"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FFFFFF"/>
                    </a:solidFill>
                  </a:tcPr>
                </a:tc>
                <a:tc>
                  <a:txBody>
                    <a:bodyPr/>
                    <a:lstStyle/>
                    <a:p>
                      <a:endParaRPr sz="800">
                        <a:latin typeface="Verdana"/>
                        <a:cs typeface="Verdana"/>
                      </a:endParaRPr>
                    </a:p>
                  </a:txBody>
                  <a:tcPr marL="0" marR="0" marT="0"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FFFFFF"/>
                    </a:solidFill>
                  </a:tcPr>
                </a:tc>
              </a:tr>
              <a:tr h="402117">
                <a:tc>
                  <a:txBody>
                    <a:bodyPr/>
                    <a:lstStyle/>
                    <a:p>
                      <a:pPr marL="342265" marR="153670" indent="-180975">
                        <a:lnSpc>
                          <a:spcPct val="100000"/>
                        </a:lnSpc>
                        <a:spcBef>
                          <a:spcPts val="930"/>
                        </a:spcBef>
                      </a:pPr>
                      <a:r>
                        <a:rPr sz="800" dirty="0">
                          <a:solidFill>
                            <a:srgbClr val="231F20"/>
                          </a:solidFill>
                          <a:latin typeface="Days"/>
                          <a:cs typeface="Days"/>
                        </a:rPr>
                        <a:t>CON</a:t>
                      </a:r>
                      <a:r>
                        <a:rPr sz="800" spc="-30" dirty="0">
                          <a:solidFill>
                            <a:srgbClr val="231F20"/>
                          </a:solidFill>
                          <a:latin typeface="Days"/>
                          <a:cs typeface="Days"/>
                        </a:rPr>
                        <a:t>S</a:t>
                      </a:r>
                      <a:r>
                        <a:rPr sz="800" dirty="0">
                          <a:solidFill>
                            <a:srgbClr val="231F20"/>
                          </a:solidFill>
                          <a:latin typeface="Days"/>
                          <a:cs typeface="Days"/>
                        </a:rPr>
                        <a:t>TRU</a:t>
                      </a:r>
                      <a:r>
                        <a:rPr sz="800" spc="-20" dirty="0">
                          <a:solidFill>
                            <a:srgbClr val="231F20"/>
                          </a:solidFill>
                          <a:latin typeface="Days"/>
                          <a:cs typeface="Days"/>
                        </a:rPr>
                        <a:t>C</a:t>
                      </a:r>
                      <a:r>
                        <a:rPr sz="800" dirty="0">
                          <a:solidFill>
                            <a:srgbClr val="231F20"/>
                          </a:solidFill>
                          <a:latin typeface="Days"/>
                          <a:cs typeface="Days"/>
                        </a:rPr>
                        <a:t>TION  </a:t>
                      </a:r>
                      <a:r>
                        <a:rPr sz="800" spc="-5" dirty="0">
                          <a:solidFill>
                            <a:srgbClr val="231F20"/>
                          </a:solidFill>
                          <a:latin typeface="Days"/>
                          <a:cs typeface="Days"/>
                        </a:rPr>
                        <a:t>MATERIAL</a:t>
                      </a:r>
                      <a:endParaRPr sz="800">
                        <a:latin typeface="Days"/>
                        <a:cs typeface="Days"/>
                      </a:endParaRPr>
                    </a:p>
                  </a:txBody>
                  <a:tcPr marL="0" marR="0" marT="91267"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E8EEF3"/>
                    </a:solidFill>
                  </a:tcPr>
                </a:tc>
                <a:tc gridSpan="2">
                  <a:txBody>
                    <a:bodyPr/>
                    <a:lstStyle/>
                    <a:p>
                      <a:pPr marL="139065" marR="131445" algn="ctr">
                        <a:lnSpc>
                          <a:spcPct val="100000"/>
                        </a:lnSpc>
                        <a:spcBef>
                          <a:spcPts val="555"/>
                        </a:spcBef>
                      </a:pPr>
                      <a:r>
                        <a:rPr sz="800" spc="-5" dirty="0">
                          <a:solidFill>
                            <a:srgbClr val="231F20"/>
                          </a:solidFill>
                          <a:latin typeface="Verdana"/>
                          <a:cs typeface="Verdana"/>
                        </a:rPr>
                        <a:t>Carbon </a:t>
                      </a:r>
                      <a:r>
                        <a:rPr sz="800" dirty="0">
                          <a:solidFill>
                            <a:srgbClr val="231F20"/>
                          </a:solidFill>
                          <a:latin typeface="Verdana"/>
                          <a:cs typeface="Verdana"/>
                        </a:rPr>
                        <a:t>Steel or  Stainless Steel </a:t>
                      </a:r>
                      <a:r>
                        <a:rPr sz="800" spc="-5" dirty="0">
                          <a:solidFill>
                            <a:srgbClr val="231F20"/>
                          </a:solidFill>
                          <a:latin typeface="Verdana"/>
                          <a:cs typeface="Verdana"/>
                        </a:rPr>
                        <a:t>with  </a:t>
                      </a:r>
                      <a:r>
                        <a:rPr sz="800" dirty="0">
                          <a:solidFill>
                            <a:srgbClr val="231F20"/>
                          </a:solidFill>
                          <a:latin typeface="Verdana"/>
                          <a:cs typeface="Verdana"/>
                        </a:rPr>
                        <a:t>Stainless Steel</a:t>
                      </a:r>
                      <a:r>
                        <a:rPr sz="800" spc="-90" dirty="0">
                          <a:solidFill>
                            <a:srgbClr val="231F20"/>
                          </a:solidFill>
                          <a:latin typeface="Verdana"/>
                          <a:cs typeface="Verdana"/>
                        </a:rPr>
                        <a:t> </a:t>
                      </a:r>
                      <a:r>
                        <a:rPr sz="800" spc="-20" dirty="0">
                          <a:solidFill>
                            <a:srgbClr val="231F20"/>
                          </a:solidFill>
                          <a:latin typeface="Verdana"/>
                          <a:cs typeface="Verdana"/>
                        </a:rPr>
                        <a:t>Tubes</a:t>
                      </a:r>
                      <a:endParaRPr sz="800">
                        <a:latin typeface="Verdana"/>
                        <a:cs typeface="Verdana"/>
                      </a:endParaRPr>
                    </a:p>
                  </a:txBody>
                  <a:tcPr marL="0" marR="0" marT="54466"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E8EEF3"/>
                    </a:solidFill>
                  </a:tcPr>
                </a:tc>
                <a:tc hMerge="1">
                  <a:txBody>
                    <a:bodyPr/>
                    <a:lstStyle/>
                    <a:p>
                      <a:endParaRPr/>
                    </a:p>
                  </a:txBody>
                  <a:tcPr marL="0" marR="0" marT="0" marB="0"/>
                </a:tc>
                <a:tc>
                  <a:txBody>
                    <a:bodyPr/>
                    <a:lstStyle/>
                    <a:p>
                      <a:pPr marL="120650" marR="113030" algn="ctr">
                        <a:lnSpc>
                          <a:spcPct val="100000"/>
                        </a:lnSpc>
                        <a:spcBef>
                          <a:spcPts val="75"/>
                        </a:spcBef>
                      </a:pPr>
                      <a:r>
                        <a:rPr sz="800" spc="-5" dirty="0">
                          <a:solidFill>
                            <a:srgbClr val="231F20"/>
                          </a:solidFill>
                          <a:latin typeface="Verdana"/>
                          <a:cs typeface="Verdana"/>
                        </a:rPr>
                        <a:t>Carbon </a:t>
                      </a:r>
                      <a:r>
                        <a:rPr sz="800" dirty="0">
                          <a:solidFill>
                            <a:srgbClr val="231F20"/>
                          </a:solidFill>
                          <a:latin typeface="Verdana"/>
                          <a:cs typeface="Verdana"/>
                        </a:rPr>
                        <a:t>Steel,  </a:t>
                      </a:r>
                      <a:r>
                        <a:rPr sz="800" spc="-5" dirty="0">
                          <a:solidFill>
                            <a:srgbClr val="231F20"/>
                          </a:solidFill>
                          <a:latin typeface="Verdana"/>
                          <a:cs typeface="Verdana"/>
                        </a:rPr>
                        <a:t>Titanium </a:t>
                      </a:r>
                      <a:r>
                        <a:rPr sz="800" dirty="0">
                          <a:solidFill>
                            <a:srgbClr val="231F20"/>
                          </a:solidFill>
                          <a:latin typeface="Verdana"/>
                          <a:cs typeface="Verdana"/>
                        </a:rPr>
                        <a:t>and  Stainless Steel.</a:t>
                      </a:r>
                      <a:r>
                        <a:rPr sz="800" spc="-110" dirty="0">
                          <a:solidFill>
                            <a:srgbClr val="231F20"/>
                          </a:solidFill>
                          <a:latin typeface="Verdana"/>
                          <a:cs typeface="Verdana"/>
                        </a:rPr>
                        <a:t> </a:t>
                      </a:r>
                      <a:r>
                        <a:rPr sz="800" spc="-5" dirty="0">
                          <a:solidFill>
                            <a:srgbClr val="231F20"/>
                          </a:solidFill>
                          <a:latin typeface="Verdana"/>
                          <a:cs typeface="Verdana"/>
                        </a:rPr>
                        <a:t>Other  </a:t>
                      </a:r>
                      <a:r>
                        <a:rPr sz="800" dirty="0">
                          <a:solidFill>
                            <a:srgbClr val="231F20"/>
                          </a:solidFill>
                          <a:latin typeface="Verdana"/>
                          <a:cs typeface="Verdana"/>
                        </a:rPr>
                        <a:t>Materials</a:t>
                      </a:r>
                      <a:r>
                        <a:rPr sz="800" spc="-90" dirty="0">
                          <a:solidFill>
                            <a:srgbClr val="231F20"/>
                          </a:solidFill>
                          <a:latin typeface="Verdana"/>
                          <a:cs typeface="Verdana"/>
                        </a:rPr>
                        <a:t> </a:t>
                      </a:r>
                      <a:r>
                        <a:rPr sz="800" spc="-5" dirty="0">
                          <a:solidFill>
                            <a:srgbClr val="231F20"/>
                          </a:solidFill>
                          <a:latin typeface="Verdana"/>
                          <a:cs typeface="Verdana"/>
                        </a:rPr>
                        <a:t>available</a:t>
                      </a:r>
                      <a:endParaRPr sz="800" dirty="0">
                        <a:latin typeface="Verdana"/>
                        <a:cs typeface="Verdana"/>
                      </a:endParaRPr>
                    </a:p>
                  </a:txBody>
                  <a:tcPr marL="0" marR="0" marT="7360"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E8EEF3"/>
                    </a:solidFill>
                  </a:tcPr>
                </a:tc>
                <a:tc>
                  <a:txBody>
                    <a:bodyPr/>
                    <a:lstStyle/>
                    <a:p>
                      <a:pPr marL="99695" marR="92075" algn="ctr">
                        <a:lnSpc>
                          <a:spcPct val="100000"/>
                        </a:lnSpc>
                        <a:spcBef>
                          <a:spcPts val="75"/>
                        </a:spcBef>
                      </a:pPr>
                      <a:r>
                        <a:rPr sz="800" spc="-5" dirty="0">
                          <a:solidFill>
                            <a:srgbClr val="231F20"/>
                          </a:solidFill>
                          <a:latin typeface="Verdana"/>
                          <a:cs typeface="Verdana"/>
                        </a:rPr>
                        <a:t>Titanium </a:t>
                      </a:r>
                      <a:r>
                        <a:rPr sz="800" dirty="0">
                          <a:solidFill>
                            <a:srgbClr val="231F20"/>
                          </a:solidFill>
                          <a:latin typeface="Verdana"/>
                          <a:cs typeface="Verdana"/>
                        </a:rPr>
                        <a:t>and  Stainless Steel.</a:t>
                      </a:r>
                      <a:r>
                        <a:rPr sz="800" spc="-110" dirty="0">
                          <a:solidFill>
                            <a:srgbClr val="231F20"/>
                          </a:solidFill>
                          <a:latin typeface="Verdana"/>
                          <a:cs typeface="Verdana"/>
                        </a:rPr>
                        <a:t> </a:t>
                      </a:r>
                      <a:r>
                        <a:rPr sz="800" spc="-5" dirty="0">
                          <a:solidFill>
                            <a:srgbClr val="231F20"/>
                          </a:solidFill>
                          <a:latin typeface="Verdana"/>
                          <a:cs typeface="Verdana"/>
                        </a:rPr>
                        <a:t>Other  </a:t>
                      </a:r>
                      <a:r>
                        <a:rPr sz="800" dirty="0">
                          <a:solidFill>
                            <a:srgbClr val="231F20"/>
                          </a:solidFill>
                          <a:latin typeface="Verdana"/>
                          <a:cs typeface="Verdana"/>
                        </a:rPr>
                        <a:t>Materials</a:t>
                      </a:r>
                      <a:endParaRPr sz="800" dirty="0">
                        <a:latin typeface="Verdana"/>
                        <a:cs typeface="Verdana"/>
                      </a:endParaRPr>
                    </a:p>
                    <a:p>
                      <a:pPr algn="ctr">
                        <a:lnSpc>
                          <a:spcPct val="100000"/>
                        </a:lnSpc>
                      </a:pPr>
                      <a:r>
                        <a:rPr sz="800" spc="-5" dirty="0">
                          <a:solidFill>
                            <a:srgbClr val="231F20"/>
                          </a:solidFill>
                          <a:latin typeface="Verdana"/>
                          <a:cs typeface="Verdana"/>
                        </a:rPr>
                        <a:t>available</a:t>
                      </a:r>
                      <a:endParaRPr sz="800" dirty="0">
                        <a:latin typeface="Verdana"/>
                        <a:cs typeface="Verdana"/>
                      </a:endParaRPr>
                    </a:p>
                  </a:txBody>
                  <a:tcPr marL="0" marR="0" marT="7360"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E8EEF3"/>
                    </a:solidFill>
                  </a:tcPr>
                </a:tc>
                <a:tc>
                  <a:txBody>
                    <a:bodyPr/>
                    <a:lstStyle/>
                    <a:p>
                      <a:endParaRPr sz="800" dirty="0">
                        <a:latin typeface="Verdana"/>
                        <a:cs typeface="Verdana"/>
                      </a:endParaRPr>
                    </a:p>
                  </a:txBody>
                  <a:tcPr marL="0" marR="0" marT="0"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E8EEF3"/>
                    </a:solidFill>
                  </a:tcPr>
                </a:tc>
              </a:tr>
            </a:tbl>
          </a:graphicData>
        </a:graphic>
      </p:graphicFrame>
      <p:sp>
        <p:nvSpPr>
          <p:cNvPr id="12" name="object 12"/>
          <p:cNvSpPr/>
          <p:nvPr/>
        </p:nvSpPr>
        <p:spPr>
          <a:xfrm>
            <a:off x="8134657" y="4271758"/>
            <a:ext cx="727927" cy="803864"/>
          </a:xfrm>
          <a:prstGeom prst="rect">
            <a:avLst/>
          </a:prstGeom>
          <a:blipFill>
            <a:blip r:embed="rId6" cstate="print"/>
            <a:stretch>
              <a:fillRect/>
            </a:stretch>
          </a:blipFill>
        </p:spPr>
        <p:txBody>
          <a:bodyPr wrap="square" lIns="0" tIns="0" rIns="0" bIns="0" rtlCol="0"/>
          <a:lstStyle/>
          <a:p>
            <a:endParaRPr/>
          </a:p>
        </p:txBody>
      </p:sp>
      <p:sp>
        <p:nvSpPr>
          <p:cNvPr id="13" name="object 13"/>
          <p:cNvSpPr/>
          <p:nvPr/>
        </p:nvSpPr>
        <p:spPr>
          <a:xfrm>
            <a:off x="6479518" y="4266919"/>
            <a:ext cx="597732" cy="800303"/>
          </a:xfrm>
          <a:prstGeom prst="rect">
            <a:avLst/>
          </a:prstGeom>
          <a:blipFill>
            <a:blip r:embed="rId7" cstate="print"/>
            <a:stretch>
              <a:fillRect/>
            </a:stretch>
          </a:blipFill>
        </p:spPr>
        <p:txBody>
          <a:bodyPr wrap="square" lIns="0" tIns="0" rIns="0" bIns="0" rtlCol="0"/>
          <a:lstStyle/>
          <a:p>
            <a:endParaRPr/>
          </a:p>
        </p:txBody>
      </p:sp>
      <p:sp>
        <p:nvSpPr>
          <p:cNvPr id="14" name="object 14"/>
          <p:cNvSpPr/>
          <p:nvPr/>
        </p:nvSpPr>
        <p:spPr>
          <a:xfrm>
            <a:off x="4418811" y="4252209"/>
            <a:ext cx="1224987" cy="891225"/>
          </a:xfrm>
          <a:prstGeom prst="rect">
            <a:avLst/>
          </a:prstGeom>
          <a:blipFill>
            <a:blip r:embed="rId8" cstate="print"/>
            <a:stretch>
              <a:fillRect/>
            </a:stretch>
          </a:blipFill>
        </p:spPr>
        <p:txBody>
          <a:bodyPr wrap="square" lIns="0" tIns="0" rIns="0" bIns="0" rtlCol="0"/>
          <a:lstStyle/>
          <a:p>
            <a:endParaRPr/>
          </a:p>
        </p:txBody>
      </p:sp>
      <p:sp>
        <p:nvSpPr>
          <p:cNvPr id="15" name="object 15"/>
          <p:cNvSpPr/>
          <p:nvPr/>
        </p:nvSpPr>
        <p:spPr>
          <a:xfrm>
            <a:off x="2575846" y="4295096"/>
            <a:ext cx="1430009" cy="772543"/>
          </a:xfrm>
          <a:prstGeom prst="rect">
            <a:avLst/>
          </a:prstGeom>
          <a:blipFill>
            <a:blip r:embed="rId9"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341702"/>
            <a:ext cx="10058400" cy="7430885"/>
          </a:xfrm>
          <a:custGeom>
            <a:avLst/>
            <a:gdLst/>
            <a:ahLst/>
            <a:cxnLst/>
            <a:rect l="l" t="t" r="r" b="b"/>
            <a:pathLst>
              <a:path w="7772400" h="9616440">
                <a:moveTo>
                  <a:pt x="0" y="9616198"/>
                </a:moveTo>
                <a:lnTo>
                  <a:pt x="7772400" y="9616198"/>
                </a:lnTo>
                <a:lnTo>
                  <a:pt x="7772400" y="0"/>
                </a:lnTo>
                <a:lnTo>
                  <a:pt x="0" y="0"/>
                </a:lnTo>
                <a:lnTo>
                  <a:pt x="0" y="9616198"/>
                </a:lnTo>
                <a:close/>
              </a:path>
            </a:pathLst>
          </a:custGeom>
          <a:solidFill>
            <a:srgbClr val="231F20"/>
          </a:solidFill>
        </p:spPr>
        <p:txBody>
          <a:bodyPr wrap="square" lIns="0" tIns="0" rIns="0" bIns="0" rtlCol="0"/>
          <a:lstStyle/>
          <a:p>
            <a:endParaRPr/>
          </a:p>
        </p:txBody>
      </p:sp>
      <p:sp>
        <p:nvSpPr>
          <p:cNvPr id="3" name="object 3"/>
          <p:cNvSpPr/>
          <p:nvPr/>
        </p:nvSpPr>
        <p:spPr>
          <a:xfrm>
            <a:off x="0" y="1"/>
            <a:ext cx="10058400" cy="306185"/>
          </a:xfrm>
          <a:custGeom>
            <a:avLst/>
            <a:gdLst/>
            <a:ahLst/>
            <a:cxnLst/>
            <a:rect l="l" t="t" r="r" b="b"/>
            <a:pathLst>
              <a:path w="7772400" h="396240">
                <a:moveTo>
                  <a:pt x="0" y="395998"/>
                </a:moveTo>
                <a:lnTo>
                  <a:pt x="7772400" y="395998"/>
                </a:lnTo>
                <a:lnTo>
                  <a:pt x="7772400" y="0"/>
                </a:lnTo>
                <a:lnTo>
                  <a:pt x="0" y="0"/>
                </a:lnTo>
                <a:lnTo>
                  <a:pt x="0" y="395998"/>
                </a:lnTo>
                <a:close/>
              </a:path>
            </a:pathLst>
          </a:custGeom>
          <a:solidFill>
            <a:srgbClr val="1B75BC"/>
          </a:solidFill>
        </p:spPr>
        <p:txBody>
          <a:bodyPr wrap="square" lIns="0" tIns="0" rIns="0" bIns="0" rtlCol="0"/>
          <a:lstStyle/>
          <a:p>
            <a:endParaRPr/>
          </a:p>
        </p:txBody>
      </p:sp>
      <p:sp>
        <p:nvSpPr>
          <p:cNvPr id="4" name="object 4"/>
          <p:cNvSpPr/>
          <p:nvPr/>
        </p:nvSpPr>
        <p:spPr>
          <a:xfrm>
            <a:off x="0" y="295342"/>
            <a:ext cx="10058400" cy="46615"/>
          </a:xfrm>
          <a:custGeom>
            <a:avLst/>
            <a:gdLst/>
            <a:ahLst/>
            <a:cxnLst/>
            <a:rect l="l" t="t" r="r" b="b"/>
            <a:pathLst>
              <a:path w="7772400" h="60325">
                <a:moveTo>
                  <a:pt x="0" y="0"/>
                </a:moveTo>
                <a:lnTo>
                  <a:pt x="0" y="59994"/>
                </a:lnTo>
                <a:lnTo>
                  <a:pt x="7772399" y="59994"/>
                </a:lnTo>
                <a:lnTo>
                  <a:pt x="7772400" y="0"/>
                </a:lnTo>
                <a:lnTo>
                  <a:pt x="0" y="0"/>
                </a:lnTo>
                <a:close/>
              </a:path>
            </a:pathLst>
          </a:custGeom>
          <a:solidFill>
            <a:srgbClr val="FFFFFF"/>
          </a:solidFill>
        </p:spPr>
        <p:txBody>
          <a:bodyPr wrap="square" lIns="0" tIns="0" rIns="0" bIns="0" rtlCol="0"/>
          <a:lstStyle/>
          <a:p>
            <a:endParaRPr/>
          </a:p>
        </p:txBody>
      </p:sp>
      <p:graphicFrame>
        <p:nvGraphicFramePr>
          <p:cNvPr id="5" name="object 5"/>
          <p:cNvGraphicFramePr>
            <a:graphicFrameLocks noGrp="1"/>
          </p:cNvGraphicFramePr>
          <p:nvPr>
            <p:extLst>
              <p:ext uri="{D42A27DB-BD31-4B8C-83A1-F6EECF244321}">
                <p14:modId xmlns:p14="http://schemas.microsoft.com/office/powerpoint/2010/main" val="3996441603"/>
              </p:ext>
            </p:extLst>
          </p:nvPr>
        </p:nvGraphicFramePr>
        <p:xfrm>
          <a:off x="482951" y="417443"/>
          <a:ext cx="9137626" cy="3844234"/>
        </p:xfrm>
        <a:graphic>
          <a:graphicData uri="http://schemas.openxmlformats.org/drawingml/2006/table">
            <a:tbl>
              <a:tblPr firstRow="1" bandRow="1">
                <a:tableStyleId>{2D5ABB26-0587-4C30-8999-92F81FD0307C}</a:tableStyleId>
              </a:tblPr>
              <a:tblGrid>
                <a:gridCol w="1822550"/>
                <a:gridCol w="1757154"/>
                <a:gridCol w="1859676"/>
                <a:gridCol w="871096"/>
                <a:gridCol w="1029191"/>
                <a:gridCol w="898981"/>
                <a:gridCol w="898978"/>
              </a:tblGrid>
              <a:tr h="975360">
                <a:tc>
                  <a:txBody>
                    <a:bodyPr/>
                    <a:lstStyle/>
                    <a:p>
                      <a:endParaRPr sz="700" dirty="0">
                        <a:latin typeface="Verdana"/>
                        <a:cs typeface="Verdana"/>
                      </a:endParaRPr>
                    </a:p>
                  </a:txBody>
                  <a:tcPr marL="0" marR="0" marT="0" marB="0">
                    <a:lnL w="9779">
                      <a:solidFill>
                        <a:srgbClr val="231F20"/>
                      </a:solidFill>
                      <a:prstDash val="solid"/>
                    </a:lnL>
                    <a:lnR w="9778">
                      <a:solidFill>
                        <a:srgbClr val="231F20"/>
                      </a:solidFill>
                      <a:prstDash val="solid"/>
                    </a:lnR>
                    <a:lnT w="9778">
                      <a:solidFill>
                        <a:srgbClr val="231F20"/>
                      </a:solidFill>
                      <a:prstDash val="solid"/>
                    </a:lnT>
                    <a:lnB w="9778">
                      <a:solidFill>
                        <a:srgbClr val="231F20"/>
                      </a:solidFill>
                      <a:prstDash val="solid"/>
                    </a:lnB>
                    <a:solidFill>
                      <a:srgbClr val="E8EEF3"/>
                    </a:solidFill>
                  </a:tcPr>
                </a:tc>
                <a:tc>
                  <a:txBody>
                    <a:bodyPr/>
                    <a:lstStyle/>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spcBef>
                          <a:spcPts val="5"/>
                        </a:spcBef>
                      </a:pPr>
                      <a:endParaRPr sz="700">
                        <a:latin typeface="Times New Roman"/>
                        <a:cs typeface="Times New Roman"/>
                      </a:endParaRPr>
                    </a:p>
                  </a:txBody>
                  <a:tcPr marL="0" marR="0" marT="0" marB="0">
                    <a:lnL w="9778">
                      <a:solidFill>
                        <a:srgbClr val="231F20"/>
                      </a:solidFill>
                      <a:prstDash val="solid"/>
                    </a:lnL>
                    <a:lnR w="9778">
                      <a:solidFill>
                        <a:srgbClr val="231F20"/>
                      </a:solidFill>
                      <a:prstDash val="solid"/>
                    </a:lnR>
                    <a:lnT w="9778">
                      <a:solidFill>
                        <a:srgbClr val="231F20"/>
                      </a:solidFill>
                      <a:prstDash val="solid"/>
                    </a:lnT>
                    <a:lnB w="9778">
                      <a:solidFill>
                        <a:srgbClr val="231F20"/>
                      </a:solidFill>
                      <a:prstDash val="solid"/>
                    </a:lnB>
                    <a:solidFill>
                      <a:srgbClr val="E8EEF3"/>
                    </a:solidFill>
                  </a:tcPr>
                </a:tc>
                <a:tc>
                  <a:txBody>
                    <a:bodyPr/>
                    <a:lstStyle/>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spcBef>
                          <a:spcPts val="5"/>
                        </a:spcBef>
                      </a:pPr>
                      <a:endParaRPr sz="700">
                        <a:latin typeface="Times New Roman"/>
                        <a:cs typeface="Times New Roman"/>
                      </a:endParaRPr>
                    </a:p>
                  </a:txBody>
                  <a:tcPr marL="0" marR="0" marT="0" marB="0">
                    <a:lnL w="9778">
                      <a:solidFill>
                        <a:srgbClr val="231F20"/>
                      </a:solidFill>
                      <a:prstDash val="solid"/>
                    </a:lnL>
                    <a:lnR w="9778">
                      <a:solidFill>
                        <a:srgbClr val="231F20"/>
                      </a:solidFill>
                      <a:prstDash val="solid"/>
                    </a:lnR>
                    <a:lnT w="9778">
                      <a:solidFill>
                        <a:srgbClr val="231F20"/>
                      </a:solidFill>
                      <a:prstDash val="solid"/>
                    </a:lnT>
                    <a:lnB w="9778">
                      <a:solidFill>
                        <a:srgbClr val="231F20"/>
                      </a:solidFill>
                      <a:prstDash val="solid"/>
                    </a:lnB>
                    <a:solidFill>
                      <a:srgbClr val="E8EEF3"/>
                    </a:solidFill>
                  </a:tcPr>
                </a:tc>
                <a:tc gridSpan="2">
                  <a:txBody>
                    <a:bodyPr/>
                    <a:lstStyle/>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spcBef>
                          <a:spcPts val="5"/>
                        </a:spcBef>
                      </a:pPr>
                      <a:endParaRPr sz="700">
                        <a:latin typeface="Times New Roman"/>
                        <a:cs typeface="Times New Roman"/>
                      </a:endParaRPr>
                    </a:p>
                  </a:txBody>
                  <a:tcPr marL="0" marR="0" marT="0" marB="0">
                    <a:lnL w="9778">
                      <a:solidFill>
                        <a:srgbClr val="231F20"/>
                      </a:solidFill>
                      <a:prstDash val="solid"/>
                    </a:lnL>
                    <a:lnR w="9778">
                      <a:solidFill>
                        <a:srgbClr val="231F20"/>
                      </a:solidFill>
                      <a:prstDash val="solid"/>
                    </a:lnR>
                    <a:lnT w="9778">
                      <a:solidFill>
                        <a:srgbClr val="231F20"/>
                      </a:solidFill>
                      <a:prstDash val="solid"/>
                    </a:lnT>
                    <a:lnB w="9778">
                      <a:solidFill>
                        <a:srgbClr val="231F20"/>
                      </a:solidFill>
                      <a:prstDash val="solid"/>
                    </a:lnB>
                    <a:solidFill>
                      <a:srgbClr val="E8EEF3"/>
                    </a:solidFill>
                  </a:tcPr>
                </a:tc>
                <a:tc hMerge="1">
                  <a:txBody>
                    <a:bodyPr/>
                    <a:lstStyle/>
                    <a:p>
                      <a:endParaRPr/>
                    </a:p>
                  </a:txBody>
                  <a:tcPr marL="0" marR="0" marT="0" marB="0"/>
                </a:tc>
                <a:tc gridSpan="2">
                  <a:txBody>
                    <a:bodyPr/>
                    <a:lstStyle/>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spcBef>
                          <a:spcPts val="5"/>
                        </a:spcBef>
                      </a:pPr>
                      <a:endParaRPr sz="700">
                        <a:latin typeface="Times New Roman"/>
                        <a:cs typeface="Times New Roman"/>
                      </a:endParaRPr>
                    </a:p>
                  </a:txBody>
                  <a:tcPr marL="0" marR="0" marT="0" marB="0">
                    <a:lnL w="9778">
                      <a:solidFill>
                        <a:srgbClr val="231F20"/>
                      </a:solidFill>
                      <a:prstDash val="solid"/>
                    </a:lnL>
                    <a:lnR w="9778">
                      <a:solidFill>
                        <a:srgbClr val="231F20"/>
                      </a:solidFill>
                      <a:prstDash val="solid"/>
                    </a:lnR>
                    <a:lnT w="9778">
                      <a:solidFill>
                        <a:srgbClr val="231F20"/>
                      </a:solidFill>
                      <a:prstDash val="solid"/>
                    </a:lnT>
                    <a:lnB w="9778">
                      <a:solidFill>
                        <a:srgbClr val="231F20"/>
                      </a:solidFill>
                      <a:prstDash val="solid"/>
                    </a:lnB>
                    <a:solidFill>
                      <a:srgbClr val="E8EEF3"/>
                    </a:solidFill>
                  </a:tcPr>
                </a:tc>
                <a:tc hMerge="1">
                  <a:txBody>
                    <a:bodyPr/>
                    <a:lstStyle/>
                    <a:p>
                      <a:endParaRPr/>
                    </a:p>
                  </a:txBody>
                  <a:tcPr marL="0" marR="0" marT="0" marB="0"/>
                </a:tc>
              </a:tr>
              <a:tr h="387379">
                <a:tc>
                  <a:txBody>
                    <a:bodyPr/>
                    <a:lstStyle/>
                    <a:p>
                      <a:pPr algn="ctr">
                        <a:lnSpc>
                          <a:spcPct val="100000"/>
                        </a:lnSpc>
                        <a:spcBef>
                          <a:spcPts val="1010"/>
                        </a:spcBef>
                      </a:pPr>
                      <a:r>
                        <a:rPr sz="700" dirty="0">
                          <a:solidFill>
                            <a:srgbClr val="231F20"/>
                          </a:solidFill>
                          <a:latin typeface="Days"/>
                          <a:cs typeface="Days"/>
                        </a:rPr>
                        <a:t>SERIES</a:t>
                      </a:r>
                      <a:endParaRPr sz="700" dirty="0">
                        <a:latin typeface="Days"/>
                        <a:cs typeface="Days"/>
                      </a:endParaRPr>
                    </a:p>
                  </a:txBody>
                  <a:tcPr marL="0" marR="0" marT="99118" marB="0">
                    <a:lnL w="9779">
                      <a:solidFill>
                        <a:srgbClr val="231F20"/>
                      </a:solidFill>
                      <a:prstDash val="solid"/>
                    </a:lnL>
                    <a:lnR w="9778">
                      <a:solidFill>
                        <a:srgbClr val="231F20"/>
                      </a:solidFill>
                      <a:prstDash val="solid"/>
                    </a:lnR>
                    <a:lnT w="9778">
                      <a:solidFill>
                        <a:srgbClr val="231F20"/>
                      </a:solidFill>
                      <a:prstDash val="solid"/>
                    </a:lnT>
                    <a:lnB w="9778">
                      <a:solidFill>
                        <a:srgbClr val="231F20"/>
                      </a:solidFill>
                      <a:prstDash val="solid"/>
                    </a:lnB>
                    <a:solidFill>
                      <a:srgbClr val="FFFFFF"/>
                    </a:solidFill>
                  </a:tcPr>
                </a:tc>
                <a:tc>
                  <a:txBody>
                    <a:bodyPr/>
                    <a:lstStyle/>
                    <a:p>
                      <a:pPr algn="ctr">
                        <a:lnSpc>
                          <a:spcPct val="100000"/>
                        </a:lnSpc>
                        <a:spcBef>
                          <a:spcPts val="505"/>
                        </a:spcBef>
                      </a:pPr>
                      <a:r>
                        <a:rPr sz="700" b="1" spc="10" dirty="0">
                          <a:solidFill>
                            <a:srgbClr val="231F20"/>
                          </a:solidFill>
                          <a:latin typeface="Verdana"/>
                          <a:cs typeface="Verdana"/>
                        </a:rPr>
                        <a:t>LB-25,</a:t>
                      </a:r>
                      <a:r>
                        <a:rPr sz="700" b="1" spc="-65" dirty="0">
                          <a:solidFill>
                            <a:srgbClr val="231F20"/>
                          </a:solidFill>
                          <a:latin typeface="Verdana"/>
                          <a:cs typeface="Verdana"/>
                        </a:rPr>
                        <a:t> </a:t>
                      </a:r>
                      <a:r>
                        <a:rPr sz="700" b="1" spc="10" dirty="0">
                          <a:solidFill>
                            <a:srgbClr val="231F20"/>
                          </a:solidFill>
                          <a:latin typeface="Verdana"/>
                          <a:cs typeface="Verdana"/>
                        </a:rPr>
                        <a:t>40,75,</a:t>
                      </a:r>
                      <a:endParaRPr sz="700">
                        <a:latin typeface="Verdana"/>
                        <a:cs typeface="Verdana"/>
                      </a:endParaRPr>
                    </a:p>
                    <a:p>
                      <a:pPr algn="ctr">
                        <a:lnSpc>
                          <a:spcPct val="100000"/>
                        </a:lnSpc>
                        <a:spcBef>
                          <a:spcPts val="25"/>
                        </a:spcBef>
                      </a:pPr>
                      <a:r>
                        <a:rPr sz="700" b="1" spc="15" dirty="0">
                          <a:solidFill>
                            <a:srgbClr val="231F20"/>
                          </a:solidFill>
                          <a:latin typeface="Verdana"/>
                          <a:cs typeface="Verdana"/>
                        </a:rPr>
                        <a:t>215 </a:t>
                      </a:r>
                      <a:r>
                        <a:rPr sz="700" b="1" spc="20" dirty="0">
                          <a:solidFill>
                            <a:srgbClr val="231F20"/>
                          </a:solidFill>
                          <a:latin typeface="Verdana"/>
                          <a:cs typeface="Verdana"/>
                        </a:rPr>
                        <a:t>&amp;</a:t>
                      </a:r>
                      <a:r>
                        <a:rPr sz="700" b="1" spc="-95" dirty="0">
                          <a:solidFill>
                            <a:srgbClr val="231F20"/>
                          </a:solidFill>
                          <a:latin typeface="Verdana"/>
                          <a:cs typeface="Verdana"/>
                        </a:rPr>
                        <a:t> </a:t>
                      </a:r>
                      <a:r>
                        <a:rPr sz="700" b="1" spc="15" dirty="0">
                          <a:solidFill>
                            <a:srgbClr val="231F20"/>
                          </a:solidFill>
                          <a:latin typeface="Verdana"/>
                          <a:cs typeface="Verdana"/>
                        </a:rPr>
                        <a:t>315</a:t>
                      </a:r>
                      <a:endParaRPr sz="700">
                        <a:latin typeface="Verdana"/>
                        <a:cs typeface="Verdana"/>
                      </a:endParaRPr>
                    </a:p>
                  </a:txBody>
                  <a:tcPr marL="0" marR="0" marT="49559" marB="0">
                    <a:lnL w="9778">
                      <a:solidFill>
                        <a:srgbClr val="231F20"/>
                      </a:solidFill>
                      <a:prstDash val="solid"/>
                    </a:lnL>
                    <a:lnR w="9778">
                      <a:solidFill>
                        <a:srgbClr val="231F20"/>
                      </a:solidFill>
                      <a:prstDash val="solid"/>
                    </a:lnR>
                    <a:lnT w="9778">
                      <a:solidFill>
                        <a:srgbClr val="231F20"/>
                      </a:solidFill>
                      <a:prstDash val="solid"/>
                    </a:lnT>
                    <a:lnB w="9778">
                      <a:solidFill>
                        <a:srgbClr val="231F20"/>
                      </a:solidFill>
                      <a:prstDash val="solid"/>
                    </a:lnB>
                    <a:solidFill>
                      <a:srgbClr val="FFFFFF"/>
                    </a:solidFill>
                  </a:tcPr>
                </a:tc>
                <a:tc>
                  <a:txBody>
                    <a:bodyPr/>
                    <a:lstStyle/>
                    <a:p>
                      <a:pPr algn="ctr">
                        <a:lnSpc>
                          <a:spcPts val="1019"/>
                        </a:lnSpc>
                        <a:spcBef>
                          <a:spcPts val="65"/>
                        </a:spcBef>
                      </a:pPr>
                      <a:r>
                        <a:rPr sz="700" b="1" spc="-10" dirty="0">
                          <a:solidFill>
                            <a:srgbClr val="231F20"/>
                          </a:solidFill>
                          <a:latin typeface="Verdana"/>
                          <a:cs typeface="Verdana"/>
                        </a:rPr>
                        <a:t>FS-237, </a:t>
                      </a:r>
                      <a:r>
                        <a:rPr sz="700" b="1" spc="-5" dirty="0">
                          <a:solidFill>
                            <a:srgbClr val="231F20"/>
                          </a:solidFill>
                          <a:latin typeface="Verdana"/>
                          <a:cs typeface="Verdana"/>
                        </a:rPr>
                        <a:t>337 &amp;</a:t>
                      </a:r>
                      <a:r>
                        <a:rPr sz="700" b="1" spc="-50" dirty="0">
                          <a:solidFill>
                            <a:srgbClr val="231F20"/>
                          </a:solidFill>
                          <a:latin typeface="Verdana"/>
                          <a:cs typeface="Verdana"/>
                        </a:rPr>
                        <a:t> </a:t>
                      </a:r>
                      <a:r>
                        <a:rPr sz="700" b="1" spc="-5" dirty="0">
                          <a:solidFill>
                            <a:srgbClr val="231F20"/>
                          </a:solidFill>
                          <a:latin typeface="Verdana"/>
                          <a:cs typeface="Verdana"/>
                        </a:rPr>
                        <a:t>437,</a:t>
                      </a:r>
                      <a:endParaRPr sz="700">
                        <a:latin typeface="Verdana"/>
                        <a:cs typeface="Verdana"/>
                      </a:endParaRPr>
                    </a:p>
                    <a:p>
                      <a:pPr algn="ctr">
                        <a:lnSpc>
                          <a:spcPts val="1015"/>
                        </a:lnSpc>
                      </a:pPr>
                      <a:r>
                        <a:rPr sz="700" b="1" spc="-5" dirty="0">
                          <a:solidFill>
                            <a:srgbClr val="231F20"/>
                          </a:solidFill>
                          <a:latin typeface="Verdana"/>
                          <a:cs typeface="Verdana"/>
                        </a:rPr>
                        <a:t>475, 675, 4110,</a:t>
                      </a:r>
                      <a:r>
                        <a:rPr sz="700" b="1" spc="-55" dirty="0">
                          <a:solidFill>
                            <a:srgbClr val="231F20"/>
                          </a:solidFill>
                          <a:latin typeface="Verdana"/>
                          <a:cs typeface="Verdana"/>
                        </a:rPr>
                        <a:t> </a:t>
                      </a:r>
                      <a:r>
                        <a:rPr sz="700" b="1" spc="-5" dirty="0">
                          <a:solidFill>
                            <a:srgbClr val="231F20"/>
                          </a:solidFill>
                          <a:latin typeface="Verdana"/>
                          <a:cs typeface="Verdana"/>
                        </a:rPr>
                        <a:t>6110,</a:t>
                      </a:r>
                      <a:endParaRPr sz="700">
                        <a:latin typeface="Verdana"/>
                        <a:cs typeface="Verdana"/>
                      </a:endParaRPr>
                    </a:p>
                    <a:p>
                      <a:pPr algn="ctr">
                        <a:lnSpc>
                          <a:spcPts val="1019"/>
                        </a:lnSpc>
                      </a:pPr>
                      <a:r>
                        <a:rPr sz="700" b="1" spc="-5" dirty="0">
                          <a:solidFill>
                            <a:srgbClr val="231F20"/>
                          </a:solidFill>
                          <a:latin typeface="Verdana"/>
                          <a:cs typeface="Verdana"/>
                        </a:rPr>
                        <a:t>8110</a:t>
                      </a:r>
                      <a:endParaRPr sz="700">
                        <a:latin typeface="Verdana"/>
                        <a:cs typeface="Verdana"/>
                      </a:endParaRPr>
                    </a:p>
                  </a:txBody>
                  <a:tcPr marL="0" marR="0" marT="6379" marB="0">
                    <a:lnL w="9778">
                      <a:solidFill>
                        <a:srgbClr val="231F20"/>
                      </a:solidFill>
                      <a:prstDash val="solid"/>
                    </a:lnL>
                    <a:lnR w="9778">
                      <a:solidFill>
                        <a:srgbClr val="231F20"/>
                      </a:solidFill>
                      <a:prstDash val="solid"/>
                    </a:lnR>
                    <a:lnT w="9778">
                      <a:solidFill>
                        <a:srgbClr val="231F20"/>
                      </a:solidFill>
                      <a:prstDash val="solid"/>
                    </a:lnT>
                    <a:lnB w="9778">
                      <a:solidFill>
                        <a:srgbClr val="231F20"/>
                      </a:solidFill>
                      <a:prstDash val="solid"/>
                    </a:lnB>
                    <a:solidFill>
                      <a:srgbClr val="FFFFFF"/>
                    </a:solidFill>
                  </a:tcPr>
                </a:tc>
                <a:tc>
                  <a:txBody>
                    <a:bodyPr/>
                    <a:lstStyle/>
                    <a:p>
                      <a:pPr>
                        <a:lnSpc>
                          <a:spcPct val="100000"/>
                        </a:lnSpc>
                        <a:spcBef>
                          <a:spcPts val="25"/>
                        </a:spcBef>
                      </a:pPr>
                      <a:endParaRPr sz="700">
                        <a:latin typeface="Times New Roman"/>
                        <a:cs typeface="Times New Roman"/>
                      </a:endParaRPr>
                    </a:p>
                    <a:p>
                      <a:pPr marL="92710">
                        <a:lnSpc>
                          <a:spcPct val="100000"/>
                        </a:lnSpc>
                      </a:pPr>
                      <a:r>
                        <a:rPr sz="700" b="1" spc="10" dirty="0">
                          <a:solidFill>
                            <a:srgbClr val="231F20"/>
                          </a:solidFill>
                          <a:latin typeface="Verdana"/>
                          <a:cs typeface="Verdana"/>
                        </a:rPr>
                        <a:t>LBV-40</a:t>
                      </a:r>
                      <a:endParaRPr sz="700">
                        <a:latin typeface="Verdana"/>
                        <a:cs typeface="Verdana"/>
                      </a:endParaRPr>
                    </a:p>
                  </a:txBody>
                  <a:tcPr marL="0" marR="0" marT="2453" marB="0">
                    <a:lnL w="9778">
                      <a:solidFill>
                        <a:srgbClr val="231F20"/>
                      </a:solidFill>
                      <a:prstDash val="solid"/>
                    </a:lnL>
                    <a:lnR w="9778">
                      <a:solidFill>
                        <a:srgbClr val="231F20"/>
                      </a:solidFill>
                      <a:prstDash val="solid"/>
                    </a:lnR>
                    <a:lnT w="9778">
                      <a:solidFill>
                        <a:srgbClr val="231F20"/>
                      </a:solidFill>
                      <a:prstDash val="solid"/>
                    </a:lnT>
                    <a:lnB w="9778">
                      <a:solidFill>
                        <a:srgbClr val="231F20"/>
                      </a:solidFill>
                      <a:prstDash val="solid"/>
                    </a:lnB>
                    <a:solidFill>
                      <a:srgbClr val="FFFFFF"/>
                    </a:solidFill>
                  </a:tcPr>
                </a:tc>
                <a:tc>
                  <a:txBody>
                    <a:bodyPr/>
                    <a:lstStyle/>
                    <a:p>
                      <a:pPr marL="51435" marR="43815" indent="81280">
                        <a:lnSpc>
                          <a:spcPct val="102600"/>
                        </a:lnSpc>
                        <a:spcBef>
                          <a:spcPts val="480"/>
                        </a:spcBef>
                      </a:pPr>
                      <a:r>
                        <a:rPr sz="700" b="1" spc="10" dirty="0">
                          <a:solidFill>
                            <a:srgbClr val="231F20"/>
                          </a:solidFill>
                          <a:latin typeface="Verdana"/>
                          <a:cs typeface="Verdana"/>
                        </a:rPr>
                        <a:t>LBV-75,  </a:t>
                      </a:r>
                      <a:r>
                        <a:rPr sz="700" b="1" spc="15" dirty="0">
                          <a:solidFill>
                            <a:srgbClr val="231F20"/>
                          </a:solidFill>
                          <a:latin typeface="Verdana"/>
                          <a:cs typeface="Verdana"/>
                        </a:rPr>
                        <a:t>215 </a:t>
                      </a:r>
                      <a:r>
                        <a:rPr sz="700" b="1" spc="20" dirty="0">
                          <a:solidFill>
                            <a:srgbClr val="231F20"/>
                          </a:solidFill>
                          <a:latin typeface="Verdana"/>
                          <a:cs typeface="Verdana"/>
                        </a:rPr>
                        <a:t>&amp;</a:t>
                      </a:r>
                      <a:r>
                        <a:rPr sz="700" b="1" spc="-95" dirty="0">
                          <a:solidFill>
                            <a:srgbClr val="231F20"/>
                          </a:solidFill>
                          <a:latin typeface="Verdana"/>
                          <a:cs typeface="Verdana"/>
                        </a:rPr>
                        <a:t> </a:t>
                      </a:r>
                      <a:r>
                        <a:rPr sz="700" b="1" spc="15" dirty="0">
                          <a:solidFill>
                            <a:srgbClr val="231F20"/>
                          </a:solidFill>
                          <a:latin typeface="Verdana"/>
                          <a:cs typeface="Verdana"/>
                        </a:rPr>
                        <a:t>315</a:t>
                      </a:r>
                      <a:endParaRPr sz="700">
                        <a:latin typeface="Verdana"/>
                        <a:cs typeface="Verdana"/>
                      </a:endParaRPr>
                    </a:p>
                  </a:txBody>
                  <a:tcPr marL="0" marR="0" marT="47105" marB="0">
                    <a:lnL w="9778">
                      <a:solidFill>
                        <a:srgbClr val="231F20"/>
                      </a:solidFill>
                      <a:prstDash val="solid"/>
                    </a:lnL>
                    <a:lnR w="9778">
                      <a:solidFill>
                        <a:srgbClr val="231F20"/>
                      </a:solidFill>
                      <a:prstDash val="solid"/>
                    </a:lnR>
                    <a:lnT w="9778">
                      <a:solidFill>
                        <a:srgbClr val="231F20"/>
                      </a:solidFill>
                      <a:prstDash val="solid"/>
                    </a:lnT>
                    <a:lnB w="9778">
                      <a:solidFill>
                        <a:srgbClr val="231F20"/>
                      </a:solidFill>
                      <a:prstDash val="solid"/>
                    </a:lnB>
                    <a:solidFill>
                      <a:srgbClr val="FFFFFF"/>
                    </a:solidFill>
                  </a:tcPr>
                </a:tc>
                <a:tc>
                  <a:txBody>
                    <a:bodyPr/>
                    <a:lstStyle/>
                    <a:p>
                      <a:pPr>
                        <a:lnSpc>
                          <a:spcPct val="100000"/>
                        </a:lnSpc>
                        <a:spcBef>
                          <a:spcPts val="25"/>
                        </a:spcBef>
                      </a:pPr>
                      <a:endParaRPr sz="700">
                        <a:latin typeface="Times New Roman"/>
                        <a:cs typeface="Times New Roman"/>
                      </a:endParaRPr>
                    </a:p>
                    <a:p>
                      <a:pPr algn="ctr">
                        <a:lnSpc>
                          <a:spcPct val="100000"/>
                        </a:lnSpc>
                      </a:pPr>
                      <a:r>
                        <a:rPr sz="700" b="1" spc="10" dirty="0">
                          <a:solidFill>
                            <a:srgbClr val="231F20"/>
                          </a:solidFill>
                          <a:latin typeface="Verdana"/>
                          <a:cs typeface="Verdana"/>
                        </a:rPr>
                        <a:t>LBK-75</a:t>
                      </a:r>
                      <a:endParaRPr sz="700">
                        <a:latin typeface="Verdana"/>
                        <a:cs typeface="Verdana"/>
                      </a:endParaRPr>
                    </a:p>
                  </a:txBody>
                  <a:tcPr marL="0" marR="0" marT="2453" marB="0">
                    <a:lnL w="9778">
                      <a:solidFill>
                        <a:srgbClr val="231F20"/>
                      </a:solidFill>
                      <a:prstDash val="solid"/>
                    </a:lnL>
                    <a:lnR w="9778">
                      <a:solidFill>
                        <a:srgbClr val="231F20"/>
                      </a:solidFill>
                      <a:prstDash val="solid"/>
                    </a:lnR>
                    <a:lnT w="9778">
                      <a:solidFill>
                        <a:srgbClr val="231F20"/>
                      </a:solidFill>
                      <a:prstDash val="solid"/>
                    </a:lnT>
                    <a:lnB w="9778">
                      <a:solidFill>
                        <a:srgbClr val="231F20"/>
                      </a:solidFill>
                      <a:prstDash val="solid"/>
                    </a:lnB>
                    <a:solidFill>
                      <a:srgbClr val="FFFFFF"/>
                    </a:solidFill>
                  </a:tcPr>
                </a:tc>
                <a:tc>
                  <a:txBody>
                    <a:bodyPr/>
                    <a:lstStyle/>
                    <a:p>
                      <a:pPr marL="146685" marR="54610" indent="-85090">
                        <a:lnSpc>
                          <a:spcPct val="102600"/>
                        </a:lnSpc>
                        <a:spcBef>
                          <a:spcPts val="480"/>
                        </a:spcBef>
                      </a:pPr>
                      <a:r>
                        <a:rPr sz="700" b="1" spc="-5" dirty="0">
                          <a:solidFill>
                            <a:srgbClr val="231F20"/>
                          </a:solidFill>
                          <a:latin typeface="Verdana"/>
                          <a:cs typeface="Verdana"/>
                        </a:rPr>
                        <a:t>LBK-215  </a:t>
                      </a:r>
                      <a:r>
                        <a:rPr sz="700" b="1" spc="20" dirty="0">
                          <a:solidFill>
                            <a:srgbClr val="231F20"/>
                          </a:solidFill>
                          <a:latin typeface="Verdana"/>
                          <a:cs typeface="Verdana"/>
                        </a:rPr>
                        <a:t>&amp;</a:t>
                      </a:r>
                      <a:r>
                        <a:rPr sz="700" b="1" spc="-90" dirty="0">
                          <a:solidFill>
                            <a:srgbClr val="231F20"/>
                          </a:solidFill>
                          <a:latin typeface="Verdana"/>
                          <a:cs typeface="Verdana"/>
                        </a:rPr>
                        <a:t> </a:t>
                      </a:r>
                      <a:r>
                        <a:rPr sz="700" b="1" spc="15" dirty="0">
                          <a:solidFill>
                            <a:srgbClr val="231F20"/>
                          </a:solidFill>
                          <a:latin typeface="Verdana"/>
                          <a:cs typeface="Verdana"/>
                        </a:rPr>
                        <a:t>315</a:t>
                      </a:r>
                      <a:endParaRPr sz="700">
                        <a:latin typeface="Verdana"/>
                        <a:cs typeface="Verdana"/>
                      </a:endParaRPr>
                    </a:p>
                  </a:txBody>
                  <a:tcPr marL="0" marR="0" marT="47105" marB="0">
                    <a:lnL w="9778">
                      <a:solidFill>
                        <a:srgbClr val="231F20"/>
                      </a:solidFill>
                      <a:prstDash val="solid"/>
                    </a:lnL>
                    <a:lnR w="9778">
                      <a:solidFill>
                        <a:srgbClr val="231F20"/>
                      </a:solidFill>
                      <a:prstDash val="solid"/>
                    </a:lnR>
                    <a:lnT w="9778">
                      <a:solidFill>
                        <a:srgbClr val="231F20"/>
                      </a:solidFill>
                      <a:prstDash val="solid"/>
                    </a:lnT>
                    <a:lnB w="9778">
                      <a:solidFill>
                        <a:srgbClr val="231F20"/>
                      </a:solidFill>
                      <a:prstDash val="solid"/>
                    </a:lnB>
                    <a:solidFill>
                      <a:srgbClr val="FFFFFF"/>
                    </a:solidFill>
                  </a:tcPr>
                </a:tc>
              </a:tr>
              <a:tr h="299513">
                <a:tc>
                  <a:txBody>
                    <a:bodyPr/>
                    <a:lstStyle/>
                    <a:p>
                      <a:pPr algn="ctr">
                        <a:lnSpc>
                          <a:spcPct val="100000"/>
                        </a:lnSpc>
                        <a:spcBef>
                          <a:spcPts val="885"/>
                        </a:spcBef>
                      </a:pPr>
                      <a:r>
                        <a:rPr sz="700" dirty="0">
                          <a:solidFill>
                            <a:srgbClr val="231F20"/>
                          </a:solidFill>
                          <a:latin typeface="Days"/>
                          <a:cs typeface="Days"/>
                        </a:rPr>
                        <a:t>TYPE</a:t>
                      </a:r>
                      <a:endParaRPr sz="700" dirty="0">
                        <a:latin typeface="Days"/>
                        <a:cs typeface="Days"/>
                      </a:endParaRPr>
                    </a:p>
                  </a:txBody>
                  <a:tcPr marL="0" marR="0" marT="86851" marB="0">
                    <a:lnL w="9779">
                      <a:solidFill>
                        <a:srgbClr val="231F20"/>
                      </a:solidFill>
                      <a:prstDash val="solid"/>
                    </a:lnL>
                    <a:lnR w="9778">
                      <a:solidFill>
                        <a:srgbClr val="231F20"/>
                      </a:solidFill>
                      <a:prstDash val="solid"/>
                    </a:lnR>
                    <a:lnT w="9778">
                      <a:solidFill>
                        <a:srgbClr val="231F20"/>
                      </a:solidFill>
                      <a:prstDash val="solid"/>
                    </a:lnT>
                    <a:lnB w="9778">
                      <a:solidFill>
                        <a:srgbClr val="231F20"/>
                      </a:solidFill>
                      <a:prstDash val="solid"/>
                    </a:lnB>
                    <a:solidFill>
                      <a:srgbClr val="E8EEF3"/>
                    </a:solidFill>
                  </a:tcPr>
                </a:tc>
                <a:tc>
                  <a:txBody>
                    <a:bodyPr/>
                    <a:lstStyle/>
                    <a:p>
                      <a:pPr algn="ctr">
                        <a:lnSpc>
                          <a:spcPct val="100000"/>
                        </a:lnSpc>
                        <a:spcBef>
                          <a:spcPts val="940"/>
                        </a:spcBef>
                      </a:pPr>
                      <a:r>
                        <a:rPr sz="700" spc="10" dirty="0">
                          <a:solidFill>
                            <a:srgbClr val="231F20"/>
                          </a:solidFill>
                          <a:latin typeface="Verdana"/>
                          <a:cs typeface="Verdana"/>
                        </a:rPr>
                        <a:t>Effluent</a:t>
                      </a:r>
                      <a:r>
                        <a:rPr sz="700" spc="-80" dirty="0">
                          <a:solidFill>
                            <a:srgbClr val="231F20"/>
                          </a:solidFill>
                          <a:latin typeface="Verdana"/>
                          <a:cs typeface="Verdana"/>
                        </a:rPr>
                        <a:t> </a:t>
                      </a:r>
                      <a:r>
                        <a:rPr sz="700" spc="15" dirty="0">
                          <a:solidFill>
                            <a:srgbClr val="231F20"/>
                          </a:solidFill>
                          <a:latin typeface="Verdana"/>
                          <a:cs typeface="Verdana"/>
                        </a:rPr>
                        <a:t>Pump</a:t>
                      </a:r>
                      <a:endParaRPr sz="700">
                        <a:latin typeface="Verdana"/>
                        <a:cs typeface="Verdana"/>
                      </a:endParaRPr>
                    </a:p>
                  </a:txBody>
                  <a:tcPr marL="0" marR="0" marT="92248" marB="0">
                    <a:lnL w="9778">
                      <a:solidFill>
                        <a:srgbClr val="231F20"/>
                      </a:solidFill>
                      <a:prstDash val="solid"/>
                    </a:lnL>
                    <a:lnR w="9778">
                      <a:solidFill>
                        <a:srgbClr val="231F20"/>
                      </a:solidFill>
                      <a:prstDash val="solid"/>
                    </a:lnR>
                    <a:lnT w="9778">
                      <a:solidFill>
                        <a:srgbClr val="231F20"/>
                      </a:solidFill>
                      <a:prstDash val="solid"/>
                    </a:lnT>
                    <a:lnB w="9778">
                      <a:solidFill>
                        <a:srgbClr val="231F20"/>
                      </a:solidFill>
                      <a:prstDash val="solid"/>
                    </a:lnB>
                    <a:solidFill>
                      <a:srgbClr val="E8EEF3"/>
                    </a:solidFill>
                  </a:tcPr>
                </a:tc>
                <a:tc>
                  <a:txBody>
                    <a:bodyPr/>
                    <a:lstStyle/>
                    <a:p>
                      <a:pPr marL="262255" marR="254635" indent="46990">
                        <a:lnSpc>
                          <a:spcPct val="102600"/>
                        </a:lnSpc>
                        <a:spcBef>
                          <a:spcPts val="355"/>
                        </a:spcBef>
                      </a:pPr>
                      <a:r>
                        <a:rPr sz="700" spc="10" dirty="0">
                          <a:solidFill>
                            <a:srgbClr val="231F20"/>
                          </a:solidFill>
                          <a:latin typeface="Verdana"/>
                          <a:cs typeface="Verdana"/>
                        </a:rPr>
                        <a:t>Multi-Purpose  Drainage</a:t>
                      </a:r>
                      <a:r>
                        <a:rPr sz="700" spc="-85" dirty="0">
                          <a:solidFill>
                            <a:srgbClr val="231F20"/>
                          </a:solidFill>
                          <a:latin typeface="Verdana"/>
                          <a:cs typeface="Verdana"/>
                        </a:rPr>
                        <a:t> </a:t>
                      </a:r>
                      <a:r>
                        <a:rPr sz="700" spc="15" dirty="0">
                          <a:solidFill>
                            <a:srgbClr val="231F20"/>
                          </a:solidFill>
                          <a:latin typeface="Verdana"/>
                          <a:cs typeface="Verdana"/>
                        </a:rPr>
                        <a:t>Pump</a:t>
                      </a:r>
                      <a:endParaRPr sz="700">
                        <a:latin typeface="Verdana"/>
                        <a:cs typeface="Verdana"/>
                      </a:endParaRPr>
                    </a:p>
                  </a:txBody>
                  <a:tcPr marL="0" marR="0" marT="34838" marB="0">
                    <a:lnL w="9778">
                      <a:solidFill>
                        <a:srgbClr val="231F20"/>
                      </a:solidFill>
                      <a:prstDash val="solid"/>
                    </a:lnL>
                    <a:lnR w="9778">
                      <a:solidFill>
                        <a:srgbClr val="231F20"/>
                      </a:solidFill>
                      <a:prstDash val="solid"/>
                    </a:lnR>
                    <a:lnT w="9778">
                      <a:solidFill>
                        <a:srgbClr val="231F20"/>
                      </a:solidFill>
                      <a:prstDash val="solid"/>
                    </a:lnT>
                    <a:lnB w="9778">
                      <a:solidFill>
                        <a:srgbClr val="231F20"/>
                      </a:solidFill>
                      <a:prstDash val="solid"/>
                    </a:lnB>
                    <a:solidFill>
                      <a:srgbClr val="E8EEF3"/>
                    </a:solidFill>
                  </a:tcPr>
                </a:tc>
                <a:tc gridSpan="2">
                  <a:txBody>
                    <a:bodyPr/>
                    <a:lstStyle/>
                    <a:p>
                      <a:pPr algn="ctr">
                        <a:lnSpc>
                          <a:spcPct val="100000"/>
                        </a:lnSpc>
                        <a:spcBef>
                          <a:spcPts val="385"/>
                        </a:spcBef>
                      </a:pPr>
                      <a:r>
                        <a:rPr sz="700" spc="10" dirty="0">
                          <a:solidFill>
                            <a:srgbClr val="231F20"/>
                          </a:solidFill>
                          <a:latin typeface="Verdana"/>
                          <a:cs typeface="Verdana"/>
                        </a:rPr>
                        <a:t>Effluent </a:t>
                      </a:r>
                      <a:r>
                        <a:rPr sz="700" spc="15" dirty="0">
                          <a:solidFill>
                            <a:srgbClr val="231F20"/>
                          </a:solidFill>
                          <a:latin typeface="Verdana"/>
                          <a:cs typeface="Verdana"/>
                        </a:rPr>
                        <a:t>&amp;</a:t>
                      </a:r>
                      <a:r>
                        <a:rPr sz="700" spc="-65" dirty="0">
                          <a:solidFill>
                            <a:srgbClr val="231F20"/>
                          </a:solidFill>
                          <a:latin typeface="Verdana"/>
                          <a:cs typeface="Verdana"/>
                        </a:rPr>
                        <a:t> </a:t>
                      </a:r>
                      <a:r>
                        <a:rPr sz="700" spc="10" dirty="0">
                          <a:solidFill>
                            <a:srgbClr val="231F20"/>
                          </a:solidFill>
                          <a:latin typeface="Verdana"/>
                          <a:cs typeface="Verdana"/>
                        </a:rPr>
                        <a:t>Sewage</a:t>
                      </a:r>
                      <a:endParaRPr sz="700">
                        <a:latin typeface="Verdana"/>
                        <a:cs typeface="Verdana"/>
                      </a:endParaRPr>
                    </a:p>
                    <a:p>
                      <a:pPr algn="ctr">
                        <a:lnSpc>
                          <a:spcPct val="100000"/>
                        </a:lnSpc>
                        <a:spcBef>
                          <a:spcPts val="25"/>
                        </a:spcBef>
                      </a:pPr>
                      <a:r>
                        <a:rPr sz="700" spc="5" dirty="0">
                          <a:solidFill>
                            <a:srgbClr val="231F20"/>
                          </a:solidFill>
                          <a:latin typeface="Verdana"/>
                          <a:cs typeface="Verdana"/>
                        </a:rPr>
                        <a:t>Vortex</a:t>
                      </a:r>
                      <a:r>
                        <a:rPr sz="700" spc="-85" dirty="0">
                          <a:solidFill>
                            <a:srgbClr val="231F20"/>
                          </a:solidFill>
                          <a:latin typeface="Verdana"/>
                          <a:cs typeface="Verdana"/>
                        </a:rPr>
                        <a:t> </a:t>
                      </a:r>
                      <a:r>
                        <a:rPr sz="700" spc="15" dirty="0">
                          <a:solidFill>
                            <a:srgbClr val="231F20"/>
                          </a:solidFill>
                          <a:latin typeface="Verdana"/>
                          <a:cs typeface="Verdana"/>
                        </a:rPr>
                        <a:t>Pump</a:t>
                      </a:r>
                      <a:endParaRPr sz="700">
                        <a:latin typeface="Verdana"/>
                        <a:cs typeface="Verdana"/>
                      </a:endParaRPr>
                    </a:p>
                  </a:txBody>
                  <a:tcPr marL="0" marR="0" marT="37783" marB="0">
                    <a:lnL w="9778">
                      <a:solidFill>
                        <a:srgbClr val="231F20"/>
                      </a:solidFill>
                      <a:prstDash val="solid"/>
                    </a:lnL>
                    <a:lnR w="9778">
                      <a:solidFill>
                        <a:srgbClr val="231F20"/>
                      </a:solidFill>
                      <a:prstDash val="solid"/>
                    </a:lnR>
                    <a:lnT w="9778">
                      <a:solidFill>
                        <a:srgbClr val="231F20"/>
                      </a:solidFill>
                      <a:prstDash val="solid"/>
                    </a:lnT>
                    <a:lnB w="9778">
                      <a:solidFill>
                        <a:srgbClr val="231F20"/>
                      </a:solidFill>
                      <a:prstDash val="solid"/>
                    </a:lnB>
                    <a:solidFill>
                      <a:srgbClr val="E8EEF3"/>
                    </a:solidFill>
                  </a:tcPr>
                </a:tc>
                <a:tc hMerge="1">
                  <a:txBody>
                    <a:bodyPr/>
                    <a:lstStyle/>
                    <a:p>
                      <a:endParaRPr/>
                    </a:p>
                  </a:txBody>
                  <a:tcPr marL="0" marR="0" marT="0" marB="0"/>
                </a:tc>
                <a:tc>
                  <a:txBody>
                    <a:bodyPr/>
                    <a:lstStyle/>
                    <a:p>
                      <a:pPr algn="ctr">
                        <a:lnSpc>
                          <a:spcPct val="100000"/>
                        </a:lnSpc>
                        <a:spcBef>
                          <a:spcPts val="940"/>
                        </a:spcBef>
                      </a:pPr>
                      <a:r>
                        <a:rPr sz="700" spc="10" dirty="0">
                          <a:solidFill>
                            <a:srgbClr val="231F20"/>
                          </a:solidFill>
                          <a:latin typeface="Verdana"/>
                          <a:cs typeface="Verdana"/>
                        </a:rPr>
                        <a:t>Effluent</a:t>
                      </a:r>
                      <a:endParaRPr sz="700">
                        <a:latin typeface="Verdana"/>
                        <a:cs typeface="Verdana"/>
                      </a:endParaRPr>
                    </a:p>
                  </a:txBody>
                  <a:tcPr marL="0" marR="0" marT="92248" marB="0">
                    <a:lnL w="9778">
                      <a:solidFill>
                        <a:srgbClr val="231F20"/>
                      </a:solidFill>
                      <a:prstDash val="solid"/>
                    </a:lnL>
                    <a:lnR w="9778">
                      <a:solidFill>
                        <a:srgbClr val="231F20"/>
                      </a:solidFill>
                      <a:prstDash val="solid"/>
                    </a:lnR>
                    <a:lnT w="9778">
                      <a:solidFill>
                        <a:srgbClr val="231F20"/>
                      </a:solidFill>
                      <a:prstDash val="solid"/>
                    </a:lnT>
                    <a:lnB w="9778">
                      <a:solidFill>
                        <a:srgbClr val="231F20"/>
                      </a:solidFill>
                      <a:prstDash val="solid"/>
                    </a:lnB>
                    <a:solidFill>
                      <a:srgbClr val="E8EEF3"/>
                    </a:solidFill>
                  </a:tcPr>
                </a:tc>
                <a:tc>
                  <a:txBody>
                    <a:bodyPr/>
                    <a:lstStyle/>
                    <a:p>
                      <a:pPr marL="120014" marR="112395" algn="ctr">
                        <a:lnSpc>
                          <a:spcPct val="102600"/>
                        </a:lnSpc>
                        <a:spcBef>
                          <a:spcPts val="85"/>
                        </a:spcBef>
                      </a:pPr>
                      <a:r>
                        <a:rPr sz="700" spc="10" dirty="0">
                          <a:solidFill>
                            <a:srgbClr val="231F20"/>
                          </a:solidFill>
                          <a:latin typeface="Verdana"/>
                          <a:cs typeface="Verdana"/>
                        </a:rPr>
                        <a:t>Sewage  Non</a:t>
                      </a:r>
                      <a:r>
                        <a:rPr sz="700" spc="-80" dirty="0">
                          <a:solidFill>
                            <a:srgbClr val="231F20"/>
                          </a:solidFill>
                          <a:latin typeface="Verdana"/>
                          <a:cs typeface="Verdana"/>
                        </a:rPr>
                        <a:t> </a:t>
                      </a:r>
                      <a:r>
                        <a:rPr sz="700" spc="5" dirty="0">
                          <a:solidFill>
                            <a:srgbClr val="231F20"/>
                          </a:solidFill>
                          <a:latin typeface="Verdana"/>
                          <a:cs typeface="Verdana"/>
                        </a:rPr>
                        <a:t>Clog  </a:t>
                      </a:r>
                      <a:r>
                        <a:rPr sz="700" spc="10" dirty="0">
                          <a:solidFill>
                            <a:srgbClr val="231F20"/>
                          </a:solidFill>
                          <a:latin typeface="Verdana"/>
                          <a:cs typeface="Verdana"/>
                        </a:rPr>
                        <a:t>Pump</a:t>
                      </a:r>
                      <a:endParaRPr sz="700">
                        <a:latin typeface="Verdana"/>
                        <a:cs typeface="Verdana"/>
                      </a:endParaRPr>
                    </a:p>
                  </a:txBody>
                  <a:tcPr marL="0" marR="0" marT="8342" marB="0">
                    <a:lnL w="9778">
                      <a:solidFill>
                        <a:srgbClr val="231F20"/>
                      </a:solidFill>
                      <a:prstDash val="solid"/>
                    </a:lnL>
                    <a:lnR w="9778">
                      <a:solidFill>
                        <a:srgbClr val="231F20"/>
                      </a:solidFill>
                      <a:prstDash val="solid"/>
                    </a:lnR>
                    <a:lnT w="9778">
                      <a:solidFill>
                        <a:srgbClr val="231F20"/>
                      </a:solidFill>
                      <a:prstDash val="solid"/>
                    </a:lnT>
                    <a:lnB w="9778">
                      <a:solidFill>
                        <a:srgbClr val="231F20"/>
                      </a:solidFill>
                      <a:prstDash val="solid"/>
                    </a:lnB>
                    <a:solidFill>
                      <a:srgbClr val="E8EEF3"/>
                    </a:solidFill>
                  </a:tcPr>
                </a:tc>
              </a:tr>
              <a:tr h="238519">
                <a:tc>
                  <a:txBody>
                    <a:bodyPr/>
                    <a:lstStyle/>
                    <a:p>
                      <a:pPr algn="ctr">
                        <a:lnSpc>
                          <a:spcPct val="100000"/>
                        </a:lnSpc>
                        <a:spcBef>
                          <a:spcPts val="575"/>
                        </a:spcBef>
                      </a:pPr>
                      <a:r>
                        <a:rPr sz="700" spc="-5" dirty="0">
                          <a:solidFill>
                            <a:srgbClr val="231F20"/>
                          </a:solidFill>
                          <a:latin typeface="Days"/>
                          <a:cs typeface="Days"/>
                        </a:rPr>
                        <a:t>CAPACITIES</a:t>
                      </a:r>
                      <a:endParaRPr sz="700" dirty="0">
                        <a:latin typeface="Days"/>
                        <a:cs typeface="Days"/>
                      </a:endParaRPr>
                    </a:p>
                  </a:txBody>
                  <a:tcPr marL="0" marR="0" marT="56428" marB="0">
                    <a:lnL w="9779">
                      <a:solidFill>
                        <a:srgbClr val="231F20"/>
                      </a:solidFill>
                      <a:prstDash val="solid"/>
                    </a:lnL>
                    <a:lnR w="9778">
                      <a:solidFill>
                        <a:srgbClr val="231F20"/>
                      </a:solidFill>
                      <a:prstDash val="solid"/>
                    </a:lnR>
                    <a:lnT w="9778">
                      <a:solidFill>
                        <a:srgbClr val="231F20"/>
                      </a:solidFill>
                      <a:prstDash val="solid"/>
                    </a:lnT>
                    <a:lnB w="9778">
                      <a:solidFill>
                        <a:srgbClr val="231F20"/>
                      </a:solidFill>
                      <a:prstDash val="solid"/>
                    </a:lnB>
                    <a:solidFill>
                      <a:srgbClr val="FFFFFF"/>
                    </a:solidFill>
                  </a:tcPr>
                </a:tc>
                <a:tc>
                  <a:txBody>
                    <a:bodyPr/>
                    <a:lstStyle/>
                    <a:p>
                      <a:pPr marL="357505" marR="146685" indent="-203835">
                        <a:lnSpc>
                          <a:spcPct val="102600"/>
                        </a:lnSpc>
                        <a:spcBef>
                          <a:spcPts val="45"/>
                        </a:spcBef>
                      </a:pPr>
                      <a:r>
                        <a:rPr sz="700" spc="10" dirty="0">
                          <a:solidFill>
                            <a:srgbClr val="231F20"/>
                          </a:solidFill>
                          <a:latin typeface="Verdana"/>
                          <a:cs typeface="Verdana"/>
                        </a:rPr>
                        <a:t>up to </a:t>
                      </a:r>
                      <a:r>
                        <a:rPr sz="700" spc="15" dirty="0">
                          <a:solidFill>
                            <a:srgbClr val="231F20"/>
                          </a:solidFill>
                          <a:latin typeface="Verdana"/>
                          <a:cs typeface="Verdana"/>
                        </a:rPr>
                        <a:t>175</a:t>
                      </a:r>
                      <a:r>
                        <a:rPr sz="700" spc="-80" dirty="0">
                          <a:solidFill>
                            <a:srgbClr val="231F20"/>
                          </a:solidFill>
                          <a:latin typeface="Verdana"/>
                          <a:cs typeface="Verdana"/>
                        </a:rPr>
                        <a:t> </a:t>
                      </a:r>
                      <a:r>
                        <a:rPr sz="700" spc="15" dirty="0">
                          <a:solidFill>
                            <a:srgbClr val="231F20"/>
                          </a:solidFill>
                          <a:latin typeface="Verdana"/>
                          <a:cs typeface="Verdana"/>
                        </a:rPr>
                        <a:t>USGPM  </a:t>
                      </a:r>
                      <a:r>
                        <a:rPr sz="700" spc="10" dirty="0">
                          <a:solidFill>
                            <a:srgbClr val="231F20"/>
                          </a:solidFill>
                          <a:latin typeface="Verdana"/>
                          <a:cs typeface="Verdana"/>
                        </a:rPr>
                        <a:t>(40</a:t>
                      </a:r>
                      <a:r>
                        <a:rPr sz="700" spc="-65" dirty="0">
                          <a:solidFill>
                            <a:srgbClr val="231F20"/>
                          </a:solidFill>
                          <a:latin typeface="Verdana"/>
                          <a:cs typeface="Verdana"/>
                        </a:rPr>
                        <a:t> </a:t>
                      </a:r>
                      <a:r>
                        <a:rPr sz="700" spc="10" dirty="0">
                          <a:solidFill>
                            <a:srgbClr val="231F20"/>
                          </a:solidFill>
                          <a:latin typeface="Verdana"/>
                          <a:cs typeface="Verdana"/>
                        </a:rPr>
                        <a:t>m</a:t>
                      </a:r>
                      <a:r>
                        <a:rPr sz="700" spc="15" baseline="33333" dirty="0">
                          <a:solidFill>
                            <a:srgbClr val="231F20"/>
                          </a:solidFill>
                          <a:latin typeface="Verdana"/>
                          <a:cs typeface="Verdana"/>
                        </a:rPr>
                        <a:t>3</a:t>
                      </a:r>
                      <a:r>
                        <a:rPr sz="700" spc="10" dirty="0">
                          <a:solidFill>
                            <a:srgbClr val="231F20"/>
                          </a:solidFill>
                          <a:latin typeface="Verdana"/>
                          <a:cs typeface="Verdana"/>
                        </a:rPr>
                        <a:t>/hr)</a:t>
                      </a:r>
                      <a:endParaRPr sz="700">
                        <a:latin typeface="Verdana"/>
                        <a:cs typeface="Verdana"/>
                      </a:endParaRPr>
                    </a:p>
                  </a:txBody>
                  <a:tcPr marL="0" marR="0" marT="4416" marB="0">
                    <a:lnL w="9778">
                      <a:solidFill>
                        <a:srgbClr val="231F20"/>
                      </a:solidFill>
                      <a:prstDash val="solid"/>
                    </a:lnL>
                    <a:lnR w="9778">
                      <a:solidFill>
                        <a:srgbClr val="231F20"/>
                      </a:solidFill>
                      <a:prstDash val="solid"/>
                    </a:lnR>
                    <a:lnT w="9778">
                      <a:solidFill>
                        <a:srgbClr val="231F20"/>
                      </a:solidFill>
                      <a:prstDash val="solid"/>
                    </a:lnT>
                    <a:lnB w="9778">
                      <a:solidFill>
                        <a:srgbClr val="231F20"/>
                      </a:solidFill>
                      <a:prstDash val="solid"/>
                    </a:lnB>
                    <a:solidFill>
                      <a:srgbClr val="FFFFFF"/>
                    </a:solidFill>
                  </a:tcPr>
                </a:tc>
                <a:tc>
                  <a:txBody>
                    <a:bodyPr/>
                    <a:lstStyle/>
                    <a:p>
                      <a:pPr marL="360045" marR="148590" indent="-203835">
                        <a:lnSpc>
                          <a:spcPct val="102600"/>
                        </a:lnSpc>
                        <a:spcBef>
                          <a:spcPts val="45"/>
                        </a:spcBef>
                      </a:pPr>
                      <a:r>
                        <a:rPr sz="700" spc="10" dirty="0">
                          <a:solidFill>
                            <a:srgbClr val="231F20"/>
                          </a:solidFill>
                          <a:latin typeface="Verdana"/>
                          <a:cs typeface="Verdana"/>
                        </a:rPr>
                        <a:t>up to </a:t>
                      </a:r>
                      <a:r>
                        <a:rPr sz="700" spc="15" dirty="0">
                          <a:solidFill>
                            <a:srgbClr val="231F20"/>
                          </a:solidFill>
                          <a:latin typeface="Verdana"/>
                          <a:cs typeface="Verdana"/>
                        </a:rPr>
                        <a:t>1400</a:t>
                      </a:r>
                      <a:r>
                        <a:rPr sz="700" spc="-80" dirty="0">
                          <a:solidFill>
                            <a:srgbClr val="231F20"/>
                          </a:solidFill>
                          <a:latin typeface="Verdana"/>
                          <a:cs typeface="Verdana"/>
                        </a:rPr>
                        <a:t> </a:t>
                      </a:r>
                      <a:r>
                        <a:rPr sz="700" spc="15" dirty="0">
                          <a:solidFill>
                            <a:srgbClr val="231F20"/>
                          </a:solidFill>
                          <a:latin typeface="Verdana"/>
                          <a:cs typeface="Verdana"/>
                        </a:rPr>
                        <a:t>USGPM  </a:t>
                      </a:r>
                      <a:r>
                        <a:rPr sz="700" spc="10" dirty="0">
                          <a:solidFill>
                            <a:srgbClr val="231F20"/>
                          </a:solidFill>
                          <a:latin typeface="Verdana"/>
                          <a:cs typeface="Verdana"/>
                        </a:rPr>
                        <a:t>(317</a:t>
                      </a:r>
                      <a:r>
                        <a:rPr sz="700" spc="-60" dirty="0">
                          <a:solidFill>
                            <a:srgbClr val="231F20"/>
                          </a:solidFill>
                          <a:latin typeface="Verdana"/>
                          <a:cs typeface="Verdana"/>
                        </a:rPr>
                        <a:t> </a:t>
                      </a:r>
                      <a:r>
                        <a:rPr sz="700" spc="10" dirty="0">
                          <a:solidFill>
                            <a:srgbClr val="231F20"/>
                          </a:solidFill>
                          <a:latin typeface="Verdana"/>
                          <a:cs typeface="Verdana"/>
                        </a:rPr>
                        <a:t>m</a:t>
                      </a:r>
                      <a:r>
                        <a:rPr sz="700" spc="15" baseline="33333" dirty="0">
                          <a:solidFill>
                            <a:srgbClr val="231F20"/>
                          </a:solidFill>
                          <a:latin typeface="Verdana"/>
                          <a:cs typeface="Verdana"/>
                        </a:rPr>
                        <a:t>3</a:t>
                      </a:r>
                      <a:r>
                        <a:rPr sz="700" spc="10" dirty="0">
                          <a:solidFill>
                            <a:srgbClr val="231F20"/>
                          </a:solidFill>
                          <a:latin typeface="Verdana"/>
                          <a:cs typeface="Verdana"/>
                        </a:rPr>
                        <a:t>/hr)</a:t>
                      </a:r>
                      <a:endParaRPr sz="700">
                        <a:latin typeface="Verdana"/>
                        <a:cs typeface="Verdana"/>
                      </a:endParaRPr>
                    </a:p>
                  </a:txBody>
                  <a:tcPr marL="0" marR="0" marT="4416" marB="0">
                    <a:lnL w="9778">
                      <a:solidFill>
                        <a:srgbClr val="231F20"/>
                      </a:solidFill>
                      <a:prstDash val="solid"/>
                    </a:lnL>
                    <a:lnR w="9778">
                      <a:solidFill>
                        <a:srgbClr val="231F20"/>
                      </a:solidFill>
                      <a:prstDash val="solid"/>
                    </a:lnR>
                    <a:lnT w="9778">
                      <a:solidFill>
                        <a:srgbClr val="231F20"/>
                      </a:solidFill>
                      <a:prstDash val="solid"/>
                    </a:lnT>
                    <a:lnB w="9778">
                      <a:solidFill>
                        <a:srgbClr val="231F20"/>
                      </a:solidFill>
                      <a:prstDash val="solid"/>
                    </a:lnB>
                    <a:solidFill>
                      <a:srgbClr val="FFFFFF"/>
                    </a:solidFill>
                  </a:tcPr>
                </a:tc>
                <a:tc gridSpan="2">
                  <a:txBody>
                    <a:bodyPr/>
                    <a:lstStyle/>
                    <a:p>
                      <a:pPr marL="412750" marR="201930" indent="-203835">
                        <a:lnSpc>
                          <a:spcPct val="102600"/>
                        </a:lnSpc>
                        <a:spcBef>
                          <a:spcPts val="45"/>
                        </a:spcBef>
                      </a:pPr>
                      <a:r>
                        <a:rPr sz="700" spc="10" dirty="0">
                          <a:solidFill>
                            <a:srgbClr val="231F20"/>
                          </a:solidFill>
                          <a:latin typeface="Verdana"/>
                          <a:cs typeface="Verdana"/>
                        </a:rPr>
                        <a:t>up to </a:t>
                      </a:r>
                      <a:r>
                        <a:rPr sz="700" spc="15" dirty="0">
                          <a:solidFill>
                            <a:srgbClr val="231F20"/>
                          </a:solidFill>
                          <a:latin typeface="Verdana"/>
                          <a:cs typeface="Verdana"/>
                        </a:rPr>
                        <a:t>159</a:t>
                      </a:r>
                      <a:r>
                        <a:rPr sz="700" spc="-80" dirty="0">
                          <a:solidFill>
                            <a:srgbClr val="231F20"/>
                          </a:solidFill>
                          <a:latin typeface="Verdana"/>
                          <a:cs typeface="Verdana"/>
                        </a:rPr>
                        <a:t> </a:t>
                      </a:r>
                      <a:r>
                        <a:rPr sz="700" spc="15" dirty="0">
                          <a:solidFill>
                            <a:srgbClr val="231F20"/>
                          </a:solidFill>
                          <a:latin typeface="Verdana"/>
                          <a:cs typeface="Verdana"/>
                        </a:rPr>
                        <a:t>USGPM  </a:t>
                      </a:r>
                      <a:r>
                        <a:rPr sz="700" spc="10" dirty="0">
                          <a:solidFill>
                            <a:srgbClr val="231F20"/>
                          </a:solidFill>
                          <a:latin typeface="Verdana"/>
                          <a:cs typeface="Verdana"/>
                        </a:rPr>
                        <a:t>(36</a:t>
                      </a:r>
                      <a:r>
                        <a:rPr sz="700" spc="-65" dirty="0">
                          <a:solidFill>
                            <a:srgbClr val="231F20"/>
                          </a:solidFill>
                          <a:latin typeface="Verdana"/>
                          <a:cs typeface="Verdana"/>
                        </a:rPr>
                        <a:t> </a:t>
                      </a:r>
                      <a:r>
                        <a:rPr sz="700" spc="10" dirty="0">
                          <a:solidFill>
                            <a:srgbClr val="231F20"/>
                          </a:solidFill>
                          <a:latin typeface="Verdana"/>
                          <a:cs typeface="Verdana"/>
                        </a:rPr>
                        <a:t>m</a:t>
                      </a:r>
                      <a:r>
                        <a:rPr sz="700" spc="15" baseline="33333" dirty="0">
                          <a:solidFill>
                            <a:srgbClr val="231F20"/>
                          </a:solidFill>
                          <a:latin typeface="Verdana"/>
                          <a:cs typeface="Verdana"/>
                        </a:rPr>
                        <a:t>3</a:t>
                      </a:r>
                      <a:r>
                        <a:rPr sz="700" spc="10" dirty="0">
                          <a:solidFill>
                            <a:srgbClr val="231F20"/>
                          </a:solidFill>
                          <a:latin typeface="Verdana"/>
                          <a:cs typeface="Verdana"/>
                        </a:rPr>
                        <a:t>/hr)</a:t>
                      </a:r>
                      <a:endParaRPr sz="700">
                        <a:latin typeface="Verdana"/>
                        <a:cs typeface="Verdana"/>
                      </a:endParaRPr>
                    </a:p>
                  </a:txBody>
                  <a:tcPr marL="0" marR="0" marT="4416" marB="0">
                    <a:lnL w="9778">
                      <a:solidFill>
                        <a:srgbClr val="231F20"/>
                      </a:solidFill>
                      <a:prstDash val="solid"/>
                    </a:lnL>
                    <a:lnR w="9778">
                      <a:solidFill>
                        <a:srgbClr val="231F20"/>
                      </a:solidFill>
                      <a:prstDash val="solid"/>
                    </a:lnR>
                    <a:lnT w="9778">
                      <a:solidFill>
                        <a:srgbClr val="231F20"/>
                      </a:solidFill>
                      <a:prstDash val="solid"/>
                    </a:lnT>
                    <a:lnB w="9778">
                      <a:solidFill>
                        <a:srgbClr val="231F20"/>
                      </a:solidFill>
                      <a:prstDash val="solid"/>
                    </a:lnB>
                    <a:solidFill>
                      <a:srgbClr val="FFFFFF"/>
                    </a:solidFill>
                  </a:tcPr>
                </a:tc>
                <a:tc hMerge="1">
                  <a:txBody>
                    <a:bodyPr/>
                    <a:lstStyle/>
                    <a:p>
                      <a:endParaRPr/>
                    </a:p>
                  </a:txBody>
                  <a:tcPr marL="0" marR="0" marT="0" marB="0"/>
                </a:tc>
                <a:tc gridSpan="2">
                  <a:txBody>
                    <a:bodyPr/>
                    <a:lstStyle/>
                    <a:p>
                      <a:pPr marL="373380" marR="162560" indent="-203835">
                        <a:lnSpc>
                          <a:spcPct val="102600"/>
                        </a:lnSpc>
                        <a:spcBef>
                          <a:spcPts val="45"/>
                        </a:spcBef>
                      </a:pPr>
                      <a:r>
                        <a:rPr sz="700" spc="10" dirty="0">
                          <a:solidFill>
                            <a:srgbClr val="231F20"/>
                          </a:solidFill>
                          <a:latin typeface="Verdana"/>
                          <a:cs typeface="Verdana"/>
                        </a:rPr>
                        <a:t>up to </a:t>
                      </a:r>
                      <a:r>
                        <a:rPr sz="700" spc="15" dirty="0">
                          <a:solidFill>
                            <a:srgbClr val="231F20"/>
                          </a:solidFill>
                          <a:latin typeface="Verdana"/>
                          <a:cs typeface="Verdana"/>
                        </a:rPr>
                        <a:t>185</a:t>
                      </a:r>
                      <a:r>
                        <a:rPr sz="700" spc="-80" dirty="0">
                          <a:solidFill>
                            <a:srgbClr val="231F20"/>
                          </a:solidFill>
                          <a:latin typeface="Verdana"/>
                          <a:cs typeface="Verdana"/>
                        </a:rPr>
                        <a:t> </a:t>
                      </a:r>
                      <a:r>
                        <a:rPr sz="700" spc="15" dirty="0">
                          <a:solidFill>
                            <a:srgbClr val="231F20"/>
                          </a:solidFill>
                          <a:latin typeface="Verdana"/>
                          <a:cs typeface="Verdana"/>
                        </a:rPr>
                        <a:t>USGPM  </a:t>
                      </a:r>
                      <a:r>
                        <a:rPr sz="700" spc="10" dirty="0">
                          <a:solidFill>
                            <a:srgbClr val="231F20"/>
                          </a:solidFill>
                          <a:latin typeface="Verdana"/>
                          <a:cs typeface="Verdana"/>
                        </a:rPr>
                        <a:t>(42</a:t>
                      </a:r>
                      <a:r>
                        <a:rPr sz="700" spc="-65" dirty="0">
                          <a:solidFill>
                            <a:srgbClr val="231F20"/>
                          </a:solidFill>
                          <a:latin typeface="Verdana"/>
                          <a:cs typeface="Verdana"/>
                        </a:rPr>
                        <a:t> </a:t>
                      </a:r>
                      <a:r>
                        <a:rPr sz="700" spc="10" dirty="0">
                          <a:solidFill>
                            <a:srgbClr val="231F20"/>
                          </a:solidFill>
                          <a:latin typeface="Verdana"/>
                          <a:cs typeface="Verdana"/>
                        </a:rPr>
                        <a:t>m</a:t>
                      </a:r>
                      <a:r>
                        <a:rPr sz="700" spc="15" baseline="33333" dirty="0">
                          <a:solidFill>
                            <a:srgbClr val="231F20"/>
                          </a:solidFill>
                          <a:latin typeface="Verdana"/>
                          <a:cs typeface="Verdana"/>
                        </a:rPr>
                        <a:t>3</a:t>
                      </a:r>
                      <a:r>
                        <a:rPr sz="700" spc="10" dirty="0">
                          <a:solidFill>
                            <a:srgbClr val="231F20"/>
                          </a:solidFill>
                          <a:latin typeface="Verdana"/>
                          <a:cs typeface="Verdana"/>
                        </a:rPr>
                        <a:t>/hr)</a:t>
                      </a:r>
                      <a:endParaRPr sz="700">
                        <a:latin typeface="Verdana"/>
                        <a:cs typeface="Verdana"/>
                      </a:endParaRPr>
                    </a:p>
                  </a:txBody>
                  <a:tcPr marL="0" marR="0" marT="4416" marB="0">
                    <a:lnL w="9778">
                      <a:solidFill>
                        <a:srgbClr val="231F20"/>
                      </a:solidFill>
                      <a:prstDash val="solid"/>
                    </a:lnL>
                    <a:lnR w="9778">
                      <a:solidFill>
                        <a:srgbClr val="231F20"/>
                      </a:solidFill>
                      <a:prstDash val="solid"/>
                    </a:lnR>
                    <a:lnT w="9778">
                      <a:solidFill>
                        <a:srgbClr val="231F20"/>
                      </a:solidFill>
                      <a:prstDash val="solid"/>
                    </a:lnT>
                    <a:lnB w="9778">
                      <a:solidFill>
                        <a:srgbClr val="231F20"/>
                      </a:solidFill>
                      <a:prstDash val="solid"/>
                    </a:lnB>
                    <a:solidFill>
                      <a:srgbClr val="FFFFFF"/>
                    </a:solidFill>
                  </a:tcPr>
                </a:tc>
                <a:tc hMerge="1">
                  <a:txBody>
                    <a:bodyPr/>
                    <a:lstStyle/>
                    <a:p>
                      <a:endParaRPr/>
                    </a:p>
                  </a:txBody>
                  <a:tcPr marL="0" marR="0" marT="0" marB="0"/>
                </a:tc>
              </a:tr>
              <a:tr h="238518">
                <a:tc>
                  <a:txBody>
                    <a:bodyPr/>
                    <a:lstStyle/>
                    <a:p>
                      <a:pPr algn="ctr">
                        <a:lnSpc>
                          <a:spcPct val="100000"/>
                        </a:lnSpc>
                        <a:spcBef>
                          <a:spcPts val="575"/>
                        </a:spcBef>
                      </a:pPr>
                      <a:r>
                        <a:rPr sz="700" dirty="0">
                          <a:solidFill>
                            <a:srgbClr val="231F20"/>
                          </a:solidFill>
                          <a:latin typeface="Days"/>
                          <a:cs typeface="Days"/>
                        </a:rPr>
                        <a:t>HEAD</a:t>
                      </a:r>
                      <a:endParaRPr sz="700" dirty="0">
                        <a:latin typeface="Days"/>
                        <a:cs typeface="Days"/>
                      </a:endParaRPr>
                    </a:p>
                  </a:txBody>
                  <a:tcPr marL="0" marR="0" marT="56428" marB="0">
                    <a:lnL w="9779">
                      <a:solidFill>
                        <a:srgbClr val="231F20"/>
                      </a:solidFill>
                      <a:prstDash val="solid"/>
                    </a:lnL>
                    <a:lnR w="9778">
                      <a:solidFill>
                        <a:srgbClr val="231F20"/>
                      </a:solidFill>
                      <a:prstDash val="solid"/>
                    </a:lnR>
                    <a:lnT w="9778">
                      <a:solidFill>
                        <a:srgbClr val="231F20"/>
                      </a:solidFill>
                      <a:prstDash val="solid"/>
                    </a:lnT>
                    <a:lnB w="9778">
                      <a:solidFill>
                        <a:srgbClr val="231F20"/>
                      </a:solidFill>
                      <a:prstDash val="solid"/>
                    </a:lnB>
                    <a:solidFill>
                      <a:srgbClr val="E8EEF3"/>
                    </a:solidFill>
                  </a:tcPr>
                </a:tc>
                <a:tc>
                  <a:txBody>
                    <a:bodyPr/>
                    <a:lstStyle/>
                    <a:p>
                      <a:pPr algn="ctr">
                        <a:lnSpc>
                          <a:spcPct val="100000"/>
                        </a:lnSpc>
                        <a:spcBef>
                          <a:spcPts val="75"/>
                        </a:spcBef>
                      </a:pPr>
                      <a:r>
                        <a:rPr sz="700" spc="15" dirty="0">
                          <a:solidFill>
                            <a:srgbClr val="231F20"/>
                          </a:solidFill>
                          <a:latin typeface="Verdana"/>
                          <a:cs typeface="Verdana"/>
                        </a:rPr>
                        <a:t>8 </a:t>
                      </a:r>
                      <a:r>
                        <a:rPr sz="700" spc="10" dirty="0">
                          <a:solidFill>
                            <a:srgbClr val="231F20"/>
                          </a:solidFill>
                          <a:latin typeface="Verdana"/>
                          <a:cs typeface="Verdana"/>
                        </a:rPr>
                        <a:t>to </a:t>
                      </a:r>
                      <a:r>
                        <a:rPr sz="700" spc="15" dirty="0">
                          <a:solidFill>
                            <a:srgbClr val="231F20"/>
                          </a:solidFill>
                          <a:latin typeface="Verdana"/>
                          <a:cs typeface="Verdana"/>
                        </a:rPr>
                        <a:t>72</a:t>
                      </a:r>
                      <a:r>
                        <a:rPr sz="700" spc="-95" dirty="0">
                          <a:solidFill>
                            <a:srgbClr val="231F20"/>
                          </a:solidFill>
                          <a:latin typeface="Verdana"/>
                          <a:cs typeface="Verdana"/>
                        </a:rPr>
                        <a:t> </a:t>
                      </a:r>
                      <a:r>
                        <a:rPr sz="700" spc="5" dirty="0">
                          <a:solidFill>
                            <a:srgbClr val="231F20"/>
                          </a:solidFill>
                          <a:latin typeface="Verdana"/>
                          <a:cs typeface="Verdana"/>
                        </a:rPr>
                        <a:t>ft.</a:t>
                      </a:r>
                      <a:endParaRPr sz="700" dirty="0">
                        <a:latin typeface="Verdana"/>
                        <a:cs typeface="Verdana"/>
                      </a:endParaRPr>
                    </a:p>
                    <a:p>
                      <a:pPr algn="ctr">
                        <a:lnSpc>
                          <a:spcPct val="100000"/>
                        </a:lnSpc>
                        <a:spcBef>
                          <a:spcPts val="25"/>
                        </a:spcBef>
                      </a:pPr>
                      <a:r>
                        <a:rPr sz="700" spc="5" dirty="0">
                          <a:solidFill>
                            <a:srgbClr val="231F20"/>
                          </a:solidFill>
                          <a:latin typeface="Verdana"/>
                          <a:cs typeface="Verdana"/>
                        </a:rPr>
                        <a:t>(2.4 </a:t>
                      </a:r>
                      <a:r>
                        <a:rPr sz="700" spc="10" dirty="0">
                          <a:solidFill>
                            <a:srgbClr val="231F20"/>
                          </a:solidFill>
                          <a:latin typeface="Verdana"/>
                          <a:cs typeface="Verdana"/>
                        </a:rPr>
                        <a:t>to 21.5</a:t>
                      </a:r>
                      <a:r>
                        <a:rPr sz="700" spc="-65" dirty="0">
                          <a:solidFill>
                            <a:srgbClr val="231F20"/>
                          </a:solidFill>
                          <a:latin typeface="Verdana"/>
                          <a:cs typeface="Verdana"/>
                        </a:rPr>
                        <a:t> </a:t>
                      </a:r>
                      <a:r>
                        <a:rPr sz="700" spc="15" dirty="0">
                          <a:solidFill>
                            <a:srgbClr val="231F20"/>
                          </a:solidFill>
                          <a:latin typeface="Verdana"/>
                          <a:cs typeface="Verdana"/>
                        </a:rPr>
                        <a:t>m)</a:t>
                      </a:r>
                      <a:endParaRPr sz="700" dirty="0">
                        <a:latin typeface="Verdana"/>
                        <a:cs typeface="Verdana"/>
                      </a:endParaRPr>
                    </a:p>
                  </a:txBody>
                  <a:tcPr marL="0" marR="0" marT="7360" marB="0">
                    <a:lnL w="9778">
                      <a:solidFill>
                        <a:srgbClr val="231F20"/>
                      </a:solidFill>
                      <a:prstDash val="solid"/>
                    </a:lnL>
                    <a:lnR w="9778">
                      <a:solidFill>
                        <a:srgbClr val="231F20"/>
                      </a:solidFill>
                      <a:prstDash val="solid"/>
                    </a:lnR>
                    <a:lnT w="9778">
                      <a:solidFill>
                        <a:srgbClr val="231F20"/>
                      </a:solidFill>
                      <a:prstDash val="solid"/>
                    </a:lnT>
                    <a:lnB w="9778">
                      <a:solidFill>
                        <a:srgbClr val="231F20"/>
                      </a:solidFill>
                      <a:prstDash val="solid"/>
                    </a:lnB>
                    <a:solidFill>
                      <a:srgbClr val="E8EEF3"/>
                    </a:solidFill>
                  </a:tcPr>
                </a:tc>
                <a:tc>
                  <a:txBody>
                    <a:bodyPr/>
                    <a:lstStyle/>
                    <a:p>
                      <a:pPr marL="340995">
                        <a:lnSpc>
                          <a:spcPct val="100000"/>
                        </a:lnSpc>
                        <a:spcBef>
                          <a:spcPts val="75"/>
                        </a:spcBef>
                      </a:pPr>
                      <a:r>
                        <a:rPr sz="700" spc="15" dirty="0">
                          <a:solidFill>
                            <a:srgbClr val="231F20"/>
                          </a:solidFill>
                          <a:latin typeface="Verdana"/>
                          <a:cs typeface="Verdana"/>
                        </a:rPr>
                        <a:t>10 </a:t>
                      </a:r>
                      <a:r>
                        <a:rPr sz="700" spc="10" dirty="0">
                          <a:solidFill>
                            <a:srgbClr val="231F20"/>
                          </a:solidFill>
                          <a:latin typeface="Verdana"/>
                          <a:cs typeface="Verdana"/>
                        </a:rPr>
                        <a:t>to </a:t>
                      </a:r>
                      <a:r>
                        <a:rPr sz="700" spc="15" dirty="0">
                          <a:solidFill>
                            <a:srgbClr val="231F20"/>
                          </a:solidFill>
                          <a:latin typeface="Verdana"/>
                          <a:cs typeface="Verdana"/>
                        </a:rPr>
                        <a:t>163</a:t>
                      </a:r>
                      <a:r>
                        <a:rPr sz="700" spc="-95" dirty="0">
                          <a:solidFill>
                            <a:srgbClr val="231F20"/>
                          </a:solidFill>
                          <a:latin typeface="Verdana"/>
                          <a:cs typeface="Verdana"/>
                        </a:rPr>
                        <a:t> </a:t>
                      </a:r>
                      <a:r>
                        <a:rPr sz="700" spc="5" dirty="0">
                          <a:solidFill>
                            <a:srgbClr val="231F20"/>
                          </a:solidFill>
                          <a:latin typeface="Verdana"/>
                          <a:cs typeface="Verdana"/>
                        </a:rPr>
                        <a:t>ft.</a:t>
                      </a:r>
                      <a:endParaRPr sz="700">
                        <a:latin typeface="Verdana"/>
                        <a:cs typeface="Verdana"/>
                      </a:endParaRPr>
                    </a:p>
                    <a:p>
                      <a:pPr marL="370840">
                        <a:lnSpc>
                          <a:spcPct val="100000"/>
                        </a:lnSpc>
                        <a:spcBef>
                          <a:spcPts val="25"/>
                        </a:spcBef>
                      </a:pPr>
                      <a:r>
                        <a:rPr sz="700" spc="10" dirty="0">
                          <a:solidFill>
                            <a:srgbClr val="231F20"/>
                          </a:solidFill>
                          <a:latin typeface="Verdana"/>
                          <a:cs typeface="Verdana"/>
                        </a:rPr>
                        <a:t>(3 to </a:t>
                      </a:r>
                      <a:r>
                        <a:rPr sz="700" spc="15" dirty="0">
                          <a:solidFill>
                            <a:srgbClr val="231F20"/>
                          </a:solidFill>
                          <a:latin typeface="Verdana"/>
                          <a:cs typeface="Verdana"/>
                        </a:rPr>
                        <a:t>49</a:t>
                      </a:r>
                      <a:r>
                        <a:rPr sz="700" spc="-100" dirty="0">
                          <a:solidFill>
                            <a:srgbClr val="231F20"/>
                          </a:solidFill>
                          <a:latin typeface="Verdana"/>
                          <a:cs typeface="Verdana"/>
                        </a:rPr>
                        <a:t> </a:t>
                      </a:r>
                      <a:r>
                        <a:rPr sz="700" spc="15" dirty="0">
                          <a:solidFill>
                            <a:srgbClr val="231F20"/>
                          </a:solidFill>
                          <a:latin typeface="Verdana"/>
                          <a:cs typeface="Verdana"/>
                        </a:rPr>
                        <a:t>m)</a:t>
                      </a:r>
                      <a:endParaRPr sz="700">
                        <a:latin typeface="Verdana"/>
                        <a:cs typeface="Verdana"/>
                      </a:endParaRPr>
                    </a:p>
                  </a:txBody>
                  <a:tcPr marL="0" marR="0" marT="7360" marB="0">
                    <a:lnL w="9778">
                      <a:solidFill>
                        <a:srgbClr val="231F20"/>
                      </a:solidFill>
                      <a:prstDash val="solid"/>
                    </a:lnL>
                    <a:lnR w="9778">
                      <a:solidFill>
                        <a:srgbClr val="231F20"/>
                      </a:solidFill>
                      <a:prstDash val="solid"/>
                    </a:lnR>
                    <a:lnT w="9778">
                      <a:solidFill>
                        <a:srgbClr val="231F20"/>
                      </a:solidFill>
                      <a:prstDash val="solid"/>
                    </a:lnT>
                    <a:lnB w="9778">
                      <a:solidFill>
                        <a:srgbClr val="231F20"/>
                      </a:solidFill>
                      <a:prstDash val="solid"/>
                    </a:lnB>
                    <a:solidFill>
                      <a:srgbClr val="E8EEF3"/>
                    </a:solidFill>
                  </a:tcPr>
                </a:tc>
                <a:tc gridSpan="2">
                  <a:txBody>
                    <a:bodyPr/>
                    <a:lstStyle/>
                    <a:p>
                      <a:pPr algn="ctr">
                        <a:lnSpc>
                          <a:spcPct val="100000"/>
                        </a:lnSpc>
                        <a:spcBef>
                          <a:spcPts val="75"/>
                        </a:spcBef>
                      </a:pPr>
                      <a:r>
                        <a:rPr sz="700" spc="15" dirty="0">
                          <a:solidFill>
                            <a:srgbClr val="231F20"/>
                          </a:solidFill>
                          <a:latin typeface="Verdana"/>
                          <a:cs typeface="Verdana"/>
                        </a:rPr>
                        <a:t>4 </a:t>
                      </a:r>
                      <a:r>
                        <a:rPr sz="700" spc="10" dirty="0">
                          <a:solidFill>
                            <a:srgbClr val="231F20"/>
                          </a:solidFill>
                          <a:latin typeface="Verdana"/>
                          <a:cs typeface="Verdana"/>
                        </a:rPr>
                        <a:t>to </a:t>
                      </a:r>
                      <a:r>
                        <a:rPr sz="700" spc="15" dirty="0">
                          <a:solidFill>
                            <a:srgbClr val="231F20"/>
                          </a:solidFill>
                          <a:latin typeface="Verdana"/>
                          <a:cs typeface="Verdana"/>
                        </a:rPr>
                        <a:t>59</a:t>
                      </a:r>
                      <a:r>
                        <a:rPr sz="700" spc="-95" dirty="0">
                          <a:solidFill>
                            <a:srgbClr val="231F20"/>
                          </a:solidFill>
                          <a:latin typeface="Verdana"/>
                          <a:cs typeface="Verdana"/>
                        </a:rPr>
                        <a:t> </a:t>
                      </a:r>
                      <a:r>
                        <a:rPr sz="700" spc="5" dirty="0">
                          <a:solidFill>
                            <a:srgbClr val="231F20"/>
                          </a:solidFill>
                          <a:latin typeface="Verdana"/>
                          <a:cs typeface="Verdana"/>
                        </a:rPr>
                        <a:t>ft.</a:t>
                      </a:r>
                      <a:endParaRPr sz="700">
                        <a:latin typeface="Verdana"/>
                        <a:cs typeface="Verdana"/>
                      </a:endParaRPr>
                    </a:p>
                    <a:p>
                      <a:pPr algn="ctr">
                        <a:lnSpc>
                          <a:spcPct val="100000"/>
                        </a:lnSpc>
                        <a:spcBef>
                          <a:spcPts val="25"/>
                        </a:spcBef>
                      </a:pPr>
                      <a:r>
                        <a:rPr sz="700" spc="5" dirty="0">
                          <a:solidFill>
                            <a:srgbClr val="231F20"/>
                          </a:solidFill>
                          <a:latin typeface="Verdana"/>
                          <a:cs typeface="Verdana"/>
                        </a:rPr>
                        <a:t>(1.2 </a:t>
                      </a:r>
                      <a:r>
                        <a:rPr sz="700" spc="10" dirty="0">
                          <a:solidFill>
                            <a:srgbClr val="231F20"/>
                          </a:solidFill>
                          <a:latin typeface="Verdana"/>
                          <a:cs typeface="Verdana"/>
                        </a:rPr>
                        <a:t>to</a:t>
                      </a:r>
                      <a:r>
                        <a:rPr sz="700" spc="-75" dirty="0">
                          <a:solidFill>
                            <a:srgbClr val="231F20"/>
                          </a:solidFill>
                          <a:latin typeface="Verdana"/>
                          <a:cs typeface="Verdana"/>
                        </a:rPr>
                        <a:t> </a:t>
                      </a:r>
                      <a:r>
                        <a:rPr sz="700" spc="15" dirty="0">
                          <a:solidFill>
                            <a:srgbClr val="231F20"/>
                          </a:solidFill>
                          <a:latin typeface="Verdana"/>
                          <a:cs typeface="Verdana"/>
                        </a:rPr>
                        <a:t>18m)</a:t>
                      </a:r>
                      <a:endParaRPr sz="700">
                        <a:latin typeface="Verdana"/>
                        <a:cs typeface="Verdana"/>
                      </a:endParaRPr>
                    </a:p>
                  </a:txBody>
                  <a:tcPr marL="0" marR="0" marT="7360" marB="0">
                    <a:lnL w="9778">
                      <a:solidFill>
                        <a:srgbClr val="231F20"/>
                      </a:solidFill>
                      <a:prstDash val="solid"/>
                    </a:lnL>
                    <a:lnR w="9778">
                      <a:solidFill>
                        <a:srgbClr val="231F20"/>
                      </a:solidFill>
                      <a:prstDash val="solid"/>
                    </a:lnR>
                    <a:lnT w="9778">
                      <a:solidFill>
                        <a:srgbClr val="231F20"/>
                      </a:solidFill>
                      <a:prstDash val="solid"/>
                    </a:lnT>
                    <a:lnB w="9778">
                      <a:solidFill>
                        <a:srgbClr val="231F20"/>
                      </a:solidFill>
                      <a:prstDash val="solid"/>
                    </a:lnB>
                    <a:solidFill>
                      <a:srgbClr val="E8EEF3"/>
                    </a:solidFill>
                  </a:tcPr>
                </a:tc>
                <a:tc hMerge="1">
                  <a:txBody>
                    <a:bodyPr/>
                    <a:lstStyle/>
                    <a:p>
                      <a:endParaRPr/>
                    </a:p>
                  </a:txBody>
                  <a:tcPr marL="0" marR="0" marT="0" marB="0"/>
                </a:tc>
                <a:tc gridSpan="2">
                  <a:txBody>
                    <a:bodyPr/>
                    <a:lstStyle/>
                    <a:p>
                      <a:pPr marL="354965">
                        <a:lnSpc>
                          <a:spcPct val="100000"/>
                        </a:lnSpc>
                        <a:spcBef>
                          <a:spcPts val="75"/>
                        </a:spcBef>
                      </a:pPr>
                      <a:r>
                        <a:rPr sz="700" spc="15" dirty="0">
                          <a:solidFill>
                            <a:srgbClr val="231F20"/>
                          </a:solidFill>
                          <a:latin typeface="Verdana"/>
                          <a:cs typeface="Verdana"/>
                        </a:rPr>
                        <a:t>10 </a:t>
                      </a:r>
                      <a:r>
                        <a:rPr sz="700" spc="10" dirty="0">
                          <a:solidFill>
                            <a:srgbClr val="231F20"/>
                          </a:solidFill>
                          <a:latin typeface="Verdana"/>
                          <a:cs typeface="Verdana"/>
                        </a:rPr>
                        <a:t>to </a:t>
                      </a:r>
                      <a:r>
                        <a:rPr sz="700" spc="15" dirty="0">
                          <a:solidFill>
                            <a:srgbClr val="231F20"/>
                          </a:solidFill>
                          <a:latin typeface="Verdana"/>
                          <a:cs typeface="Verdana"/>
                        </a:rPr>
                        <a:t>59</a:t>
                      </a:r>
                      <a:r>
                        <a:rPr sz="700" spc="-95" dirty="0">
                          <a:solidFill>
                            <a:srgbClr val="231F20"/>
                          </a:solidFill>
                          <a:latin typeface="Verdana"/>
                          <a:cs typeface="Verdana"/>
                        </a:rPr>
                        <a:t> </a:t>
                      </a:r>
                      <a:r>
                        <a:rPr sz="700" spc="5" dirty="0">
                          <a:solidFill>
                            <a:srgbClr val="231F20"/>
                          </a:solidFill>
                          <a:latin typeface="Verdana"/>
                          <a:cs typeface="Verdana"/>
                        </a:rPr>
                        <a:t>ft.</a:t>
                      </a:r>
                      <a:endParaRPr sz="700">
                        <a:latin typeface="Verdana"/>
                        <a:cs typeface="Verdana"/>
                      </a:endParaRPr>
                    </a:p>
                    <a:p>
                      <a:pPr marL="367030">
                        <a:lnSpc>
                          <a:spcPct val="100000"/>
                        </a:lnSpc>
                        <a:spcBef>
                          <a:spcPts val="25"/>
                        </a:spcBef>
                      </a:pPr>
                      <a:r>
                        <a:rPr sz="700" spc="10" dirty="0">
                          <a:solidFill>
                            <a:srgbClr val="231F20"/>
                          </a:solidFill>
                          <a:latin typeface="Verdana"/>
                          <a:cs typeface="Verdana"/>
                        </a:rPr>
                        <a:t>(3 to</a:t>
                      </a:r>
                      <a:r>
                        <a:rPr sz="700" spc="-95" dirty="0">
                          <a:solidFill>
                            <a:srgbClr val="231F20"/>
                          </a:solidFill>
                          <a:latin typeface="Verdana"/>
                          <a:cs typeface="Verdana"/>
                        </a:rPr>
                        <a:t> </a:t>
                      </a:r>
                      <a:r>
                        <a:rPr sz="700" spc="15" dirty="0">
                          <a:solidFill>
                            <a:srgbClr val="231F20"/>
                          </a:solidFill>
                          <a:latin typeface="Verdana"/>
                          <a:cs typeface="Verdana"/>
                        </a:rPr>
                        <a:t>18m)</a:t>
                      </a:r>
                      <a:endParaRPr sz="700">
                        <a:latin typeface="Verdana"/>
                        <a:cs typeface="Verdana"/>
                      </a:endParaRPr>
                    </a:p>
                  </a:txBody>
                  <a:tcPr marL="0" marR="0" marT="7360" marB="0">
                    <a:lnL w="9778">
                      <a:solidFill>
                        <a:srgbClr val="231F20"/>
                      </a:solidFill>
                      <a:prstDash val="solid"/>
                    </a:lnL>
                    <a:lnR w="9778">
                      <a:solidFill>
                        <a:srgbClr val="231F20"/>
                      </a:solidFill>
                      <a:prstDash val="solid"/>
                    </a:lnR>
                    <a:lnT w="9778">
                      <a:solidFill>
                        <a:srgbClr val="231F20"/>
                      </a:solidFill>
                      <a:prstDash val="solid"/>
                    </a:lnT>
                    <a:lnB w="9778">
                      <a:solidFill>
                        <a:srgbClr val="231F20"/>
                      </a:solidFill>
                      <a:prstDash val="solid"/>
                    </a:lnB>
                    <a:solidFill>
                      <a:srgbClr val="E8EEF3"/>
                    </a:solidFill>
                  </a:tcPr>
                </a:tc>
                <a:tc hMerge="1">
                  <a:txBody>
                    <a:bodyPr/>
                    <a:lstStyle/>
                    <a:p>
                      <a:endParaRPr/>
                    </a:p>
                  </a:txBody>
                  <a:tcPr marL="0" marR="0" marT="0" marB="0"/>
                </a:tc>
              </a:tr>
              <a:tr h="238517">
                <a:tc>
                  <a:txBody>
                    <a:bodyPr/>
                    <a:lstStyle/>
                    <a:p>
                      <a:pPr algn="ctr">
                        <a:lnSpc>
                          <a:spcPct val="100000"/>
                        </a:lnSpc>
                        <a:spcBef>
                          <a:spcPts val="575"/>
                        </a:spcBef>
                      </a:pPr>
                      <a:r>
                        <a:rPr sz="700" dirty="0">
                          <a:solidFill>
                            <a:srgbClr val="231F20"/>
                          </a:solidFill>
                          <a:latin typeface="Days"/>
                          <a:cs typeface="Days"/>
                        </a:rPr>
                        <a:t>PRESSURE</a:t>
                      </a:r>
                      <a:endParaRPr sz="700">
                        <a:latin typeface="Days"/>
                        <a:cs typeface="Days"/>
                      </a:endParaRPr>
                    </a:p>
                  </a:txBody>
                  <a:tcPr marL="0" marR="0" marT="56428" marB="0">
                    <a:lnL w="9779">
                      <a:solidFill>
                        <a:srgbClr val="231F20"/>
                      </a:solidFill>
                      <a:prstDash val="solid"/>
                    </a:lnL>
                    <a:lnR w="9778">
                      <a:solidFill>
                        <a:srgbClr val="231F20"/>
                      </a:solidFill>
                      <a:prstDash val="solid"/>
                    </a:lnR>
                    <a:lnT w="9778">
                      <a:solidFill>
                        <a:srgbClr val="231F20"/>
                      </a:solidFill>
                      <a:prstDash val="solid"/>
                    </a:lnT>
                    <a:lnB w="9778">
                      <a:solidFill>
                        <a:srgbClr val="231F20"/>
                      </a:solidFill>
                      <a:prstDash val="solid"/>
                    </a:lnB>
                    <a:solidFill>
                      <a:srgbClr val="FFFFFF"/>
                    </a:solidFill>
                  </a:tcPr>
                </a:tc>
                <a:tc>
                  <a:txBody>
                    <a:bodyPr/>
                    <a:lstStyle/>
                    <a:p>
                      <a:pPr algn="ctr">
                        <a:lnSpc>
                          <a:spcPct val="100000"/>
                        </a:lnSpc>
                        <a:spcBef>
                          <a:spcPts val="75"/>
                        </a:spcBef>
                      </a:pPr>
                      <a:r>
                        <a:rPr sz="700" spc="10" dirty="0">
                          <a:solidFill>
                            <a:srgbClr val="231F20"/>
                          </a:solidFill>
                          <a:latin typeface="Verdana"/>
                          <a:cs typeface="Verdana"/>
                        </a:rPr>
                        <a:t>3/8″</a:t>
                      </a:r>
                      <a:endParaRPr sz="700">
                        <a:latin typeface="Verdana"/>
                        <a:cs typeface="Verdana"/>
                      </a:endParaRPr>
                    </a:p>
                    <a:p>
                      <a:pPr algn="ctr">
                        <a:lnSpc>
                          <a:spcPct val="100000"/>
                        </a:lnSpc>
                        <a:spcBef>
                          <a:spcPts val="25"/>
                        </a:spcBef>
                      </a:pPr>
                      <a:r>
                        <a:rPr sz="700" spc="10" dirty="0">
                          <a:solidFill>
                            <a:srgbClr val="231F20"/>
                          </a:solidFill>
                          <a:latin typeface="Verdana"/>
                          <a:cs typeface="Verdana"/>
                        </a:rPr>
                        <a:t>(9</a:t>
                      </a:r>
                      <a:r>
                        <a:rPr sz="700" spc="-85" dirty="0">
                          <a:solidFill>
                            <a:srgbClr val="231F20"/>
                          </a:solidFill>
                          <a:latin typeface="Verdana"/>
                          <a:cs typeface="Verdana"/>
                        </a:rPr>
                        <a:t> </a:t>
                      </a:r>
                      <a:r>
                        <a:rPr sz="700" spc="15" dirty="0">
                          <a:solidFill>
                            <a:srgbClr val="231F20"/>
                          </a:solidFill>
                          <a:latin typeface="Verdana"/>
                          <a:cs typeface="Verdana"/>
                        </a:rPr>
                        <a:t>mm)</a:t>
                      </a:r>
                      <a:endParaRPr sz="700">
                        <a:latin typeface="Verdana"/>
                        <a:cs typeface="Verdana"/>
                      </a:endParaRPr>
                    </a:p>
                  </a:txBody>
                  <a:tcPr marL="0" marR="0" marT="7360" marB="0">
                    <a:lnL w="9778">
                      <a:solidFill>
                        <a:srgbClr val="231F20"/>
                      </a:solidFill>
                      <a:prstDash val="solid"/>
                    </a:lnL>
                    <a:lnR w="9778">
                      <a:solidFill>
                        <a:srgbClr val="231F20"/>
                      </a:solidFill>
                      <a:prstDash val="solid"/>
                    </a:lnR>
                    <a:lnT w="9778">
                      <a:solidFill>
                        <a:srgbClr val="231F20"/>
                      </a:solidFill>
                      <a:prstDash val="solid"/>
                    </a:lnT>
                    <a:lnB w="9778">
                      <a:solidFill>
                        <a:srgbClr val="231F20"/>
                      </a:solidFill>
                      <a:prstDash val="solid"/>
                    </a:lnB>
                    <a:solidFill>
                      <a:srgbClr val="FFFFFF"/>
                    </a:solidFill>
                  </a:tcPr>
                </a:tc>
                <a:tc>
                  <a:txBody>
                    <a:bodyPr/>
                    <a:lstStyle/>
                    <a:p>
                      <a:pPr algn="ctr">
                        <a:lnSpc>
                          <a:spcPct val="100000"/>
                        </a:lnSpc>
                        <a:spcBef>
                          <a:spcPts val="75"/>
                        </a:spcBef>
                      </a:pPr>
                      <a:r>
                        <a:rPr sz="700" spc="10" dirty="0">
                          <a:solidFill>
                            <a:srgbClr val="231F20"/>
                          </a:solidFill>
                          <a:latin typeface="Verdana"/>
                          <a:cs typeface="Verdana"/>
                        </a:rPr>
                        <a:t>3/4″</a:t>
                      </a:r>
                      <a:endParaRPr sz="700">
                        <a:latin typeface="Verdana"/>
                        <a:cs typeface="Verdana"/>
                      </a:endParaRPr>
                    </a:p>
                    <a:p>
                      <a:pPr algn="ctr">
                        <a:lnSpc>
                          <a:spcPct val="100000"/>
                        </a:lnSpc>
                        <a:spcBef>
                          <a:spcPts val="25"/>
                        </a:spcBef>
                      </a:pPr>
                      <a:r>
                        <a:rPr sz="700" spc="10" dirty="0">
                          <a:solidFill>
                            <a:srgbClr val="231F20"/>
                          </a:solidFill>
                          <a:latin typeface="Verdana"/>
                          <a:cs typeface="Verdana"/>
                        </a:rPr>
                        <a:t>(19</a:t>
                      </a:r>
                      <a:r>
                        <a:rPr sz="700" spc="-85" dirty="0">
                          <a:solidFill>
                            <a:srgbClr val="231F20"/>
                          </a:solidFill>
                          <a:latin typeface="Verdana"/>
                          <a:cs typeface="Verdana"/>
                        </a:rPr>
                        <a:t> </a:t>
                      </a:r>
                      <a:r>
                        <a:rPr sz="700" spc="15" dirty="0">
                          <a:solidFill>
                            <a:srgbClr val="231F20"/>
                          </a:solidFill>
                          <a:latin typeface="Verdana"/>
                          <a:cs typeface="Verdana"/>
                        </a:rPr>
                        <a:t>mm)</a:t>
                      </a:r>
                      <a:endParaRPr sz="700">
                        <a:latin typeface="Verdana"/>
                        <a:cs typeface="Verdana"/>
                      </a:endParaRPr>
                    </a:p>
                  </a:txBody>
                  <a:tcPr marL="0" marR="0" marT="7360" marB="0">
                    <a:lnL w="9778">
                      <a:solidFill>
                        <a:srgbClr val="231F20"/>
                      </a:solidFill>
                      <a:prstDash val="solid"/>
                    </a:lnL>
                    <a:lnR w="9778">
                      <a:solidFill>
                        <a:srgbClr val="231F20"/>
                      </a:solidFill>
                      <a:prstDash val="solid"/>
                    </a:lnR>
                    <a:lnT w="9778">
                      <a:solidFill>
                        <a:srgbClr val="231F20"/>
                      </a:solidFill>
                      <a:prstDash val="solid"/>
                    </a:lnT>
                    <a:lnB w="9778">
                      <a:solidFill>
                        <a:srgbClr val="231F20"/>
                      </a:solidFill>
                      <a:prstDash val="solid"/>
                    </a:lnB>
                    <a:solidFill>
                      <a:srgbClr val="FFFFFF"/>
                    </a:solidFill>
                  </a:tcPr>
                </a:tc>
                <a:tc>
                  <a:txBody>
                    <a:bodyPr/>
                    <a:lstStyle/>
                    <a:p>
                      <a:pPr algn="ctr">
                        <a:lnSpc>
                          <a:spcPct val="100000"/>
                        </a:lnSpc>
                        <a:spcBef>
                          <a:spcPts val="75"/>
                        </a:spcBef>
                      </a:pPr>
                      <a:r>
                        <a:rPr sz="700" spc="10" dirty="0">
                          <a:solidFill>
                            <a:srgbClr val="231F20"/>
                          </a:solidFill>
                          <a:latin typeface="Verdana"/>
                          <a:cs typeface="Verdana"/>
                        </a:rPr>
                        <a:t>3/4″</a:t>
                      </a:r>
                      <a:endParaRPr sz="700">
                        <a:latin typeface="Verdana"/>
                        <a:cs typeface="Verdana"/>
                      </a:endParaRPr>
                    </a:p>
                    <a:p>
                      <a:pPr algn="ctr">
                        <a:lnSpc>
                          <a:spcPct val="100000"/>
                        </a:lnSpc>
                        <a:spcBef>
                          <a:spcPts val="25"/>
                        </a:spcBef>
                      </a:pPr>
                      <a:r>
                        <a:rPr sz="700" spc="15" dirty="0">
                          <a:solidFill>
                            <a:srgbClr val="231F20"/>
                          </a:solidFill>
                          <a:latin typeface="Verdana"/>
                          <a:cs typeface="Verdana"/>
                        </a:rPr>
                        <a:t>(19mm)</a:t>
                      </a:r>
                      <a:endParaRPr sz="700">
                        <a:latin typeface="Verdana"/>
                        <a:cs typeface="Verdana"/>
                      </a:endParaRPr>
                    </a:p>
                  </a:txBody>
                  <a:tcPr marL="0" marR="0" marT="7360" marB="0">
                    <a:lnL w="9778">
                      <a:solidFill>
                        <a:srgbClr val="231F20"/>
                      </a:solidFill>
                      <a:prstDash val="solid"/>
                    </a:lnL>
                    <a:lnR w="9778">
                      <a:solidFill>
                        <a:srgbClr val="231F20"/>
                      </a:solidFill>
                      <a:prstDash val="solid"/>
                    </a:lnR>
                    <a:lnT w="9778">
                      <a:solidFill>
                        <a:srgbClr val="231F20"/>
                      </a:solidFill>
                      <a:prstDash val="solid"/>
                    </a:lnT>
                    <a:lnB w="9778">
                      <a:solidFill>
                        <a:srgbClr val="231F20"/>
                      </a:solidFill>
                      <a:prstDash val="solid"/>
                    </a:lnB>
                    <a:solidFill>
                      <a:srgbClr val="FFFFFF"/>
                    </a:solidFill>
                  </a:tcPr>
                </a:tc>
                <a:tc>
                  <a:txBody>
                    <a:bodyPr/>
                    <a:lstStyle/>
                    <a:p>
                      <a:pPr algn="ctr">
                        <a:lnSpc>
                          <a:spcPct val="100000"/>
                        </a:lnSpc>
                        <a:spcBef>
                          <a:spcPts val="75"/>
                        </a:spcBef>
                      </a:pPr>
                      <a:r>
                        <a:rPr sz="700" spc="10" dirty="0">
                          <a:solidFill>
                            <a:srgbClr val="231F20"/>
                          </a:solidFill>
                          <a:latin typeface="Verdana"/>
                          <a:cs typeface="Verdana"/>
                        </a:rPr>
                        <a:t>2″</a:t>
                      </a:r>
                      <a:endParaRPr sz="700">
                        <a:latin typeface="Verdana"/>
                        <a:cs typeface="Verdana"/>
                      </a:endParaRPr>
                    </a:p>
                    <a:p>
                      <a:pPr algn="ctr">
                        <a:lnSpc>
                          <a:spcPct val="100000"/>
                        </a:lnSpc>
                        <a:spcBef>
                          <a:spcPts val="25"/>
                        </a:spcBef>
                      </a:pPr>
                      <a:r>
                        <a:rPr sz="700" spc="15" dirty="0">
                          <a:solidFill>
                            <a:srgbClr val="231F20"/>
                          </a:solidFill>
                          <a:latin typeface="Verdana"/>
                          <a:cs typeface="Verdana"/>
                        </a:rPr>
                        <a:t>(50mm)</a:t>
                      </a:r>
                      <a:endParaRPr sz="700">
                        <a:latin typeface="Verdana"/>
                        <a:cs typeface="Verdana"/>
                      </a:endParaRPr>
                    </a:p>
                  </a:txBody>
                  <a:tcPr marL="0" marR="0" marT="7360" marB="0">
                    <a:lnL w="9778">
                      <a:solidFill>
                        <a:srgbClr val="231F20"/>
                      </a:solidFill>
                      <a:prstDash val="solid"/>
                    </a:lnL>
                    <a:lnR w="9778">
                      <a:solidFill>
                        <a:srgbClr val="231F20"/>
                      </a:solidFill>
                      <a:prstDash val="solid"/>
                    </a:lnR>
                    <a:lnT w="9778">
                      <a:solidFill>
                        <a:srgbClr val="231F20"/>
                      </a:solidFill>
                      <a:prstDash val="solid"/>
                    </a:lnT>
                    <a:lnB w="9778">
                      <a:solidFill>
                        <a:srgbClr val="231F20"/>
                      </a:solidFill>
                      <a:prstDash val="solid"/>
                    </a:lnB>
                    <a:solidFill>
                      <a:srgbClr val="FFFFFF"/>
                    </a:solidFill>
                  </a:tcPr>
                </a:tc>
                <a:tc>
                  <a:txBody>
                    <a:bodyPr/>
                    <a:lstStyle/>
                    <a:p>
                      <a:pPr algn="ctr">
                        <a:lnSpc>
                          <a:spcPct val="100000"/>
                        </a:lnSpc>
                        <a:spcBef>
                          <a:spcPts val="75"/>
                        </a:spcBef>
                      </a:pPr>
                      <a:r>
                        <a:rPr sz="700" spc="10" dirty="0">
                          <a:solidFill>
                            <a:srgbClr val="231F20"/>
                          </a:solidFill>
                          <a:latin typeface="Verdana"/>
                          <a:cs typeface="Verdana"/>
                        </a:rPr>
                        <a:t>3/4″</a:t>
                      </a:r>
                      <a:endParaRPr sz="700">
                        <a:latin typeface="Verdana"/>
                        <a:cs typeface="Verdana"/>
                      </a:endParaRPr>
                    </a:p>
                    <a:p>
                      <a:pPr algn="ctr">
                        <a:lnSpc>
                          <a:spcPct val="100000"/>
                        </a:lnSpc>
                        <a:spcBef>
                          <a:spcPts val="25"/>
                        </a:spcBef>
                      </a:pPr>
                      <a:r>
                        <a:rPr sz="700" spc="15" dirty="0">
                          <a:solidFill>
                            <a:srgbClr val="231F20"/>
                          </a:solidFill>
                          <a:latin typeface="Verdana"/>
                          <a:cs typeface="Verdana"/>
                        </a:rPr>
                        <a:t>(19mm)</a:t>
                      </a:r>
                      <a:endParaRPr sz="700">
                        <a:latin typeface="Verdana"/>
                        <a:cs typeface="Verdana"/>
                      </a:endParaRPr>
                    </a:p>
                  </a:txBody>
                  <a:tcPr marL="0" marR="0" marT="7360" marB="0">
                    <a:lnL w="9778">
                      <a:solidFill>
                        <a:srgbClr val="231F20"/>
                      </a:solidFill>
                      <a:prstDash val="solid"/>
                    </a:lnL>
                    <a:lnR w="9778">
                      <a:solidFill>
                        <a:srgbClr val="231F20"/>
                      </a:solidFill>
                      <a:prstDash val="solid"/>
                    </a:lnR>
                    <a:lnT w="9778">
                      <a:solidFill>
                        <a:srgbClr val="231F20"/>
                      </a:solidFill>
                      <a:prstDash val="solid"/>
                    </a:lnT>
                    <a:lnB w="9778">
                      <a:solidFill>
                        <a:srgbClr val="231F20"/>
                      </a:solidFill>
                      <a:prstDash val="solid"/>
                    </a:lnB>
                    <a:solidFill>
                      <a:srgbClr val="FFFFFF"/>
                    </a:solidFill>
                  </a:tcPr>
                </a:tc>
                <a:tc>
                  <a:txBody>
                    <a:bodyPr/>
                    <a:lstStyle/>
                    <a:p>
                      <a:pPr algn="ctr">
                        <a:lnSpc>
                          <a:spcPct val="100000"/>
                        </a:lnSpc>
                        <a:spcBef>
                          <a:spcPts val="75"/>
                        </a:spcBef>
                      </a:pPr>
                      <a:r>
                        <a:rPr sz="700" spc="10" dirty="0">
                          <a:solidFill>
                            <a:srgbClr val="231F20"/>
                          </a:solidFill>
                          <a:latin typeface="Verdana"/>
                          <a:cs typeface="Verdana"/>
                        </a:rPr>
                        <a:t>2″</a:t>
                      </a:r>
                      <a:endParaRPr sz="700">
                        <a:latin typeface="Verdana"/>
                        <a:cs typeface="Verdana"/>
                      </a:endParaRPr>
                    </a:p>
                    <a:p>
                      <a:pPr algn="ctr">
                        <a:lnSpc>
                          <a:spcPct val="100000"/>
                        </a:lnSpc>
                        <a:spcBef>
                          <a:spcPts val="25"/>
                        </a:spcBef>
                      </a:pPr>
                      <a:r>
                        <a:rPr sz="700" spc="15" dirty="0">
                          <a:solidFill>
                            <a:srgbClr val="231F20"/>
                          </a:solidFill>
                          <a:latin typeface="Verdana"/>
                          <a:cs typeface="Verdana"/>
                        </a:rPr>
                        <a:t>(50mm)</a:t>
                      </a:r>
                      <a:endParaRPr sz="700">
                        <a:latin typeface="Verdana"/>
                        <a:cs typeface="Verdana"/>
                      </a:endParaRPr>
                    </a:p>
                  </a:txBody>
                  <a:tcPr marL="0" marR="0" marT="7360" marB="0">
                    <a:lnL w="9778">
                      <a:solidFill>
                        <a:srgbClr val="231F20"/>
                      </a:solidFill>
                      <a:prstDash val="solid"/>
                    </a:lnL>
                    <a:lnR w="9778">
                      <a:solidFill>
                        <a:srgbClr val="231F20"/>
                      </a:solidFill>
                      <a:prstDash val="solid"/>
                    </a:lnR>
                    <a:lnT w="9778">
                      <a:solidFill>
                        <a:srgbClr val="231F20"/>
                      </a:solidFill>
                      <a:prstDash val="solid"/>
                    </a:lnT>
                    <a:lnB w="9778">
                      <a:solidFill>
                        <a:srgbClr val="231F20"/>
                      </a:solidFill>
                      <a:prstDash val="solid"/>
                    </a:lnB>
                    <a:solidFill>
                      <a:srgbClr val="FFFFFF"/>
                    </a:solidFill>
                  </a:tcPr>
                </a:tc>
              </a:tr>
              <a:tr h="238518">
                <a:tc>
                  <a:txBody>
                    <a:bodyPr/>
                    <a:lstStyle/>
                    <a:p>
                      <a:pPr algn="ctr">
                        <a:lnSpc>
                          <a:spcPct val="100000"/>
                        </a:lnSpc>
                        <a:spcBef>
                          <a:spcPts val="575"/>
                        </a:spcBef>
                      </a:pPr>
                      <a:r>
                        <a:rPr sz="700" spc="-5" dirty="0">
                          <a:solidFill>
                            <a:srgbClr val="231F20"/>
                          </a:solidFill>
                          <a:latin typeface="Days"/>
                          <a:cs typeface="Days"/>
                        </a:rPr>
                        <a:t>HORSEPOWER</a:t>
                      </a:r>
                      <a:endParaRPr sz="700">
                        <a:latin typeface="Days"/>
                        <a:cs typeface="Days"/>
                      </a:endParaRPr>
                    </a:p>
                  </a:txBody>
                  <a:tcPr marL="0" marR="0" marT="56428" marB="0">
                    <a:lnL w="9779">
                      <a:solidFill>
                        <a:srgbClr val="231F20"/>
                      </a:solidFill>
                      <a:prstDash val="solid"/>
                    </a:lnL>
                    <a:lnR w="9778">
                      <a:solidFill>
                        <a:srgbClr val="231F20"/>
                      </a:solidFill>
                      <a:prstDash val="solid"/>
                    </a:lnR>
                    <a:lnT w="9778">
                      <a:solidFill>
                        <a:srgbClr val="231F20"/>
                      </a:solidFill>
                      <a:prstDash val="solid"/>
                    </a:lnT>
                    <a:lnB w="9778">
                      <a:solidFill>
                        <a:srgbClr val="231F20"/>
                      </a:solidFill>
                      <a:prstDash val="solid"/>
                    </a:lnB>
                    <a:solidFill>
                      <a:srgbClr val="E8EEF3"/>
                    </a:solidFill>
                  </a:tcPr>
                </a:tc>
                <a:tc>
                  <a:txBody>
                    <a:bodyPr/>
                    <a:lstStyle/>
                    <a:p>
                      <a:pPr marL="374015" marR="354965" indent="-11430">
                        <a:lnSpc>
                          <a:spcPct val="102600"/>
                        </a:lnSpc>
                        <a:spcBef>
                          <a:spcPts val="45"/>
                        </a:spcBef>
                      </a:pPr>
                      <a:r>
                        <a:rPr sz="700" spc="10" dirty="0">
                          <a:solidFill>
                            <a:srgbClr val="231F20"/>
                          </a:solidFill>
                          <a:latin typeface="Verdana"/>
                          <a:cs typeface="Verdana"/>
                        </a:rPr>
                        <a:t>up to </a:t>
                      </a:r>
                      <a:r>
                        <a:rPr sz="700" spc="15" dirty="0">
                          <a:solidFill>
                            <a:srgbClr val="231F20"/>
                          </a:solidFill>
                          <a:latin typeface="Verdana"/>
                          <a:cs typeface="Verdana"/>
                        </a:rPr>
                        <a:t>1</a:t>
                      </a:r>
                      <a:r>
                        <a:rPr sz="700" spc="-90" dirty="0">
                          <a:solidFill>
                            <a:srgbClr val="231F20"/>
                          </a:solidFill>
                          <a:latin typeface="Verdana"/>
                          <a:cs typeface="Verdana"/>
                        </a:rPr>
                        <a:t> </a:t>
                      </a:r>
                      <a:r>
                        <a:rPr sz="700" spc="10" dirty="0">
                          <a:solidFill>
                            <a:srgbClr val="231F20"/>
                          </a:solidFill>
                          <a:latin typeface="Verdana"/>
                          <a:cs typeface="Verdana"/>
                        </a:rPr>
                        <a:t>HP  </a:t>
                      </a:r>
                      <a:r>
                        <a:rPr sz="700" spc="5" dirty="0">
                          <a:solidFill>
                            <a:srgbClr val="231F20"/>
                          </a:solidFill>
                          <a:latin typeface="Verdana"/>
                          <a:cs typeface="Verdana"/>
                        </a:rPr>
                        <a:t>(0.75</a:t>
                      </a:r>
                      <a:r>
                        <a:rPr sz="700" spc="-75" dirty="0">
                          <a:solidFill>
                            <a:srgbClr val="231F20"/>
                          </a:solidFill>
                          <a:latin typeface="Verdana"/>
                          <a:cs typeface="Verdana"/>
                        </a:rPr>
                        <a:t> </a:t>
                      </a:r>
                      <a:r>
                        <a:rPr sz="700" spc="15" dirty="0">
                          <a:solidFill>
                            <a:srgbClr val="231F20"/>
                          </a:solidFill>
                          <a:latin typeface="Verdana"/>
                          <a:cs typeface="Verdana"/>
                        </a:rPr>
                        <a:t>kW)</a:t>
                      </a:r>
                      <a:endParaRPr sz="700" dirty="0">
                        <a:latin typeface="Verdana"/>
                        <a:cs typeface="Verdana"/>
                      </a:endParaRPr>
                    </a:p>
                  </a:txBody>
                  <a:tcPr marL="0" marR="0" marT="4416" marB="0">
                    <a:lnL w="9778">
                      <a:solidFill>
                        <a:srgbClr val="231F20"/>
                      </a:solidFill>
                      <a:prstDash val="solid"/>
                    </a:lnL>
                    <a:lnR w="9778">
                      <a:solidFill>
                        <a:srgbClr val="231F20"/>
                      </a:solidFill>
                      <a:prstDash val="solid"/>
                    </a:lnR>
                    <a:lnT w="9778">
                      <a:solidFill>
                        <a:srgbClr val="231F20"/>
                      </a:solidFill>
                      <a:prstDash val="solid"/>
                    </a:lnT>
                    <a:lnB w="9778">
                      <a:solidFill>
                        <a:srgbClr val="231F20"/>
                      </a:solidFill>
                      <a:prstDash val="solid"/>
                    </a:lnB>
                    <a:solidFill>
                      <a:srgbClr val="E8EEF3"/>
                    </a:solidFill>
                  </a:tcPr>
                </a:tc>
                <a:tc>
                  <a:txBody>
                    <a:bodyPr/>
                    <a:lstStyle/>
                    <a:p>
                      <a:pPr marL="472440" marR="357505" indent="-107314">
                        <a:lnSpc>
                          <a:spcPct val="102600"/>
                        </a:lnSpc>
                        <a:spcBef>
                          <a:spcPts val="45"/>
                        </a:spcBef>
                      </a:pPr>
                      <a:r>
                        <a:rPr sz="700" spc="10" dirty="0">
                          <a:solidFill>
                            <a:srgbClr val="231F20"/>
                          </a:solidFill>
                          <a:latin typeface="Verdana"/>
                          <a:cs typeface="Verdana"/>
                        </a:rPr>
                        <a:t>up to </a:t>
                      </a:r>
                      <a:r>
                        <a:rPr sz="700" spc="15" dirty="0">
                          <a:solidFill>
                            <a:srgbClr val="231F20"/>
                          </a:solidFill>
                          <a:latin typeface="Verdana"/>
                          <a:cs typeface="Verdana"/>
                        </a:rPr>
                        <a:t>30</a:t>
                      </a:r>
                      <a:r>
                        <a:rPr sz="700" spc="-90" dirty="0">
                          <a:solidFill>
                            <a:srgbClr val="231F20"/>
                          </a:solidFill>
                          <a:latin typeface="Verdana"/>
                          <a:cs typeface="Verdana"/>
                        </a:rPr>
                        <a:t> </a:t>
                      </a:r>
                      <a:r>
                        <a:rPr sz="700" spc="10" dirty="0">
                          <a:solidFill>
                            <a:srgbClr val="231F20"/>
                          </a:solidFill>
                          <a:latin typeface="Verdana"/>
                          <a:cs typeface="Verdana"/>
                        </a:rPr>
                        <a:t>HP  (22</a:t>
                      </a:r>
                      <a:r>
                        <a:rPr sz="700" spc="-95" dirty="0">
                          <a:solidFill>
                            <a:srgbClr val="231F20"/>
                          </a:solidFill>
                          <a:latin typeface="Verdana"/>
                          <a:cs typeface="Verdana"/>
                        </a:rPr>
                        <a:t> </a:t>
                      </a:r>
                      <a:r>
                        <a:rPr sz="700" spc="15" dirty="0">
                          <a:solidFill>
                            <a:srgbClr val="231F20"/>
                          </a:solidFill>
                          <a:latin typeface="Verdana"/>
                          <a:cs typeface="Verdana"/>
                        </a:rPr>
                        <a:t>kW)</a:t>
                      </a:r>
                      <a:endParaRPr sz="700">
                        <a:latin typeface="Verdana"/>
                        <a:cs typeface="Verdana"/>
                      </a:endParaRPr>
                    </a:p>
                  </a:txBody>
                  <a:tcPr marL="0" marR="0" marT="4416" marB="0">
                    <a:lnL w="9778">
                      <a:solidFill>
                        <a:srgbClr val="231F20"/>
                      </a:solidFill>
                      <a:prstDash val="solid"/>
                    </a:lnL>
                    <a:lnR w="9778">
                      <a:solidFill>
                        <a:srgbClr val="231F20"/>
                      </a:solidFill>
                      <a:prstDash val="solid"/>
                    </a:lnR>
                    <a:lnT w="9778">
                      <a:solidFill>
                        <a:srgbClr val="231F20"/>
                      </a:solidFill>
                      <a:prstDash val="solid"/>
                    </a:lnT>
                    <a:lnB w="9778">
                      <a:solidFill>
                        <a:srgbClr val="231F20"/>
                      </a:solidFill>
                      <a:prstDash val="solid"/>
                    </a:lnB>
                    <a:solidFill>
                      <a:srgbClr val="E8EEF3"/>
                    </a:solidFill>
                  </a:tcPr>
                </a:tc>
                <a:tc gridSpan="2">
                  <a:txBody>
                    <a:bodyPr/>
                    <a:lstStyle/>
                    <a:p>
                      <a:pPr marL="429259" marR="410209" indent="-11430">
                        <a:lnSpc>
                          <a:spcPct val="102600"/>
                        </a:lnSpc>
                        <a:spcBef>
                          <a:spcPts val="45"/>
                        </a:spcBef>
                      </a:pPr>
                      <a:r>
                        <a:rPr sz="700" spc="10" dirty="0">
                          <a:solidFill>
                            <a:srgbClr val="231F20"/>
                          </a:solidFill>
                          <a:latin typeface="Verdana"/>
                          <a:cs typeface="Verdana"/>
                        </a:rPr>
                        <a:t>up to </a:t>
                      </a:r>
                      <a:r>
                        <a:rPr sz="700" spc="15" dirty="0">
                          <a:solidFill>
                            <a:srgbClr val="231F20"/>
                          </a:solidFill>
                          <a:latin typeface="Verdana"/>
                          <a:cs typeface="Verdana"/>
                        </a:rPr>
                        <a:t>1</a:t>
                      </a:r>
                      <a:r>
                        <a:rPr sz="700" spc="-90" dirty="0">
                          <a:solidFill>
                            <a:srgbClr val="231F20"/>
                          </a:solidFill>
                          <a:latin typeface="Verdana"/>
                          <a:cs typeface="Verdana"/>
                        </a:rPr>
                        <a:t> </a:t>
                      </a:r>
                      <a:r>
                        <a:rPr sz="700" spc="10" dirty="0">
                          <a:solidFill>
                            <a:srgbClr val="231F20"/>
                          </a:solidFill>
                          <a:latin typeface="Verdana"/>
                          <a:cs typeface="Verdana"/>
                        </a:rPr>
                        <a:t>HP  </a:t>
                      </a:r>
                      <a:r>
                        <a:rPr sz="700" spc="5" dirty="0">
                          <a:solidFill>
                            <a:srgbClr val="231F20"/>
                          </a:solidFill>
                          <a:latin typeface="Verdana"/>
                          <a:cs typeface="Verdana"/>
                        </a:rPr>
                        <a:t>(0.75</a:t>
                      </a:r>
                      <a:r>
                        <a:rPr sz="700" spc="-75" dirty="0">
                          <a:solidFill>
                            <a:srgbClr val="231F20"/>
                          </a:solidFill>
                          <a:latin typeface="Verdana"/>
                          <a:cs typeface="Verdana"/>
                        </a:rPr>
                        <a:t> </a:t>
                      </a:r>
                      <a:r>
                        <a:rPr sz="700" spc="15" dirty="0">
                          <a:solidFill>
                            <a:srgbClr val="231F20"/>
                          </a:solidFill>
                          <a:latin typeface="Verdana"/>
                          <a:cs typeface="Verdana"/>
                        </a:rPr>
                        <a:t>kW)</a:t>
                      </a:r>
                      <a:endParaRPr sz="700">
                        <a:latin typeface="Verdana"/>
                        <a:cs typeface="Verdana"/>
                      </a:endParaRPr>
                    </a:p>
                  </a:txBody>
                  <a:tcPr marL="0" marR="0" marT="4416" marB="0">
                    <a:lnL w="9778">
                      <a:solidFill>
                        <a:srgbClr val="231F20"/>
                      </a:solidFill>
                      <a:prstDash val="solid"/>
                    </a:lnL>
                    <a:lnR w="9778">
                      <a:solidFill>
                        <a:srgbClr val="231F20"/>
                      </a:solidFill>
                      <a:prstDash val="solid"/>
                    </a:lnR>
                    <a:lnT w="9778">
                      <a:solidFill>
                        <a:srgbClr val="231F20"/>
                      </a:solidFill>
                      <a:prstDash val="solid"/>
                    </a:lnT>
                    <a:lnB w="9778">
                      <a:solidFill>
                        <a:srgbClr val="231F20"/>
                      </a:solidFill>
                      <a:prstDash val="solid"/>
                    </a:lnB>
                    <a:solidFill>
                      <a:srgbClr val="E8EEF3"/>
                    </a:solidFill>
                  </a:tcPr>
                </a:tc>
                <a:tc hMerge="1">
                  <a:txBody>
                    <a:bodyPr/>
                    <a:lstStyle/>
                    <a:p>
                      <a:endParaRPr/>
                    </a:p>
                  </a:txBody>
                  <a:tcPr marL="0" marR="0" marT="0" marB="0"/>
                </a:tc>
                <a:tc gridSpan="2">
                  <a:txBody>
                    <a:bodyPr/>
                    <a:lstStyle/>
                    <a:p>
                      <a:pPr marL="389890" marR="370840" indent="-11430">
                        <a:lnSpc>
                          <a:spcPct val="102600"/>
                        </a:lnSpc>
                        <a:spcBef>
                          <a:spcPts val="45"/>
                        </a:spcBef>
                      </a:pPr>
                      <a:r>
                        <a:rPr sz="700" spc="10" dirty="0">
                          <a:solidFill>
                            <a:srgbClr val="231F20"/>
                          </a:solidFill>
                          <a:latin typeface="Verdana"/>
                          <a:cs typeface="Verdana"/>
                        </a:rPr>
                        <a:t>up to </a:t>
                      </a:r>
                      <a:r>
                        <a:rPr sz="700" spc="15" dirty="0">
                          <a:solidFill>
                            <a:srgbClr val="231F20"/>
                          </a:solidFill>
                          <a:latin typeface="Verdana"/>
                          <a:cs typeface="Verdana"/>
                        </a:rPr>
                        <a:t>1</a:t>
                      </a:r>
                      <a:r>
                        <a:rPr sz="700" spc="-90" dirty="0">
                          <a:solidFill>
                            <a:srgbClr val="231F20"/>
                          </a:solidFill>
                          <a:latin typeface="Verdana"/>
                          <a:cs typeface="Verdana"/>
                        </a:rPr>
                        <a:t> </a:t>
                      </a:r>
                      <a:r>
                        <a:rPr sz="700" spc="10" dirty="0">
                          <a:solidFill>
                            <a:srgbClr val="231F20"/>
                          </a:solidFill>
                          <a:latin typeface="Verdana"/>
                          <a:cs typeface="Verdana"/>
                        </a:rPr>
                        <a:t>HP  </a:t>
                      </a:r>
                      <a:r>
                        <a:rPr sz="700" spc="5" dirty="0">
                          <a:solidFill>
                            <a:srgbClr val="231F20"/>
                          </a:solidFill>
                          <a:latin typeface="Verdana"/>
                          <a:cs typeface="Verdana"/>
                        </a:rPr>
                        <a:t>(0.75</a:t>
                      </a:r>
                      <a:r>
                        <a:rPr sz="700" spc="-75" dirty="0">
                          <a:solidFill>
                            <a:srgbClr val="231F20"/>
                          </a:solidFill>
                          <a:latin typeface="Verdana"/>
                          <a:cs typeface="Verdana"/>
                        </a:rPr>
                        <a:t> </a:t>
                      </a:r>
                      <a:r>
                        <a:rPr sz="700" spc="15" dirty="0">
                          <a:solidFill>
                            <a:srgbClr val="231F20"/>
                          </a:solidFill>
                          <a:latin typeface="Verdana"/>
                          <a:cs typeface="Verdana"/>
                        </a:rPr>
                        <a:t>kW)</a:t>
                      </a:r>
                      <a:endParaRPr sz="700">
                        <a:latin typeface="Verdana"/>
                        <a:cs typeface="Verdana"/>
                      </a:endParaRPr>
                    </a:p>
                  </a:txBody>
                  <a:tcPr marL="0" marR="0" marT="4416" marB="0">
                    <a:lnL w="9778">
                      <a:solidFill>
                        <a:srgbClr val="231F20"/>
                      </a:solidFill>
                      <a:prstDash val="solid"/>
                    </a:lnL>
                    <a:lnR w="9778">
                      <a:solidFill>
                        <a:srgbClr val="231F20"/>
                      </a:solidFill>
                      <a:prstDash val="solid"/>
                    </a:lnR>
                    <a:lnT w="9778">
                      <a:solidFill>
                        <a:srgbClr val="231F20"/>
                      </a:solidFill>
                      <a:prstDash val="solid"/>
                    </a:lnT>
                    <a:lnB w="9778">
                      <a:solidFill>
                        <a:srgbClr val="231F20"/>
                      </a:solidFill>
                      <a:prstDash val="solid"/>
                    </a:lnB>
                    <a:solidFill>
                      <a:srgbClr val="E8EEF3"/>
                    </a:solidFill>
                  </a:tcPr>
                </a:tc>
                <a:tc hMerge="1">
                  <a:txBody>
                    <a:bodyPr/>
                    <a:lstStyle/>
                    <a:p>
                      <a:endParaRPr/>
                    </a:p>
                  </a:txBody>
                  <a:tcPr marL="0" marR="0" marT="0" marB="0"/>
                </a:tc>
              </a:tr>
              <a:tr h="347294">
                <a:tc>
                  <a:txBody>
                    <a:bodyPr/>
                    <a:lstStyle/>
                    <a:p>
                      <a:pPr algn="ctr">
                        <a:lnSpc>
                          <a:spcPct val="100000"/>
                        </a:lnSpc>
                        <a:spcBef>
                          <a:spcPts val="1130"/>
                        </a:spcBef>
                      </a:pPr>
                      <a:r>
                        <a:rPr sz="700" dirty="0">
                          <a:solidFill>
                            <a:srgbClr val="231F20"/>
                          </a:solidFill>
                          <a:latin typeface="Days"/>
                          <a:cs typeface="Days"/>
                        </a:rPr>
                        <a:t>DRIVES</a:t>
                      </a:r>
                      <a:endParaRPr sz="700">
                        <a:latin typeface="Days"/>
                        <a:cs typeface="Days"/>
                      </a:endParaRPr>
                    </a:p>
                  </a:txBody>
                  <a:tcPr marL="0" marR="0" marT="110894" marB="0">
                    <a:lnL w="9779">
                      <a:solidFill>
                        <a:srgbClr val="231F20"/>
                      </a:solidFill>
                      <a:prstDash val="solid"/>
                    </a:lnL>
                    <a:lnR w="9778">
                      <a:solidFill>
                        <a:srgbClr val="231F20"/>
                      </a:solidFill>
                      <a:prstDash val="solid"/>
                    </a:lnR>
                    <a:lnT w="9778">
                      <a:solidFill>
                        <a:srgbClr val="231F20"/>
                      </a:solidFill>
                      <a:prstDash val="solid"/>
                    </a:lnT>
                    <a:lnB w="9778">
                      <a:solidFill>
                        <a:srgbClr val="231F20"/>
                      </a:solidFill>
                      <a:prstDash val="solid"/>
                    </a:lnB>
                    <a:solidFill>
                      <a:srgbClr val="FFFFFF"/>
                    </a:solidFill>
                  </a:tcPr>
                </a:tc>
                <a:tc>
                  <a:txBody>
                    <a:bodyPr/>
                    <a:lstStyle/>
                    <a:p>
                      <a:pPr marL="189230" marR="180975" algn="ctr">
                        <a:lnSpc>
                          <a:spcPct val="102600"/>
                        </a:lnSpc>
                        <a:spcBef>
                          <a:spcPts val="45"/>
                        </a:spcBef>
                      </a:pPr>
                      <a:r>
                        <a:rPr sz="700" spc="10" dirty="0">
                          <a:solidFill>
                            <a:srgbClr val="231F20"/>
                          </a:solidFill>
                          <a:latin typeface="Verdana"/>
                          <a:cs typeface="Verdana"/>
                        </a:rPr>
                        <a:t>Air Filled  </a:t>
                      </a:r>
                      <a:r>
                        <a:rPr sz="700" spc="5" dirty="0">
                          <a:solidFill>
                            <a:srgbClr val="231F20"/>
                          </a:solidFill>
                          <a:latin typeface="Verdana"/>
                          <a:cs typeface="Verdana"/>
                        </a:rPr>
                        <a:t>Electrical</a:t>
                      </a:r>
                      <a:r>
                        <a:rPr sz="700" spc="-55" dirty="0">
                          <a:solidFill>
                            <a:srgbClr val="231F20"/>
                          </a:solidFill>
                          <a:latin typeface="Verdana"/>
                          <a:cs typeface="Verdana"/>
                        </a:rPr>
                        <a:t> </a:t>
                      </a:r>
                      <a:r>
                        <a:rPr sz="700" spc="10" dirty="0">
                          <a:solidFill>
                            <a:srgbClr val="231F20"/>
                          </a:solidFill>
                          <a:latin typeface="Verdana"/>
                          <a:cs typeface="Verdana"/>
                        </a:rPr>
                        <a:t>Motors  </a:t>
                      </a:r>
                      <a:r>
                        <a:rPr sz="700" spc="5" dirty="0">
                          <a:solidFill>
                            <a:srgbClr val="231F20"/>
                          </a:solidFill>
                          <a:latin typeface="Verdana"/>
                          <a:cs typeface="Verdana"/>
                        </a:rPr>
                        <a:t>Explosion</a:t>
                      </a:r>
                      <a:r>
                        <a:rPr sz="700" spc="-55" dirty="0">
                          <a:solidFill>
                            <a:srgbClr val="231F20"/>
                          </a:solidFill>
                          <a:latin typeface="Verdana"/>
                          <a:cs typeface="Verdana"/>
                        </a:rPr>
                        <a:t> </a:t>
                      </a:r>
                      <a:r>
                        <a:rPr sz="700" spc="10" dirty="0">
                          <a:solidFill>
                            <a:srgbClr val="231F20"/>
                          </a:solidFill>
                          <a:latin typeface="Verdana"/>
                          <a:cs typeface="Verdana"/>
                        </a:rPr>
                        <a:t>Proof</a:t>
                      </a:r>
                      <a:endParaRPr sz="700" dirty="0">
                        <a:latin typeface="Verdana"/>
                        <a:cs typeface="Verdana"/>
                      </a:endParaRPr>
                    </a:p>
                  </a:txBody>
                  <a:tcPr marL="0" marR="0" marT="4416" marB="0">
                    <a:lnL w="9778">
                      <a:solidFill>
                        <a:srgbClr val="231F20"/>
                      </a:solidFill>
                      <a:prstDash val="solid"/>
                    </a:lnL>
                    <a:lnR w="9778">
                      <a:solidFill>
                        <a:srgbClr val="231F20"/>
                      </a:solidFill>
                      <a:prstDash val="solid"/>
                    </a:lnR>
                    <a:lnT w="9778">
                      <a:solidFill>
                        <a:srgbClr val="231F20"/>
                      </a:solidFill>
                      <a:prstDash val="solid"/>
                    </a:lnT>
                    <a:lnB w="9778">
                      <a:solidFill>
                        <a:srgbClr val="231F20"/>
                      </a:solidFill>
                      <a:prstDash val="solid"/>
                    </a:lnB>
                    <a:solidFill>
                      <a:srgbClr val="FFFFFF"/>
                    </a:solidFill>
                  </a:tcPr>
                </a:tc>
                <a:tc>
                  <a:txBody>
                    <a:bodyPr/>
                    <a:lstStyle/>
                    <a:p>
                      <a:pPr marL="228600" marR="220979" algn="ctr">
                        <a:lnSpc>
                          <a:spcPct val="102600"/>
                        </a:lnSpc>
                        <a:spcBef>
                          <a:spcPts val="45"/>
                        </a:spcBef>
                      </a:pPr>
                      <a:r>
                        <a:rPr sz="700" spc="10" dirty="0">
                          <a:solidFill>
                            <a:srgbClr val="231F20"/>
                          </a:solidFill>
                          <a:latin typeface="Verdana"/>
                          <a:cs typeface="Verdana"/>
                        </a:rPr>
                        <a:t>Air Filled  </a:t>
                      </a:r>
                      <a:r>
                        <a:rPr sz="700" spc="5" dirty="0">
                          <a:solidFill>
                            <a:srgbClr val="231F20"/>
                          </a:solidFill>
                          <a:latin typeface="Verdana"/>
                          <a:cs typeface="Verdana"/>
                        </a:rPr>
                        <a:t>Electrical</a:t>
                      </a:r>
                      <a:r>
                        <a:rPr sz="700" spc="-55" dirty="0">
                          <a:solidFill>
                            <a:srgbClr val="231F20"/>
                          </a:solidFill>
                          <a:latin typeface="Verdana"/>
                          <a:cs typeface="Verdana"/>
                        </a:rPr>
                        <a:t> </a:t>
                      </a:r>
                      <a:r>
                        <a:rPr sz="700" spc="10" dirty="0">
                          <a:solidFill>
                            <a:srgbClr val="231F20"/>
                          </a:solidFill>
                          <a:latin typeface="Verdana"/>
                          <a:cs typeface="Verdana"/>
                        </a:rPr>
                        <a:t>Motors  </a:t>
                      </a:r>
                      <a:r>
                        <a:rPr sz="700" spc="5" dirty="0">
                          <a:solidFill>
                            <a:srgbClr val="231F20"/>
                          </a:solidFill>
                          <a:latin typeface="Verdana"/>
                          <a:cs typeface="Verdana"/>
                        </a:rPr>
                        <a:t>Explosion</a:t>
                      </a:r>
                      <a:r>
                        <a:rPr sz="700" spc="-55" dirty="0">
                          <a:solidFill>
                            <a:srgbClr val="231F20"/>
                          </a:solidFill>
                          <a:latin typeface="Verdana"/>
                          <a:cs typeface="Verdana"/>
                        </a:rPr>
                        <a:t> </a:t>
                      </a:r>
                      <a:r>
                        <a:rPr sz="700" spc="10" dirty="0">
                          <a:solidFill>
                            <a:srgbClr val="231F20"/>
                          </a:solidFill>
                          <a:latin typeface="Verdana"/>
                          <a:cs typeface="Verdana"/>
                        </a:rPr>
                        <a:t>Proof</a:t>
                      </a:r>
                      <a:endParaRPr sz="700">
                        <a:latin typeface="Verdana"/>
                        <a:cs typeface="Verdana"/>
                      </a:endParaRPr>
                    </a:p>
                  </a:txBody>
                  <a:tcPr marL="0" marR="0" marT="4416" marB="0">
                    <a:lnL w="9778">
                      <a:solidFill>
                        <a:srgbClr val="231F20"/>
                      </a:solidFill>
                      <a:prstDash val="solid"/>
                    </a:lnL>
                    <a:lnR w="9778">
                      <a:solidFill>
                        <a:srgbClr val="231F20"/>
                      </a:solidFill>
                      <a:prstDash val="solid"/>
                    </a:lnR>
                    <a:lnT w="9778">
                      <a:solidFill>
                        <a:srgbClr val="231F20"/>
                      </a:solidFill>
                      <a:prstDash val="solid"/>
                    </a:lnT>
                    <a:lnB w="9778">
                      <a:solidFill>
                        <a:srgbClr val="231F20"/>
                      </a:solidFill>
                      <a:prstDash val="solid"/>
                    </a:lnB>
                    <a:solidFill>
                      <a:srgbClr val="FFFFFF"/>
                    </a:solidFill>
                  </a:tcPr>
                </a:tc>
                <a:tc gridSpan="2">
                  <a:txBody>
                    <a:bodyPr/>
                    <a:lstStyle/>
                    <a:p>
                      <a:pPr marL="244475" marR="236220" algn="ctr">
                        <a:lnSpc>
                          <a:spcPct val="102600"/>
                        </a:lnSpc>
                        <a:spcBef>
                          <a:spcPts val="45"/>
                        </a:spcBef>
                      </a:pPr>
                      <a:r>
                        <a:rPr sz="700" spc="10" dirty="0">
                          <a:solidFill>
                            <a:srgbClr val="231F20"/>
                          </a:solidFill>
                          <a:latin typeface="Verdana"/>
                          <a:cs typeface="Verdana"/>
                        </a:rPr>
                        <a:t>Air Filled  </a:t>
                      </a:r>
                      <a:r>
                        <a:rPr sz="700" spc="5" dirty="0">
                          <a:solidFill>
                            <a:srgbClr val="231F20"/>
                          </a:solidFill>
                          <a:latin typeface="Verdana"/>
                          <a:cs typeface="Verdana"/>
                        </a:rPr>
                        <a:t>Electrical</a:t>
                      </a:r>
                      <a:r>
                        <a:rPr sz="700" spc="-55" dirty="0">
                          <a:solidFill>
                            <a:srgbClr val="231F20"/>
                          </a:solidFill>
                          <a:latin typeface="Verdana"/>
                          <a:cs typeface="Verdana"/>
                        </a:rPr>
                        <a:t> </a:t>
                      </a:r>
                      <a:r>
                        <a:rPr sz="700" spc="10" dirty="0">
                          <a:solidFill>
                            <a:srgbClr val="231F20"/>
                          </a:solidFill>
                          <a:latin typeface="Verdana"/>
                          <a:cs typeface="Verdana"/>
                        </a:rPr>
                        <a:t>Motors  </a:t>
                      </a:r>
                      <a:r>
                        <a:rPr sz="700" spc="5" dirty="0">
                          <a:solidFill>
                            <a:srgbClr val="231F20"/>
                          </a:solidFill>
                          <a:latin typeface="Verdana"/>
                          <a:cs typeface="Verdana"/>
                        </a:rPr>
                        <a:t>Explosion</a:t>
                      </a:r>
                      <a:r>
                        <a:rPr sz="700" spc="-55" dirty="0">
                          <a:solidFill>
                            <a:srgbClr val="231F20"/>
                          </a:solidFill>
                          <a:latin typeface="Verdana"/>
                          <a:cs typeface="Verdana"/>
                        </a:rPr>
                        <a:t> </a:t>
                      </a:r>
                      <a:r>
                        <a:rPr sz="700" spc="10" dirty="0">
                          <a:solidFill>
                            <a:srgbClr val="231F20"/>
                          </a:solidFill>
                          <a:latin typeface="Verdana"/>
                          <a:cs typeface="Verdana"/>
                        </a:rPr>
                        <a:t>Proof</a:t>
                      </a:r>
                      <a:endParaRPr sz="700">
                        <a:latin typeface="Verdana"/>
                        <a:cs typeface="Verdana"/>
                      </a:endParaRPr>
                    </a:p>
                  </a:txBody>
                  <a:tcPr marL="0" marR="0" marT="4416" marB="0">
                    <a:lnL w="9778">
                      <a:solidFill>
                        <a:srgbClr val="231F20"/>
                      </a:solidFill>
                      <a:prstDash val="solid"/>
                    </a:lnL>
                    <a:lnR w="9778">
                      <a:solidFill>
                        <a:srgbClr val="231F20"/>
                      </a:solidFill>
                      <a:prstDash val="solid"/>
                    </a:lnR>
                    <a:lnT w="9778">
                      <a:solidFill>
                        <a:srgbClr val="231F20"/>
                      </a:solidFill>
                      <a:prstDash val="solid"/>
                    </a:lnT>
                    <a:lnB w="9778">
                      <a:solidFill>
                        <a:srgbClr val="231F20"/>
                      </a:solidFill>
                      <a:prstDash val="solid"/>
                    </a:lnB>
                    <a:solidFill>
                      <a:srgbClr val="FFFFFF"/>
                    </a:solidFill>
                  </a:tcPr>
                </a:tc>
                <a:tc hMerge="1">
                  <a:txBody>
                    <a:bodyPr/>
                    <a:lstStyle/>
                    <a:p>
                      <a:endParaRPr/>
                    </a:p>
                  </a:txBody>
                  <a:tcPr marL="0" marR="0" marT="0" marB="0"/>
                </a:tc>
                <a:tc gridSpan="2">
                  <a:txBody>
                    <a:bodyPr/>
                    <a:lstStyle/>
                    <a:p>
                      <a:pPr marL="204470" marR="196850" algn="ctr">
                        <a:lnSpc>
                          <a:spcPct val="102600"/>
                        </a:lnSpc>
                        <a:spcBef>
                          <a:spcPts val="45"/>
                        </a:spcBef>
                      </a:pPr>
                      <a:r>
                        <a:rPr sz="700" spc="10" dirty="0">
                          <a:solidFill>
                            <a:srgbClr val="231F20"/>
                          </a:solidFill>
                          <a:latin typeface="Verdana"/>
                          <a:cs typeface="Verdana"/>
                        </a:rPr>
                        <a:t>Air Filled  </a:t>
                      </a:r>
                      <a:r>
                        <a:rPr sz="700" spc="5" dirty="0">
                          <a:solidFill>
                            <a:srgbClr val="231F20"/>
                          </a:solidFill>
                          <a:latin typeface="Verdana"/>
                          <a:cs typeface="Verdana"/>
                        </a:rPr>
                        <a:t>Electrical</a:t>
                      </a:r>
                      <a:r>
                        <a:rPr sz="700" spc="-55" dirty="0">
                          <a:solidFill>
                            <a:srgbClr val="231F20"/>
                          </a:solidFill>
                          <a:latin typeface="Verdana"/>
                          <a:cs typeface="Verdana"/>
                        </a:rPr>
                        <a:t> </a:t>
                      </a:r>
                      <a:r>
                        <a:rPr sz="700" spc="10" dirty="0">
                          <a:solidFill>
                            <a:srgbClr val="231F20"/>
                          </a:solidFill>
                          <a:latin typeface="Verdana"/>
                          <a:cs typeface="Verdana"/>
                        </a:rPr>
                        <a:t>Motors  </a:t>
                      </a:r>
                      <a:r>
                        <a:rPr sz="700" spc="5" dirty="0">
                          <a:solidFill>
                            <a:srgbClr val="231F20"/>
                          </a:solidFill>
                          <a:latin typeface="Verdana"/>
                          <a:cs typeface="Verdana"/>
                        </a:rPr>
                        <a:t>Explosion</a:t>
                      </a:r>
                      <a:r>
                        <a:rPr sz="700" spc="-55" dirty="0">
                          <a:solidFill>
                            <a:srgbClr val="231F20"/>
                          </a:solidFill>
                          <a:latin typeface="Verdana"/>
                          <a:cs typeface="Verdana"/>
                        </a:rPr>
                        <a:t> </a:t>
                      </a:r>
                      <a:r>
                        <a:rPr sz="700" spc="10" dirty="0">
                          <a:solidFill>
                            <a:srgbClr val="231F20"/>
                          </a:solidFill>
                          <a:latin typeface="Verdana"/>
                          <a:cs typeface="Verdana"/>
                        </a:rPr>
                        <a:t>Proof</a:t>
                      </a:r>
                      <a:endParaRPr sz="700">
                        <a:latin typeface="Verdana"/>
                        <a:cs typeface="Verdana"/>
                      </a:endParaRPr>
                    </a:p>
                  </a:txBody>
                  <a:tcPr marL="0" marR="0" marT="4416" marB="0">
                    <a:lnL w="9778">
                      <a:solidFill>
                        <a:srgbClr val="231F20"/>
                      </a:solidFill>
                      <a:prstDash val="solid"/>
                    </a:lnL>
                    <a:lnR w="9778">
                      <a:solidFill>
                        <a:srgbClr val="231F20"/>
                      </a:solidFill>
                      <a:prstDash val="solid"/>
                    </a:lnR>
                    <a:lnT w="9778">
                      <a:solidFill>
                        <a:srgbClr val="231F20"/>
                      </a:solidFill>
                      <a:prstDash val="solid"/>
                    </a:lnT>
                    <a:lnB w="9778">
                      <a:solidFill>
                        <a:srgbClr val="231F20"/>
                      </a:solidFill>
                      <a:prstDash val="solid"/>
                    </a:lnB>
                    <a:solidFill>
                      <a:srgbClr val="FFFFFF"/>
                    </a:solidFill>
                  </a:tcPr>
                </a:tc>
                <a:tc hMerge="1">
                  <a:txBody>
                    <a:bodyPr/>
                    <a:lstStyle/>
                    <a:p>
                      <a:endParaRPr/>
                    </a:p>
                  </a:txBody>
                  <a:tcPr marL="0" marR="0" marT="0" marB="0"/>
                </a:tc>
              </a:tr>
              <a:tr h="347294">
                <a:tc>
                  <a:txBody>
                    <a:bodyPr/>
                    <a:lstStyle/>
                    <a:p>
                      <a:pPr algn="ctr">
                        <a:lnSpc>
                          <a:spcPct val="100000"/>
                        </a:lnSpc>
                        <a:spcBef>
                          <a:spcPts val="1130"/>
                        </a:spcBef>
                      </a:pPr>
                      <a:r>
                        <a:rPr sz="700" spc="-5" dirty="0">
                          <a:solidFill>
                            <a:srgbClr val="231F20"/>
                          </a:solidFill>
                          <a:latin typeface="Days"/>
                          <a:cs typeface="Days"/>
                        </a:rPr>
                        <a:t>APPLICATIONS</a:t>
                      </a:r>
                      <a:endParaRPr sz="700">
                        <a:latin typeface="Days"/>
                        <a:cs typeface="Days"/>
                      </a:endParaRPr>
                    </a:p>
                  </a:txBody>
                  <a:tcPr marL="0" marR="0" marT="110894" marB="0">
                    <a:lnL w="9779">
                      <a:solidFill>
                        <a:srgbClr val="231F20"/>
                      </a:solidFill>
                      <a:prstDash val="solid"/>
                    </a:lnL>
                    <a:lnR w="9778">
                      <a:solidFill>
                        <a:srgbClr val="231F20"/>
                      </a:solidFill>
                      <a:prstDash val="solid"/>
                    </a:lnR>
                    <a:lnT w="9778">
                      <a:solidFill>
                        <a:srgbClr val="231F20"/>
                      </a:solidFill>
                      <a:prstDash val="solid"/>
                    </a:lnT>
                    <a:lnB w="9778">
                      <a:solidFill>
                        <a:srgbClr val="231F20"/>
                      </a:solidFill>
                      <a:prstDash val="solid"/>
                    </a:lnB>
                    <a:solidFill>
                      <a:srgbClr val="E8EEF3"/>
                    </a:solidFill>
                  </a:tcPr>
                </a:tc>
                <a:tc>
                  <a:txBody>
                    <a:bodyPr/>
                    <a:lstStyle/>
                    <a:p>
                      <a:pPr>
                        <a:lnSpc>
                          <a:spcPct val="100000"/>
                        </a:lnSpc>
                        <a:spcBef>
                          <a:spcPts val="30"/>
                        </a:spcBef>
                      </a:pPr>
                      <a:endParaRPr sz="700" dirty="0">
                        <a:latin typeface="Times New Roman"/>
                        <a:cs typeface="Times New Roman"/>
                      </a:endParaRPr>
                    </a:p>
                    <a:p>
                      <a:pPr algn="ctr">
                        <a:lnSpc>
                          <a:spcPct val="100000"/>
                        </a:lnSpc>
                        <a:spcBef>
                          <a:spcPts val="5"/>
                        </a:spcBef>
                      </a:pPr>
                      <a:r>
                        <a:rPr sz="700" dirty="0">
                          <a:solidFill>
                            <a:srgbClr val="231F20"/>
                          </a:solidFill>
                          <a:latin typeface="Verdana"/>
                          <a:cs typeface="Verdana"/>
                        </a:rPr>
                        <a:t>Water</a:t>
                      </a:r>
                      <a:endParaRPr sz="700" dirty="0">
                        <a:latin typeface="Verdana"/>
                        <a:cs typeface="Verdana"/>
                      </a:endParaRPr>
                    </a:p>
                  </a:txBody>
                  <a:tcPr marL="0" marR="0" marT="2944" marB="0">
                    <a:lnL w="9778">
                      <a:solidFill>
                        <a:srgbClr val="231F20"/>
                      </a:solidFill>
                      <a:prstDash val="solid"/>
                    </a:lnL>
                    <a:lnR w="9778">
                      <a:solidFill>
                        <a:srgbClr val="231F20"/>
                      </a:solidFill>
                      <a:prstDash val="solid"/>
                    </a:lnR>
                    <a:lnT w="9778">
                      <a:solidFill>
                        <a:srgbClr val="231F20"/>
                      </a:solidFill>
                      <a:prstDash val="solid"/>
                    </a:lnT>
                    <a:lnB w="9778">
                      <a:solidFill>
                        <a:srgbClr val="231F20"/>
                      </a:solidFill>
                      <a:prstDash val="solid"/>
                    </a:lnB>
                    <a:solidFill>
                      <a:srgbClr val="E8EEF3"/>
                    </a:solidFill>
                  </a:tcPr>
                </a:tc>
                <a:tc>
                  <a:txBody>
                    <a:bodyPr/>
                    <a:lstStyle/>
                    <a:p>
                      <a:pPr>
                        <a:lnSpc>
                          <a:spcPct val="100000"/>
                        </a:lnSpc>
                        <a:spcBef>
                          <a:spcPts val="30"/>
                        </a:spcBef>
                      </a:pPr>
                      <a:endParaRPr sz="700">
                        <a:latin typeface="Times New Roman"/>
                        <a:cs typeface="Times New Roman"/>
                      </a:endParaRPr>
                    </a:p>
                    <a:p>
                      <a:pPr algn="ctr">
                        <a:lnSpc>
                          <a:spcPct val="100000"/>
                        </a:lnSpc>
                        <a:spcBef>
                          <a:spcPts val="5"/>
                        </a:spcBef>
                      </a:pPr>
                      <a:r>
                        <a:rPr sz="700" dirty="0">
                          <a:solidFill>
                            <a:srgbClr val="231F20"/>
                          </a:solidFill>
                          <a:latin typeface="Verdana"/>
                          <a:cs typeface="Verdana"/>
                        </a:rPr>
                        <a:t>Water</a:t>
                      </a:r>
                      <a:endParaRPr sz="700">
                        <a:latin typeface="Verdana"/>
                        <a:cs typeface="Verdana"/>
                      </a:endParaRPr>
                    </a:p>
                  </a:txBody>
                  <a:tcPr marL="0" marR="0" marT="2944" marB="0">
                    <a:lnL w="9778">
                      <a:solidFill>
                        <a:srgbClr val="231F20"/>
                      </a:solidFill>
                      <a:prstDash val="solid"/>
                    </a:lnL>
                    <a:lnR w="9778">
                      <a:solidFill>
                        <a:srgbClr val="231F20"/>
                      </a:solidFill>
                      <a:prstDash val="solid"/>
                    </a:lnR>
                    <a:lnT w="9778">
                      <a:solidFill>
                        <a:srgbClr val="231F20"/>
                      </a:solidFill>
                      <a:prstDash val="solid"/>
                    </a:lnT>
                    <a:lnB w="9778">
                      <a:solidFill>
                        <a:srgbClr val="231F20"/>
                      </a:solidFill>
                      <a:prstDash val="solid"/>
                    </a:lnB>
                    <a:solidFill>
                      <a:srgbClr val="E8EEF3"/>
                    </a:solidFill>
                  </a:tcPr>
                </a:tc>
                <a:tc gridSpan="2">
                  <a:txBody>
                    <a:bodyPr/>
                    <a:lstStyle/>
                    <a:p>
                      <a:pPr marL="323850" marR="221615" indent="-94615">
                        <a:lnSpc>
                          <a:spcPct val="102600"/>
                        </a:lnSpc>
                        <a:spcBef>
                          <a:spcPts val="600"/>
                        </a:spcBef>
                      </a:pPr>
                      <a:r>
                        <a:rPr sz="700" spc="-20" dirty="0">
                          <a:solidFill>
                            <a:srgbClr val="231F20"/>
                          </a:solidFill>
                          <a:latin typeface="Verdana"/>
                          <a:cs typeface="Verdana"/>
                        </a:rPr>
                        <a:t>Water, </a:t>
                      </a:r>
                      <a:r>
                        <a:rPr sz="700" spc="10" dirty="0">
                          <a:solidFill>
                            <a:srgbClr val="231F20"/>
                          </a:solidFill>
                          <a:latin typeface="Verdana"/>
                          <a:cs typeface="Verdana"/>
                        </a:rPr>
                        <a:t>Sewage</a:t>
                      </a:r>
                      <a:r>
                        <a:rPr sz="700" spc="-30" dirty="0">
                          <a:solidFill>
                            <a:srgbClr val="231F20"/>
                          </a:solidFill>
                          <a:latin typeface="Verdana"/>
                          <a:cs typeface="Verdana"/>
                        </a:rPr>
                        <a:t> </a:t>
                      </a:r>
                      <a:r>
                        <a:rPr sz="700" spc="15" dirty="0">
                          <a:solidFill>
                            <a:srgbClr val="231F20"/>
                          </a:solidFill>
                          <a:latin typeface="Verdana"/>
                          <a:cs typeface="Verdana"/>
                        </a:rPr>
                        <a:t>&amp;  </a:t>
                      </a:r>
                      <a:r>
                        <a:rPr sz="700" dirty="0">
                          <a:solidFill>
                            <a:srgbClr val="231F20"/>
                          </a:solidFill>
                          <a:latin typeface="Verdana"/>
                          <a:cs typeface="Verdana"/>
                        </a:rPr>
                        <a:t>Waste</a:t>
                      </a:r>
                      <a:r>
                        <a:rPr sz="700" spc="-60" dirty="0">
                          <a:solidFill>
                            <a:srgbClr val="231F20"/>
                          </a:solidFill>
                          <a:latin typeface="Verdana"/>
                          <a:cs typeface="Verdana"/>
                        </a:rPr>
                        <a:t> </a:t>
                      </a:r>
                      <a:r>
                        <a:rPr sz="700" spc="10" dirty="0">
                          <a:solidFill>
                            <a:srgbClr val="231F20"/>
                          </a:solidFill>
                          <a:latin typeface="Verdana"/>
                          <a:cs typeface="Verdana"/>
                        </a:rPr>
                        <a:t>Liquids</a:t>
                      </a:r>
                      <a:endParaRPr sz="700">
                        <a:latin typeface="Verdana"/>
                        <a:cs typeface="Verdana"/>
                      </a:endParaRPr>
                    </a:p>
                  </a:txBody>
                  <a:tcPr marL="0" marR="0" marT="58882" marB="0">
                    <a:lnL w="9778">
                      <a:solidFill>
                        <a:srgbClr val="231F20"/>
                      </a:solidFill>
                      <a:prstDash val="solid"/>
                    </a:lnL>
                    <a:lnR w="9778">
                      <a:solidFill>
                        <a:srgbClr val="231F20"/>
                      </a:solidFill>
                      <a:prstDash val="solid"/>
                    </a:lnR>
                    <a:lnT w="9778">
                      <a:solidFill>
                        <a:srgbClr val="231F20"/>
                      </a:solidFill>
                      <a:prstDash val="solid"/>
                    </a:lnT>
                    <a:lnB w="9778">
                      <a:solidFill>
                        <a:srgbClr val="231F20"/>
                      </a:solidFill>
                      <a:prstDash val="solid"/>
                    </a:lnB>
                    <a:solidFill>
                      <a:srgbClr val="E8EEF3"/>
                    </a:solidFill>
                  </a:tcPr>
                </a:tc>
                <a:tc hMerge="1">
                  <a:txBody>
                    <a:bodyPr/>
                    <a:lstStyle/>
                    <a:p>
                      <a:endParaRPr/>
                    </a:p>
                  </a:txBody>
                  <a:tcPr marL="0" marR="0" marT="0" marB="0"/>
                </a:tc>
                <a:tc>
                  <a:txBody>
                    <a:bodyPr/>
                    <a:lstStyle/>
                    <a:p>
                      <a:pPr>
                        <a:lnSpc>
                          <a:spcPct val="100000"/>
                        </a:lnSpc>
                        <a:spcBef>
                          <a:spcPts val="30"/>
                        </a:spcBef>
                      </a:pPr>
                      <a:endParaRPr sz="700">
                        <a:latin typeface="Times New Roman"/>
                        <a:cs typeface="Times New Roman"/>
                      </a:endParaRPr>
                    </a:p>
                    <a:p>
                      <a:pPr algn="ctr">
                        <a:lnSpc>
                          <a:spcPct val="100000"/>
                        </a:lnSpc>
                        <a:spcBef>
                          <a:spcPts val="5"/>
                        </a:spcBef>
                      </a:pPr>
                      <a:r>
                        <a:rPr sz="700" dirty="0">
                          <a:solidFill>
                            <a:srgbClr val="231F20"/>
                          </a:solidFill>
                          <a:latin typeface="Verdana"/>
                          <a:cs typeface="Verdana"/>
                        </a:rPr>
                        <a:t>Water</a:t>
                      </a:r>
                      <a:endParaRPr sz="700">
                        <a:latin typeface="Verdana"/>
                        <a:cs typeface="Verdana"/>
                      </a:endParaRPr>
                    </a:p>
                  </a:txBody>
                  <a:tcPr marL="0" marR="0" marT="2944" marB="0">
                    <a:lnL w="9778">
                      <a:solidFill>
                        <a:srgbClr val="231F20"/>
                      </a:solidFill>
                      <a:prstDash val="solid"/>
                    </a:lnL>
                    <a:lnR w="9778">
                      <a:solidFill>
                        <a:srgbClr val="231F20"/>
                      </a:solidFill>
                      <a:prstDash val="solid"/>
                    </a:lnR>
                    <a:lnT w="9778">
                      <a:solidFill>
                        <a:srgbClr val="231F20"/>
                      </a:solidFill>
                      <a:prstDash val="solid"/>
                    </a:lnT>
                    <a:lnB w="9778">
                      <a:solidFill>
                        <a:srgbClr val="231F20"/>
                      </a:solidFill>
                      <a:prstDash val="solid"/>
                    </a:lnB>
                    <a:solidFill>
                      <a:srgbClr val="E8EEF3"/>
                    </a:solidFill>
                  </a:tcPr>
                </a:tc>
                <a:tc>
                  <a:txBody>
                    <a:bodyPr/>
                    <a:lstStyle/>
                    <a:p>
                      <a:pPr marL="105410" marR="97790" algn="ctr">
                        <a:lnSpc>
                          <a:spcPct val="102600"/>
                        </a:lnSpc>
                        <a:spcBef>
                          <a:spcPts val="45"/>
                        </a:spcBef>
                      </a:pPr>
                      <a:r>
                        <a:rPr sz="700" dirty="0">
                          <a:solidFill>
                            <a:srgbClr val="231F20"/>
                          </a:solidFill>
                          <a:latin typeface="Verdana"/>
                          <a:cs typeface="Verdana"/>
                        </a:rPr>
                        <a:t>Water</a:t>
                      </a:r>
                      <a:r>
                        <a:rPr sz="700" spc="-70" dirty="0">
                          <a:solidFill>
                            <a:srgbClr val="231F20"/>
                          </a:solidFill>
                          <a:latin typeface="Verdana"/>
                          <a:cs typeface="Verdana"/>
                        </a:rPr>
                        <a:t> </a:t>
                      </a:r>
                      <a:r>
                        <a:rPr sz="700" spc="15" dirty="0">
                          <a:solidFill>
                            <a:srgbClr val="231F20"/>
                          </a:solidFill>
                          <a:latin typeface="Verdana"/>
                          <a:cs typeface="Verdana"/>
                        </a:rPr>
                        <a:t>&amp; </a:t>
                      </a:r>
                      <a:r>
                        <a:rPr sz="700" dirty="0">
                          <a:solidFill>
                            <a:srgbClr val="231F20"/>
                          </a:solidFill>
                          <a:latin typeface="Verdana"/>
                          <a:cs typeface="Verdana"/>
                        </a:rPr>
                        <a:t> Waste  </a:t>
                      </a:r>
                      <a:r>
                        <a:rPr sz="700" spc="10" dirty="0">
                          <a:solidFill>
                            <a:srgbClr val="231F20"/>
                          </a:solidFill>
                          <a:latin typeface="Verdana"/>
                          <a:cs typeface="Verdana"/>
                        </a:rPr>
                        <a:t>Liquids</a:t>
                      </a:r>
                      <a:endParaRPr sz="700">
                        <a:latin typeface="Verdana"/>
                        <a:cs typeface="Verdana"/>
                      </a:endParaRPr>
                    </a:p>
                  </a:txBody>
                  <a:tcPr marL="0" marR="0" marT="4416" marB="0">
                    <a:lnL w="9778">
                      <a:solidFill>
                        <a:srgbClr val="231F20"/>
                      </a:solidFill>
                      <a:prstDash val="solid"/>
                    </a:lnL>
                    <a:lnR w="9778">
                      <a:solidFill>
                        <a:srgbClr val="231F20"/>
                      </a:solidFill>
                      <a:prstDash val="solid"/>
                    </a:lnR>
                    <a:lnT w="9778">
                      <a:solidFill>
                        <a:srgbClr val="231F20"/>
                      </a:solidFill>
                      <a:prstDash val="solid"/>
                    </a:lnT>
                    <a:lnB w="9778">
                      <a:solidFill>
                        <a:srgbClr val="231F20"/>
                      </a:solidFill>
                      <a:prstDash val="solid"/>
                    </a:lnB>
                    <a:solidFill>
                      <a:srgbClr val="E8EEF3"/>
                    </a:solidFill>
                  </a:tcPr>
                </a:tc>
              </a:tr>
              <a:tr h="276510">
                <a:tc>
                  <a:txBody>
                    <a:bodyPr/>
                    <a:lstStyle/>
                    <a:p>
                      <a:pPr algn="ctr">
                        <a:lnSpc>
                          <a:spcPct val="100000"/>
                        </a:lnSpc>
                        <a:spcBef>
                          <a:spcPts val="770"/>
                        </a:spcBef>
                      </a:pPr>
                      <a:r>
                        <a:rPr sz="700" spc="-5" dirty="0">
                          <a:solidFill>
                            <a:srgbClr val="231F20"/>
                          </a:solidFill>
                          <a:latin typeface="Days"/>
                          <a:cs typeface="Days"/>
                        </a:rPr>
                        <a:t>TEMPERATURE</a:t>
                      </a:r>
                      <a:endParaRPr sz="700">
                        <a:latin typeface="Days"/>
                        <a:cs typeface="Days"/>
                      </a:endParaRPr>
                    </a:p>
                  </a:txBody>
                  <a:tcPr marL="0" marR="0" marT="75565" marB="0">
                    <a:lnL w="9779">
                      <a:solidFill>
                        <a:srgbClr val="231F20"/>
                      </a:solidFill>
                      <a:prstDash val="solid"/>
                    </a:lnL>
                    <a:lnR w="9778">
                      <a:solidFill>
                        <a:srgbClr val="231F20"/>
                      </a:solidFill>
                      <a:prstDash val="solid"/>
                    </a:lnR>
                    <a:lnT w="9778">
                      <a:solidFill>
                        <a:srgbClr val="231F20"/>
                      </a:solidFill>
                      <a:prstDash val="solid"/>
                    </a:lnT>
                    <a:lnB w="9778">
                      <a:solidFill>
                        <a:srgbClr val="231F20"/>
                      </a:solidFill>
                      <a:prstDash val="solid"/>
                    </a:lnB>
                    <a:solidFill>
                      <a:srgbClr val="FFFFFF"/>
                    </a:solidFill>
                  </a:tcPr>
                </a:tc>
                <a:tc>
                  <a:txBody>
                    <a:bodyPr/>
                    <a:lstStyle/>
                    <a:p>
                      <a:pPr marL="452755" marR="314960" indent="-130175">
                        <a:lnSpc>
                          <a:spcPct val="102600"/>
                        </a:lnSpc>
                        <a:spcBef>
                          <a:spcPts val="240"/>
                        </a:spcBef>
                      </a:pPr>
                      <a:r>
                        <a:rPr sz="700" spc="10" dirty="0">
                          <a:solidFill>
                            <a:srgbClr val="231F20"/>
                          </a:solidFill>
                          <a:latin typeface="Verdana"/>
                          <a:cs typeface="Verdana"/>
                        </a:rPr>
                        <a:t>up to</a:t>
                      </a:r>
                      <a:r>
                        <a:rPr sz="700" spc="-65" dirty="0">
                          <a:solidFill>
                            <a:srgbClr val="231F20"/>
                          </a:solidFill>
                          <a:latin typeface="Verdana"/>
                          <a:cs typeface="Verdana"/>
                        </a:rPr>
                        <a:t> </a:t>
                      </a:r>
                      <a:r>
                        <a:rPr sz="700" spc="10" dirty="0">
                          <a:solidFill>
                            <a:srgbClr val="231F20"/>
                          </a:solidFill>
                          <a:latin typeface="Verdana"/>
                          <a:cs typeface="Verdana"/>
                        </a:rPr>
                        <a:t>200°F  (94</a:t>
                      </a:r>
                      <a:r>
                        <a:rPr sz="700" spc="-85" dirty="0">
                          <a:solidFill>
                            <a:srgbClr val="231F20"/>
                          </a:solidFill>
                          <a:latin typeface="Verdana"/>
                          <a:cs typeface="Verdana"/>
                        </a:rPr>
                        <a:t> </a:t>
                      </a:r>
                      <a:r>
                        <a:rPr sz="700" spc="10" dirty="0">
                          <a:solidFill>
                            <a:srgbClr val="231F20"/>
                          </a:solidFill>
                          <a:latin typeface="Verdana"/>
                          <a:cs typeface="Verdana"/>
                        </a:rPr>
                        <a:t>°C)</a:t>
                      </a:r>
                      <a:endParaRPr sz="700" dirty="0">
                        <a:latin typeface="Verdana"/>
                        <a:cs typeface="Verdana"/>
                      </a:endParaRPr>
                    </a:p>
                  </a:txBody>
                  <a:tcPr marL="0" marR="0" marT="23553" marB="0">
                    <a:lnL w="9778">
                      <a:solidFill>
                        <a:srgbClr val="231F20"/>
                      </a:solidFill>
                      <a:prstDash val="solid"/>
                    </a:lnL>
                    <a:lnR w="9778">
                      <a:solidFill>
                        <a:srgbClr val="231F20"/>
                      </a:solidFill>
                      <a:prstDash val="solid"/>
                    </a:lnR>
                    <a:lnT w="9778">
                      <a:solidFill>
                        <a:srgbClr val="231F20"/>
                      </a:solidFill>
                      <a:prstDash val="solid"/>
                    </a:lnT>
                    <a:lnB w="9778">
                      <a:solidFill>
                        <a:srgbClr val="231F20"/>
                      </a:solidFill>
                      <a:prstDash val="solid"/>
                    </a:lnB>
                    <a:solidFill>
                      <a:srgbClr val="FFFFFF"/>
                    </a:solidFill>
                  </a:tcPr>
                </a:tc>
                <a:tc>
                  <a:txBody>
                    <a:bodyPr/>
                    <a:lstStyle/>
                    <a:p>
                      <a:pPr marL="492125" marR="354330" indent="-130175">
                        <a:lnSpc>
                          <a:spcPct val="102600"/>
                        </a:lnSpc>
                        <a:spcBef>
                          <a:spcPts val="240"/>
                        </a:spcBef>
                      </a:pPr>
                      <a:r>
                        <a:rPr sz="700" spc="10" dirty="0">
                          <a:solidFill>
                            <a:srgbClr val="231F20"/>
                          </a:solidFill>
                          <a:latin typeface="Verdana"/>
                          <a:cs typeface="Verdana"/>
                        </a:rPr>
                        <a:t>up to</a:t>
                      </a:r>
                      <a:r>
                        <a:rPr sz="700" spc="-65" dirty="0">
                          <a:solidFill>
                            <a:srgbClr val="231F20"/>
                          </a:solidFill>
                          <a:latin typeface="Verdana"/>
                          <a:cs typeface="Verdana"/>
                        </a:rPr>
                        <a:t> </a:t>
                      </a:r>
                      <a:r>
                        <a:rPr sz="700" spc="10" dirty="0">
                          <a:solidFill>
                            <a:srgbClr val="231F20"/>
                          </a:solidFill>
                          <a:latin typeface="Verdana"/>
                          <a:cs typeface="Verdana"/>
                        </a:rPr>
                        <a:t>200°F  (94</a:t>
                      </a:r>
                      <a:r>
                        <a:rPr sz="700" spc="-85" dirty="0">
                          <a:solidFill>
                            <a:srgbClr val="231F20"/>
                          </a:solidFill>
                          <a:latin typeface="Verdana"/>
                          <a:cs typeface="Verdana"/>
                        </a:rPr>
                        <a:t> </a:t>
                      </a:r>
                      <a:r>
                        <a:rPr sz="700" spc="10" dirty="0">
                          <a:solidFill>
                            <a:srgbClr val="231F20"/>
                          </a:solidFill>
                          <a:latin typeface="Verdana"/>
                          <a:cs typeface="Verdana"/>
                        </a:rPr>
                        <a:t>°C)</a:t>
                      </a:r>
                      <a:endParaRPr sz="700">
                        <a:latin typeface="Verdana"/>
                        <a:cs typeface="Verdana"/>
                      </a:endParaRPr>
                    </a:p>
                  </a:txBody>
                  <a:tcPr marL="0" marR="0" marT="23553" marB="0">
                    <a:lnL w="9778">
                      <a:solidFill>
                        <a:srgbClr val="231F20"/>
                      </a:solidFill>
                      <a:prstDash val="solid"/>
                    </a:lnL>
                    <a:lnR w="9778">
                      <a:solidFill>
                        <a:srgbClr val="231F20"/>
                      </a:solidFill>
                      <a:prstDash val="solid"/>
                    </a:lnR>
                    <a:lnT w="9778">
                      <a:solidFill>
                        <a:srgbClr val="231F20"/>
                      </a:solidFill>
                      <a:prstDash val="solid"/>
                    </a:lnT>
                    <a:lnB w="9778">
                      <a:solidFill>
                        <a:srgbClr val="231F20"/>
                      </a:solidFill>
                      <a:prstDash val="solid"/>
                    </a:lnB>
                    <a:solidFill>
                      <a:srgbClr val="FFFFFF"/>
                    </a:solidFill>
                  </a:tcPr>
                </a:tc>
                <a:tc gridSpan="2">
                  <a:txBody>
                    <a:bodyPr/>
                    <a:lstStyle/>
                    <a:p>
                      <a:pPr marL="508000" marR="370205" indent="-130175">
                        <a:lnSpc>
                          <a:spcPct val="102600"/>
                        </a:lnSpc>
                        <a:spcBef>
                          <a:spcPts val="240"/>
                        </a:spcBef>
                      </a:pPr>
                      <a:r>
                        <a:rPr sz="700" spc="10" dirty="0">
                          <a:solidFill>
                            <a:srgbClr val="231F20"/>
                          </a:solidFill>
                          <a:latin typeface="Verdana"/>
                          <a:cs typeface="Verdana"/>
                        </a:rPr>
                        <a:t>up to</a:t>
                      </a:r>
                      <a:r>
                        <a:rPr sz="700" spc="-65" dirty="0">
                          <a:solidFill>
                            <a:srgbClr val="231F20"/>
                          </a:solidFill>
                          <a:latin typeface="Verdana"/>
                          <a:cs typeface="Verdana"/>
                        </a:rPr>
                        <a:t> </a:t>
                      </a:r>
                      <a:r>
                        <a:rPr sz="700" spc="10" dirty="0">
                          <a:solidFill>
                            <a:srgbClr val="231F20"/>
                          </a:solidFill>
                          <a:latin typeface="Verdana"/>
                          <a:cs typeface="Verdana"/>
                        </a:rPr>
                        <a:t>200°F  (94</a:t>
                      </a:r>
                      <a:r>
                        <a:rPr sz="700" spc="-85" dirty="0">
                          <a:solidFill>
                            <a:srgbClr val="231F20"/>
                          </a:solidFill>
                          <a:latin typeface="Verdana"/>
                          <a:cs typeface="Verdana"/>
                        </a:rPr>
                        <a:t> </a:t>
                      </a:r>
                      <a:r>
                        <a:rPr sz="700" spc="10" dirty="0">
                          <a:solidFill>
                            <a:srgbClr val="231F20"/>
                          </a:solidFill>
                          <a:latin typeface="Verdana"/>
                          <a:cs typeface="Verdana"/>
                        </a:rPr>
                        <a:t>°C)</a:t>
                      </a:r>
                      <a:endParaRPr sz="700">
                        <a:latin typeface="Verdana"/>
                        <a:cs typeface="Verdana"/>
                      </a:endParaRPr>
                    </a:p>
                  </a:txBody>
                  <a:tcPr marL="0" marR="0" marT="23553" marB="0">
                    <a:lnL w="9778">
                      <a:solidFill>
                        <a:srgbClr val="231F20"/>
                      </a:solidFill>
                      <a:prstDash val="solid"/>
                    </a:lnL>
                    <a:lnR w="9778">
                      <a:solidFill>
                        <a:srgbClr val="231F20"/>
                      </a:solidFill>
                      <a:prstDash val="solid"/>
                    </a:lnR>
                    <a:lnT w="9778">
                      <a:solidFill>
                        <a:srgbClr val="231F20"/>
                      </a:solidFill>
                      <a:prstDash val="solid"/>
                    </a:lnT>
                    <a:lnB w="9778">
                      <a:solidFill>
                        <a:srgbClr val="231F20"/>
                      </a:solidFill>
                      <a:prstDash val="solid"/>
                    </a:lnB>
                    <a:solidFill>
                      <a:srgbClr val="FFFFFF"/>
                    </a:solidFill>
                  </a:tcPr>
                </a:tc>
                <a:tc hMerge="1">
                  <a:txBody>
                    <a:bodyPr/>
                    <a:lstStyle/>
                    <a:p>
                      <a:endParaRPr/>
                    </a:p>
                  </a:txBody>
                  <a:tcPr marL="0" marR="0" marT="0" marB="0"/>
                </a:tc>
                <a:tc gridSpan="2">
                  <a:txBody>
                    <a:bodyPr/>
                    <a:lstStyle/>
                    <a:p>
                      <a:pPr marL="467995" marR="330200" indent="-130175">
                        <a:lnSpc>
                          <a:spcPct val="102600"/>
                        </a:lnSpc>
                        <a:spcBef>
                          <a:spcPts val="240"/>
                        </a:spcBef>
                      </a:pPr>
                      <a:r>
                        <a:rPr sz="700" spc="10" dirty="0">
                          <a:solidFill>
                            <a:srgbClr val="231F20"/>
                          </a:solidFill>
                          <a:latin typeface="Verdana"/>
                          <a:cs typeface="Verdana"/>
                        </a:rPr>
                        <a:t>up to</a:t>
                      </a:r>
                      <a:r>
                        <a:rPr sz="700" spc="-65" dirty="0">
                          <a:solidFill>
                            <a:srgbClr val="231F20"/>
                          </a:solidFill>
                          <a:latin typeface="Verdana"/>
                          <a:cs typeface="Verdana"/>
                        </a:rPr>
                        <a:t> </a:t>
                      </a:r>
                      <a:r>
                        <a:rPr sz="700" spc="10" dirty="0">
                          <a:solidFill>
                            <a:srgbClr val="231F20"/>
                          </a:solidFill>
                          <a:latin typeface="Verdana"/>
                          <a:cs typeface="Verdana"/>
                        </a:rPr>
                        <a:t>200°F  (94</a:t>
                      </a:r>
                      <a:r>
                        <a:rPr sz="700" spc="-85" dirty="0">
                          <a:solidFill>
                            <a:srgbClr val="231F20"/>
                          </a:solidFill>
                          <a:latin typeface="Verdana"/>
                          <a:cs typeface="Verdana"/>
                        </a:rPr>
                        <a:t> </a:t>
                      </a:r>
                      <a:r>
                        <a:rPr sz="700" spc="10" dirty="0">
                          <a:solidFill>
                            <a:srgbClr val="231F20"/>
                          </a:solidFill>
                          <a:latin typeface="Verdana"/>
                          <a:cs typeface="Verdana"/>
                        </a:rPr>
                        <a:t>°C)</a:t>
                      </a:r>
                      <a:endParaRPr sz="700">
                        <a:latin typeface="Verdana"/>
                        <a:cs typeface="Verdana"/>
                      </a:endParaRPr>
                    </a:p>
                  </a:txBody>
                  <a:tcPr marL="0" marR="0" marT="23553" marB="0">
                    <a:lnL w="9778">
                      <a:solidFill>
                        <a:srgbClr val="231F20"/>
                      </a:solidFill>
                      <a:prstDash val="solid"/>
                    </a:lnL>
                    <a:lnR w="9778">
                      <a:solidFill>
                        <a:srgbClr val="231F20"/>
                      </a:solidFill>
                      <a:prstDash val="solid"/>
                    </a:lnR>
                    <a:lnT w="9778">
                      <a:solidFill>
                        <a:srgbClr val="231F20"/>
                      </a:solidFill>
                      <a:prstDash val="solid"/>
                    </a:lnT>
                    <a:lnB w="9778">
                      <a:solidFill>
                        <a:srgbClr val="231F20"/>
                      </a:solidFill>
                      <a:prstDash val="solid"/>
                    </a:lnB>
                    <a:solidFill>
                      <a:srgbClr val="FFFFFF"/>
                    </a:solidFill>
                  </a:tcPr>
                </a:tc>
                <a:tc hMerge="1">
                  <a:txBody>
                    <a:bodyPr/>
                    <a:lstStyle/>
                    <a:p>
                      <a:endParaRPr/>
                    </a:p>
                  </a:txBody>
                  <a:tcPr marL="0" marR="0" marT="0" marB="0"/>
                </a:tc>
              </a:tr>
              <a:tr h="256812">
                <a:tc>
                  <a:txBody>
                    <a:bodyPr/>
                    <a:lstStyle/>
                    <a:p>
                      <a:pPr marL="265430" marR="106045" indent="-151765">
                        <a:lnSpc>
                          <a:spcPct val="100000"/>
                        </a:lnSpc>
                        <a:spcBef>
                          <a:spcPts val="70"/>
                        </a:spcBef>
                      </a:pPr>
                      <a:r>
                        <a:rPr sz="700" dirty="0">
                          <a:solidFill>
                            <a:srgbClr val="231F20"/>
                          </a:solidFill>
                          <a:latin typeface="Days"/>
                          <a:cs typeface="Days"/>
                        </a:rPr>
                        <a:t>CON</a:t>
                      </a:r>
                      <a:r>
                        <a:rPr sz="700" spc="-30" dirty="0">
                          <a:solidFill>
                            <a:srgbClr val="231F20"/>
                          </a:solidFill>
                          <a:latin typeface="Days"/>
                          <a:cs typeface="Days"/>
                        </a:rPr>
                        <a:t>S</a:t>
                      </a:r>
                      <a:r>
                        <a:rPr sz="700" dirty="0">
                          <a:solidFill>
                            <a:srgbClr val="231F20"/>
                          </a:solidFill>
                          <a:latin typeface="Days"/>
                          <a:cs typeface="Days"/>
                        </a:rPr>
                        <a:t>TRU</a:t>
                      </a:r>
                      <a:r>
                        <a:rPr sz="700" spc="-20" dirty="0">
                          <a:solidFill>
                            <a:srgbClr val="231F20"/>
                          </a:solidFill>
                          <a:latin typeface="Days"/>
                          <a:cs typeface="Days"/>
                        </a:rPr>
                        <a:t>C</a:t>
                      </a:r>
                      <a:r>
                        <a:rPr sz="700" dirty="0">
                          <a:solidFill>
                            <a:srgbClr val="231F20"/>
                          </a:solidFill>
                          <a:latin typeface="Days"/>
                          <a:cs typeface="Days"/>
                        </a:rPr>
                        <a:t>TION  </a:t>
                      </a:r>
                      <a:r>
                        <a:rPr sz="700" spc="-5" dirty="0">
                          <a:solidFill>
                            <a:srgbClr val="231F20"/>
                          </a:solidFill>
                          <a:latin typeface="Days"/>
                          <a:cs typeface="Days"/>
                        </a:rPr>
                        <a:t>MATERIALS</a:t>
                      </a:r>
                      <a:endParaRPr sz="700">
                        <a:latin typeface="Days"/>
                        <a:cs typeface="Days"/>
                      </a:endParaRPr>
                    </a:p>
                  </a:txBody>
                  <a:tcPr marL="0" marR="0" marT="6870" marB="0">
                    <a:lnL w="9779">
                      <a:solidFill>
                        <a:srgbClr val="231F20"/>
                      </a:solidFill>
                      <a:prstDash val="solid"/>
                    </a:lnL>
                    <a:lnR w="9778">
                      <a:solidFill>
                        <a:srgbClr val="231F20"/>
                      </a:solidFill>
                      <a:prstDash val="solid"/>
                    </a:lnR>
                    <a:lnT w="9778">
                      <a:solidFill>
                        <a:srgbClr val="231F20"/>
                      </a:solidFill>
                      <a:prstDash val="solid"/>
                    </a:lnT>
                    <a:lnB w="9778">
                      <a:solidFill>
                        <a:srgbClr val="231F20"/>
                      </a:solidFill>
                      <a:prstDash val="solid"/>
                    </a:lnB>
                    <a:solidFill>
                      <a:srgbClr val="E8EEF3"/>
                    </a:solidFill>
                  </a:tcPr>
                </a:tc>
                <a:tc>
                  <a:txBody>
                    <a:bodyPr/>
                    <a:lstStyle/>
                    <a:p>
                      <a:pPr algn="ctr">
                        <a:lnSpc>
                          <a:spcPct val="100000"/>
                        </a:lnSpc>
                        <a:spcBef>
                          <a:spcPts val="720"/>
                        </a:spcBef>
                      </a:pPr>
                      <a:r>
                        <a:rPr sz="700" spc="5" dirty="0">
                          <a:solidFill>
                            <a:srgbClr val="231F20"/>
                          </a:solidFill>
                          <a:latin typeface="Verdana"/>
                          <a:cs typeface="Verdana"/>
                        </a:rPr>
                        <a:t>Cast</a:t>
                      </a:r>
                      <a:r>
                        <a:rPr sz="700" spc="-70" dirty="0">
                          <a:solidFill>
                            <a:srgbClr val="231F20"/>
                          </a:solidFill>
                          <a:latin typeface="Verdana"/>
                          <a:cs typeface="Verdana"/>
                        </a:rPr>
                        <a:t> </a:t>
                      </a:r>
                      <a:r>
                        <a:rPr sz="700" spc="10" dirty="0">
                          <a:solidFill>
                            <a:srgbClr val="231F20"/>
                          </a:solidFill>
                          <a:latin typeface="Verdana"/>
                          <a:cs typeface="Verdana"/>
                        </a:rPr>
                        <a:t>Iron</a:t>
                      </a:r>
                      <a:endParaRPr sz="700" dirty="0">
                        <a:latin typeface="Verdana"/>
                        <a:cs typeface="Verdana"/>
                      </a:endParaRPr>
                    </a:p>
                  </a:txBody>
                  <a:tcPr marL="0" marR="0" marT="70658" marB="0">
                    <a:lnL w="9778">
                      <a:solidFill>
                        <a:srgbClr val="231F20"/>
                      </a:solidFill>
                      <a:prstDash val="solid"/>
                    </a:lnL>
                    <a:lnR w="9778">
                      <a:solidFill>
                        <a:srgbClr val="231F20"/>
                      </a:solidFill>
                      <a:prstDash val="solid"/>
                    </a:lnR>
                    <a:lnT w="9778">
                      <a:solidFill>
                        <a:srgbClr val="231F20"/>
                      </a:solidFill>
                      <a:prstDash val="solid"/>
                    </a:lnT>
                    <a:lnB w="9778">
                      <a:solidFill>
                        <a:srgbClr val="231F20"/>
                      </a:solidFill>
                      <a:prstDash val="solid"/>
                    </a:lnB>
                    <a:solidFill>
                      <a:srgbClr val="E8EEF3"/>
                    </a:solidFill>
                  </a:tcPr>
                </a:tc>
                <a:tc>
                  <a:txBody>
                    <a:bodyPr/>
                    <a:lstStyle/>
                    <a:p>
                      <a:pPr marL="279400" marR="271780" indent="31115">
                        <a:lnSpc>
                          <a:spcPct val="102600"/>
                        </a:lnSpc>
                        <a:spcBef>
                          <a:spcPts val="140"/>
                        </a:spcBef>
                      </a:pPr>
                      <a:r>
                        <a:rPr sz="700" spc="5" dirty="0">
                          <a:solidFill>
                            <a:srgbClr val="231F20"/>
                          </a:solidFill>
                          <a:latin typeface="Verdana"/>
                          <a:cs typeface="Verdana"/>
                        </a:rPr>
                        <a:t>Cast </a:t>
                      </a:r>
                      <a:r>
                        <a:rPr sz="700" spc="10" dirty="0">
                          <a:solidFill>
                            <a:srgbClr val="231F20"/>
                          </a:solidFill>
                          <a:latin typeface="Verdana"/>
                          <a:cs typeface="Verdana"/>
                        </a:rPr>
                        <a:t>Iron and  Stainless</a:t>
                      </a:r>
                      <a:r>
                        <a:rPr sz="700" spc="-75" dirty="0">
                          <a:solidFill>
                            <a:srgbClr val="231F20"/>
                          </a:solidFill>
                          <a:latin typeface="Verdana"/>
                          <a:cs typeface="Verdana"/>
                        </a:rPr>
                        <a:t> </a:t>
                      </a:r>
                      <a:r>
                        <a:rPr sz="700" spc="10" dirty="0">
                          <a:solidFill>
                            <a:srgbClr val="231F20"/>
                          </a:solidFill>
                          <a:latin typeface="Verdana"/>
                          <a:cs typeface="Verdana"/>
                        </a:rPr>
                        <a:t>Steel</a:t>
                      </a:r>
                      <a:endParaRPr sz="700" dirty="0">
                        <a:latin typeface="Verdana"/>
                        <a:cs typeface="Verdana"/>
                      </a:endParaRPr>
                    </a:p>
                  </a:txBody>
                  <a:tcPr marL="0" marR="0" marT="13739" marB="0">
                    <a:lnL w="9778">
                      <a:solidFill>
                        <a:srgbClr val="231F20"/>
                      </a:solidFill>
                      <a:prstDash val="solid"/>
                    </a:lnL>
                    <a:lnR w="9778">
                      <a:solidFill>
                        <a:srgbClr val="231F20"/>
                      </a:solidFill>
                      <a:prstDash val="solid"/>
                    </a:lnR>
                    <a:lnT w="9778">
                      <a:solidFill>
                        <a:srgbClr val="231F20"/>
                      </a:solidFill>
                      <a:prstDash val="solid"/>
                    </a:lnT>
                    <a:lnB w="9778">
                      <a:solidFill>
                        <a:srgbClr val="231F20"/>
                      </a:solidFill>
                      <a:prstDash val="solid"/>
                    </a:lnB>
                    <a:solidFill>
                      <a:srgbClr val="E8EEF3"/>
                    </a:solidFill>
                  </a:tcPr>
                </a:tc>
                <a:tc gridSpan="2">
                  <a:txBody>
                    <a:bodyPr/>
                    <a:lstStyle/>
                    <a:p>
                      <a:pPr marL="455930">
                        <a:lnSpc>
                          <a:spcPct val="100000"/>
                        </a:lnSpc>
                        <a:spcBef>
                          <a:spcPts val="720"/>
                        </a:spcBef>
                      </a:pPr>
                      <a:r>
                        <a:rPr sz="700" spc="5" dirty="0">
                          <a:solidFill>
                            <a:srgbClr val="231F20"/>
                          </a:solidFill>
                          <a:latin typeface="Verdana"/>
                          <a:cs typeface="Verdana"/>
                        </a:rPr>
                        <a:t>Cast</a:t>
                      </a:r>
                      <a:r>
                        <a:rPr sz="700" spc="-70" dirty="0">
                          <a:solidFill>
                            <a:srgbClr val="231F20"/>
                          </a:solidFill>
                          <a:latin typeface="Verdana"/>
                          <a:cs typeface="Verdana"/>
                        </a:rPr>
                        <a:t> </a:t>
                      </a:r>
                      <a:r>
                        <a:rPr sz="700" spc="10" dirty="0">
                          <a:solidFill>
                            <a:srgbClr val="231F20"/>
                          </a:solidFill>
                          <a:latin typeface="Verdana"/>
                          <a:cs typeface="Verdana"/>
                        </a:rPr>
                        <a:t>Iron</a:t>
                      </a:r>
                      <a:endParaRPr sz="700" dirty="0">
                        <a:latin typeface="Verdana"/>
                        <a:cs typeface="Verdana"/>
                      </a:endParaRPr>
                    </a:p>
                  </a:txBody>
                  <a:tcPr marL="0" marR="0" marT="70658" marB="0">
                    <a:lnL w="9778">
                      <a:solidFill>
                        <a:srgbClr val="231F20"/>
                      </a:solidFill>
                      <a:prstDash val="solid"/>
                    </a:lnL>
                    <a:lnR w="9778">
                      <a:solidFill>
                        <a:srgbClr val="231F20"/>
                      </a:solidFill>
                      <a:prstDash val="solid"/>
                    </a:lnR>
                    <a:lnT w="9778">
                      <a:solidFill>
                        <a:srgbClr val="231F20"/>
                      </a:solidFill>
                      <a:prstDash val="solid"/>
                    </a:lnT>
                    <a:lnB w="9778">
                      <a:solidFill>
                        <a:srgbClr val="231F20"/>
                      </a:solidFill>
                      <a:prstDash val="solid"/>
                    </a:lnB>
                    <a:solidFill>
                      <a:srgbClr val="E8EEF3"/>
                    </a:solidFill>
                  </a:tcPr>
                </a:tc>
                <a:tc hMerge="1">
                  <a:txBody>
                    <a:bodyPr/>
                    <a:lstStyle/>
                    <a:p>
                      <a:endParaRPr/>
                    </a:p>
                  </a:txBody>
                  <a:tcPr marL="0" marR="0" marT="0" marB="0"/>
                </a:tc>
                <a:tc gridSpan="2">
                  <a:txBody>
                    <a:bodyPr/>
                    <a:lstStyle/>
                    <a:p>
                      <a:pPr marL="416559">
                        <a:lnSpc>
                          <a:spcPct val="100000"/>
                        </a:lnSpc>
                        <a:spcBef>
                          <a:spcPts val="720"/>
                        </a:spcBef>
                      </a:pPr>
                      <a:r>
                        <a:rPr sz="700" spc="5" dirty="0">
                          <a:solidFill>
                            <a:srgbClr val="231F20"/>
                          </a:solidFill>
                          <a:latin typeface="Verdana"/>
                          <a:cs typeface="Verdana"/>
                        </a:rPr>
                        <a:t>Cast</a:t>
                      </a:r>
                      <a:r>
                        <a:rPr sz="700" spc="-70" dirty="0">
                          <a:solidFill>
                            <a:srgbClr val="231F20"/>
                          </a:solidFill>
                          <a:latin typeface="Verdana"/>
                          <a:cs typeface="Verdana"/>
                        </a:rPr>
                        <a:t> </a:t>
                      </a:r>
                      <a:r>
                        <a:rPr sz="700" spc="10" dirty="0">
                          <a:solidFill>
                            <a:srgbClr val="231F20"/>
                          </a:solidFill>
                          <a:latin typeface="Verdana"/>
                          <a:cs typeface="Verdana"/>
                        </a:rPr>
                        <a:t>Iron</a:t>
                      </a:r>
                      <a:endParaRPr sz="700" dirty="0">
                        <a:latin typeface="Verdana"/>
                        <a:cs typeface="Verdana"/>
                      </a:endParaRPr>
                    </a:p>
                  </a:txBody>
                  <a:tcPr marL="0" marR="0" marT="70658" marB="0">
                    <a:lnL w="9778">
                      <a:solidFill>
                        <a:srgbClr val="231F20"/>
                      </a:solidFill>
                      <a:prstDash val="solid"/>
                    </a:lnL>
                    <a:lnR w="9778">
                      <a:solidFill>
                        <a:srgbClr val="231F20"/>
                      </a:solidFill>
                      <a:prstDash val="solid"/>
                    </a:lnR>
                    <a:lnT w="9778">
                      <a:solidFill>
                        <a:srgbClr val="231F20"/>
                      </a:solidFill>
                      <a:prstDash val="solid"/>
                    </a:lnT>
                    <a:lnB w="9778">
                      <a:solidFill>
                        <a:srgbClr val="231F20"/>
                      </a:solidFill>
                      <a:prstDash val="solid"/>
                    </a:lnB>
                    <a:solidFill>
                      <a:srgbClr val="E8EEF3"/>
                    </a:solidFill>
                  </a:tcPr>
                </a:tc>
                <a:tc hMerge="1">
                  <a:txBody>
                    <a:bodyPr/>
                    <a:lstStyle/>
                    <a:p>
                      <a:endParaRPr/>
                    </a:p>
                  </a:txBody>
                  <a:tcPr marL="0" marR="0" marT="0" marB="0"/>
                </a:tc>
              </a:tr>
            </a:tbl>
          </a:graphicData>
        </a:graphic>
      </p:graphicFrame>
      <p:sp>
        <p:nvSpPr>
          <p:cNvPr id="6" name="object 6"/>
          <p:cNvSpPr/>
          <p:nvPr/>
        </p:nvSpPr>
        <p:spPr>
          <a:xfrm>
            <a:off x="2837196" y="422802"/>
            <a:ext cx="805491" cy="906149"/>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4653775" y="454510"/>
            <a:ext cx="735473" cy="862534"/>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6360474" y="420122"/>
            <a:ext cx="990818" cy="927198"/>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8259680" y="432978"/>
            <a:ext cx="876156" cy="886671"/>
          </a:xfrm>
          <a:prstGeom prst="rect">
            <a:avLst/>
          </a:prstGeom>
          <a:blipFill>
            <a:blip r:embed="rId5" cstate="print"/>
            <a:stretch>
              <a:fillRect/>
            </a:stretch>
          </a:blipFill>
        </p:spPr>
        <p:txBody>
          <a:bodyPr wrap="square" lIns="0" tIns="0" rIns="0" bIns="0" rtlCol="0"/>
          <a:lstStyle/>
          <a:p>
            <a:endParaRPr/>
          </a:p>
        </p:txBody>
      </p:sp>
      <p:sp>
        <p:nvSpPr>
          <p:cNvPr id="10" name="object 10"/>
          <p:cNvSpPr txBox="1"/>
          <p:nvPr/>
        </p:nvSpPr>
        <p:spPr>
          <a:xfrm>
            <a:off x="8265457" y="46355"/>
            <a:ext cx="1682974" cy="246221"/>
          </a:xfrm>
          <a:prstGeom prst="rect">
            <a:avLst/>
          </a:prstGeom>
        </p:spPr>
        <p:txBody>
          <a:bodyPr vert="horz" wrap="square" lIns="0" tIns="0" rIns="0" bIns="0" rtlCol="0">
            <a:spAutoFit/>
          </a:bodyPr>
          <a:lstStyle/>
          <a:p>
            <a:pPr marL="12700">
              <a:lnSpc>
                <a:spcPct val="100000"/>
              </a:lnSpc>
            </a:pPr>
            <a:r>
              <a:rPr sz="1600" spc="10" dirty="0">
                <a:solidFill>
                  <a:srgbClr val="231F20"/>
                </a:solidFill>
                <a:latin typeface="Days"/>
                <a:cs typeface="Days"/>
              </a:rPr>
              <a:t>P</a:t>
            </a:r>
            <a:r>
              <a:rPr sz="1600" spc="-40" dirty="0">
                <a:solidFill>
                  <a:srgbClr val="231F20"/>
                </a:solidFill>
                <a:latin typeface="Days"/>
                <a:cs typeface="Days"/>
              </a:rPr>
              <a:t>L</a:t>
            </a:r>
            <a:r>
              <a:rPr sz="1600" spc="10" dirty="0">
                <a:solidFill>
                  <a:srgbClr val="231F20"/>
                </a:solidFill>
                <a:latin typeface="Days"/>
                <a:cs typeface="Days"/>
              </a:rPr>
              <a:t>UMBING</a:t>
            </a:r>
            <a:endParaRPr sz="1600">
              <a:latin typeface="Days"/>
              <a:cs typeface="Days"/>
            </a:endParaRPr>
          </a:p>
        </p:txBody>
      </p:sp>
      <p:graphicFrame>
        <p:nvGraphicFramePr>
          <p:cNvPr id="11" name="object 11"/>
          <p:cNvGraphicFramePr>
            <a:graphicFrameLocks noGrp="1"/>
          </p:cNvGraphicFramePr>
          <p:nvPr>
            <p:extLst>
              <p:ext uri="{D42A27DB-BD31-4B8C-83A1-F6EECF244321}">
                <p14:modId xmlns:p14="http://schemas.microsoft.com/office/powerpoint/2010/main" val="322485177"/>
              </p:ext>
            </p:extLst>
          </p:nvPr>
        </p:nvGraphicFramePr>
        <p:xfrm>
          <a:off x="471310" y="4212149"/>
          <a:ext cx="9258297" cy="4073926"/>
        </p:xfrm>
        <a:graphic>
          <a:graphicData uri="http://schemas.openxmlformats.org/drawingml/2006/table">
            <a:tbl>
              <a:tblPr firstRow="1" bandRow="1">
                <a:tableStyleId>{2D5ABB26-0587-4C30-8999-92F81FD0307C}</a:tableStyleId>
              </a:tblPr>
              <a:tblGrid>
                <a:gridCol w="1831848"/>
                <a:gridCol w="968487"/>
                <a:gridCol w="786336"/>
                <a:gridCol w="1863528"/>
                <a:gridCol w="1904048"/>
                <a:gridCol w="1904050"/>
              </a:tblGrid>
              <a:tr h="1005840">
                <a:tc>
                  <a:txBody>
                    <a:bodyPr/>
                    <a:lstStyle/>
                    <a:p>
                      <a:endParaRPr sz="700" dirty="0">
                        <a:latin typeface="Days"/>
                        <a:cs typeface="Days"/>
                      </a:endParaRPr>
                    </a:p>
                  </a:txBody>
                  <a:tcPr marL="0" marR="0" marT="0" marB="0">
                    <a:lnL w="9372">
                      <a:solidFill>
                        <a:srgbClr val="231F20"/>
                      </a:solidFill>
                      <a:prstDash val="solid"/>
                    </a:lnL>
                    <a:lnR w="9372">
                      <a:solidFill>
                        <a:srgbClr val="231F20"/>
                      </a:solidFill>
                      <a:prstDash val="solid"/>
                    </a:lnR>
                    <a:lnT w="9372">
                      <a:solidFill>
                        <a:srgbClr val="231F20"/>
                      </a:solidFill>
                      <a:prstDash val="solid"/>
                    </a:lnT>
                    <a:lnB w="9372">
                      <a:solidFill>
                        <a:srgbClr val="231F20"/>
                      </a:solidFill>
                      <a:prstDash val="solid"/>
                    </a:lnB>
                    <a:solidFill>
                      <a:srgbClr val="E8EEF3"/>
                    </a:solidFill>
                  </a:tcPr>
                </a:tc>
                <a:tc gridSpan="2">
                  <a:txBody>
                    <a:bodyPr/>
                    <a:lstStyle/>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spcBef>
                          <a:spcPts val="25"/>
                        </a:spcBef>
                      </a:pPr>
                      <a:endParaRPr sz="700">
                        <a:latin typeface="Times New Roman"/>
                        <a:cs typeface="Times New Roman"/>
                      </a:endParaRPr>
                    </a:p>
                  </a:txBody>
                  <a:tcPr marL="0" marR="0" marT="0" marB="0">
                    <a:lnL w="9372">
                      <a:solidFill>
                        <a:srgbClr val="231F20"/>
                      </a:solidFill>
                      <a:prstDash val="solid"/>
                    </a:lnL>
                    <a:lnR w="9372">
                      <a:solidFill>
                        <a:srgbClr val="231F20"/>
                      </a:solidFill>
                      <a:prstDash val="solid"/>
                    </a:lnR>
                    <a:lnT w="9372">
                      <a:solidFill>
                        <a:srgbClr val="231F20"/>
                      </a:solidFill>
                      <a:prstDash val="solid"/>
                    </a:lnT>
                    <a:lnB w="9372">
                      <a:solidFill>
                        <a:srgbClr val="231F20"/>
                      </a:solidFill>
                      <a:prstDash val="solid"/>
                    </a:lnB>
                    <a:solidFill>
                      <a:srgbClr val="E8EEF3"/>
                    </a:solidFill>
                  </a:tcPr>
                </a:tc>
                <a:tc hMerge="1">
                  <a:txBody>
                    <a:bodyPr/>
                    <a:lstStyle/>
                    <a:p>
                      <a:endParaRPr/>
                    </a:p>
                  </a:txBody>
                  <a:tcPr marL="0" marR="0" marT="0" marB="0"/>
                </a:tc>
                <a:tc>
                  <a:txBody>
                    <a:bodyPr/>
                    <a:lstStyle/>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spcBef>
                          <a:spcPts val="25"/>
                        </a:spcBef>
                      </a:pPr>
                      <a:endParaRPr sz="700">
                        <a:latin typeface="Times New Roman"/>
                        <a:cs typeface="Times New Roman"/>
                      </a:endParaRPr>
                    </a:p>
                  </a:txBody>
                  <a:tcPr marL="0" marR="0" marT="0" marB="0">
                    <a:lnL w="9372">
                      <a:solidFill>
                        <a:srgbClr val="231F20"/>
                      </a:solidFill>
                      <a:prstDash val="solid"/>
                    </a:lnL>
                    <a:lnR w="9372">
                      <a:solidFill>
                        <a:srgbClr val="231F20"/>
                      </a:solidFill>
                      <a:prstDash val="solid"/>
                    </a:lnR>
                    <a:lnT w="9372">
                      <a:solidFill>
                        <a:srgbClr val="231F20"/>
                      </a:solidFill>
                      <a:prstDash val="solid"/>
                    </a:lnT>
                    <a:lnB w="9372">
                      <a:solidFill>
                        <a:srgbClr val="231F20"/>
                      </a:solidFill>
                      <a:prstDash val="solid"/>
                    </a:lnB>
                    <a:solidFill>
                      <a:srgbClr val="E8EEF3"/>
                    </a:solidFill>
                  </a:tcPr>
                </a:tc>
                <a:tc>
                  <a:txBody>
                    <a:bodyPr/>
                    <a:lstStyle/>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spcBef>
                          <a:spcPts val="25"/>
                        </a:spcBef>
                      </a:pPr>
                      <a:endParaRPr sz="700">
                        <a:latin typeface="Times New Roman"/>
                        <a:cs typeface="Times New Roman"/>
                      </a:endParaRPr>
                    </a:p>
                  </a:txBody>
                  <a:tcPr marL="0" marR="0" marT="0" marB="0">
                    <a:lnL w="9372">
                      <a:solidFill>
                        <a:srgbClr val="231F20"/>
                      </a:solidFill>
                      <a:prstDash val="solid"/>
                    </a:lnL>
                    <a:lnR w="9372">
                      <a:solidFill>
                        <a:srgbClr val="231F20"/>
                      </a:solidFill>
                      <a:prstDash val="solid"/>
                    </a:lnR>
                    <a:lnT w="9372">
                      <a:solidFill>
                        <a:srgbClr val="231F20"/>
                      </a:solidFill>
                      <a:prstDash val="solid"/>
                    </a:lnT>
                    <a:lnB w="9372">
                      <a:solidFill>
                        <a:srgbClr val="231F20"/>
                      </a:solidFill>
                      <a:prstDash val="solid"/>
                    </a:lnB>
                    <a:solidFill>
                      <a:srgbClr val="E8EEF3"/>
                    </a:solidFill>
                  </a:tcPr>
                </a:tc>
                <a:tc>
                  <a:txBody>
                    <a:bodyPr/>
                    <a:lstStyle/>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spcBef>
                          <a:spcPts val="25"/>
                        </a:spcBef>
                      </a:pPr>
                      <a:endParaRPr sz="700">
                        <a:latin typeface="Times New Roman"/>
                        <a:cs typeface="Times New Roman"/>
                      </a:endParaRPr>
                    </a:p>
                  </a:txBody>
                  <a:tcPr marL="0" marR="0" marT="0" marB="0">
                    <a:lnL w="9372">
                      <a:solidFill>
                        <a:srgbClr val="231F20"/>
                      </a:solidFill>
                      <a:prstDash val="solid"/>
                    </a:lnL>
                    <a:lnR w="9372">
                      <a:solidFill>
                        <a:srgbClr val="231F20"/>
                      </a:solidFill>
                      <a:prstDash val="solid"/>
                    </a:lnR>
                    <a:lnT w="9372">
                      <a:solidFill>
                        <a:srgbClr val="231F20"/>
                      </a:solidFill>
                      <a:prstDash val="solid"/>
                    </a:lnT>
                    <a:lnB w="9372">
                      <a:solidFill>
                        <a:srgbClr val="231F20"/>
                      </a:solidFill>
                      <a:prstDash val="solid"/>
                    </a:lnB>
                    <a:solidFill>
                      <a:srgbClr val="E8EEF3"/>
                    </a:solidFill>
                  </a:tcPr>
                </a:tc>
              </a:tr>
              <a:tr h="124475">
                <a:tc rowSpan="2">
                  <a:txBody>
                    <a:bodyPr/>
                    <a:lstStyle/>
                    <a:p>
                      <a:pPr marL="448309">
                        <a:lnSpc>
                          <a:spcPct val="100000"/>
                        </a:lnSpc>
                        <a:spcBef>
                          <a:spcPts val="665"/>
                        </a:spcBef>
                      </a:pPr>
                      <a:r>
                        <a:rPr sz="700" spc="5" dirty="0">
                          <a:solidFill>
                            <a:srgbClr val="231F20"/>
                          </a:solidFill>
                          <a:latin typeface="Days"/>
                          <a:cs typeface="Days"/>
                        </a:rPr>
                        <a:t>SERIES</a:t>
                      </a:r>
                      <a:endParaRPr sz="700" dirty="0">
                        <a:latin typeface="Days"/>
                        <a:cs typeface="Days"/>
                      </a:endParaRPr>
                    </a:p>
                  </a:txBody>
                  <a:tcPr marL="0" marR="0" marT="65261" marB="0">
                    <a:lnL w="9372">
                      <a:solidFill>
                        <a:srgbClr val="231F20"/>
                      </a:solidFill>
                      <a:prstDash val="solid"/>
                    </a:lnL>
                    <a:lnR w="9372">
                      <a:solidFill>
                        <a:srgbClr val="231F20"/>
                      </a:solidFill>
                      <a:prstDash val="solid"/>
                    </a:lnR>
                    <a:lnT w="9372">
                      <a:solidFill>
                        <a:srgbClr val="231F20"/>
                      </a:solidFill>
                      <a:prstDash val="solid"/>
                    </a:lnT>
                    <a:lnB w="9372">
                      <a:solidFill>
                        <a:srgbClr val="231F20"/>
                      </a:solidFill>
                      <a:prstDash val="solid"/>
                    </a:lnB>
                    <a:solidFill>
                      <a:srgbClr val="FFFFFF"/>
                    </a:solidFill>
                  </a:tcPr>
                </a:tc>
                <a:tc rowSpan="2">
                  <a:txBody>
                    <a:bodyPr/>
                    <a:lstStyle/>
                    <a:p>
                      <a:pPr marL="99695">
                        <a:lnSpc>
                          <a:spcPct val="100000"/>
                        </a:lnSpc>
                        <a:spcBef>
                          <a:spcPts val="720"/>
                        </a:spcBef>
                      </a:pPr>
                      <a:r>
                        <a:rPr sz="700" b="1" spc="15" dirty="0">
                          <a:solidFill>
                            <a:srgbClr val="231F20"/>
                          </a:solidFill>
                          <a:latin typeface="Verdana"/>
                          <a:cs typeface="Verdana"/>
                        </a:rPr>
                        <a:t>FBV-332</a:t>
                      </a:r>
                      <a:endParaRPr sz="700">
                        <a:latin typeface="Verdana"/>
                        <a:cs typeface="Verdana"/>
                      </a:endParaRPr>
                    </a:p>
                  </a:txBody>
                  <a:tcPr marL="0" marR="0" marT="70658" marB="0">
                    <a:lnL w="9372">
                      <a:solidFill>
                        <a:srgbClr val="231F20"/>
                      </a:solidFill>
                      <a:prstDash val="solid"/>
                    </a:lnL>
                    <a:lnR w="9372">
                      <a:solidFill>
                        <a:srgbClr val="231F20"/>
                      </a:solidFill>
                      <a:prstDash val="solid"/>
                    </a:lnR>
                    <a:lnT w="9372">
                      <a:solidFill>
                        <a:srgbClr val="231F20"/>
                      </a:solidFill>
                      <a:prstDash val="solid"/>
                    </a:lnT>
                    <a:lnB w="9372">
                      <a:solidFill>
                        <a:srgbClr val="231F20"/>
                      </a:solidFill>
                      <a:prstDash val="solid"/>
                    </a:lnB>
                    <a:solidFill>
                      <a:srgbClr val="FFFFFF"/>
                    </a:solidFill>
                  </a:tcPr>
                </a:tc>
                <a:tc rowSpan="2">
                  <a:txBody>
                    <a:bodyPr/>
                    <a:lstStyle/>
                    <a:p>
                      <a:pPr marL="127635" marR="48260" indent="-72390">
                        <a:lnSpc>
                          <a:spcPct val="110800"/>
                        </a:lnSpc>
                        <a:spcBef>
                          <a:spcPts val="100"/>
                        </a:spcBef>
                      </a:pPr>
                      <a:r>
                        <a:rPr sz="700" b="1" spc="-5" dirty="0">
                          <a:solidFill>
                            <a:srgbClr val="231F20"/>
                          </a:solidFill>
                          <a:latin typeface="Verdana"/>
                          <a:cs typeface="Verdana"/>
                        </a:rPr>
                        <a:t>FBV-337  </a:t>
                      </a:r>
                      <a:r>
                        <a:rPr sz="700" b="1" dirty="0">
                          <a:solidFill>
                            <a:srgbClr val="231F20"/>
                          </a:solidFill>
                          <a:latin typeface="Verdana"/>
                          <a:cs typeface="Verdana"/>
                        </a:rPr>
                        <a:t>&amp;</a:t>
                      </a:r>
                      <a:r>
                        <a:rPr sz="700" b="1" spc="-75" dirty="0">
                          <a:solidFill>
                            <a:srgbClr val="231F20"/>
                          </a:solidFill>
                          <a:latin typeface="Verdana"/>
                          <a:cs typeface="Verdana"/>
                        </a:rPr>
                        <a:t> </a:t>
                      </a:r>
                      <a:r>
                        <a:rPr sz="700" b="1" dirty="0">
                          <a:solidFill>
                            <a:srgbClr val="231F20"/>
                          </a:solidFill>
                          <a:latin typeface="Verdana"/>
                          <a:cs typeface="Verdana"/>
                        </a:rPr>
                        <a:t>437</a:t>
                      </a:r>
                      <a:endParaRPr sz="700">
                        <a:latin typeface="Verdana"/>
                        <a:cs typeface="Verdana"/>
                      </a:endParaRPr>
                    </a:p>
                  </a:txBody>
                  <a:tcPr marL="0" marR="0" marT="9814" marB="0">
                    <a:lnL w="9372">
                      <a:solidFill>
                        <a:srgbClr val="231F20"/>
                      </a:solidFill>
                      <a:prstDash val="solid"/>
                    </a:lnL>
                    <a:lnR w="9372">
                      <a:solidFill>
                        <a:srgbClr val="231F20"/>
                      </a:solidFill>
                      <a:prstDash val="solid"/>
                    </a:lnR>
                    <a:lnT w="9372">
                      <a:solidFill>
                        <a:srgbClr val="231F20"/>
                      </a:solidFill>
                      <a:prstDash val="solid"/>
                    </a:lnT>
                    <a:lnB w="9372">
                      <a:solidFill>
                        <a:srgbClr val="231F20"/>
                      </a:solidFill>
                      <a:prstDash val="solid"/>
                    </a:lnB>
                    <a:solidFill>
                      <a:srgbClr val="FFFFFF"/>
                    </a:solidFill>
                  </a:tcPr>
                </a:tc>
                <a:tc>
                  <a:txBody>
                    <a:bodyPr/>
                    <a:lstStyle/>
                    <a:p>
                      <a:pPr algn="ctr">
                        <a:lnSpc>
                          <a:spcPct val="100000"/>
                        </a:lnSpc>
                        <a:spcBef>
                          <a:spcPts val="85"/>
                        </a:spcBef>
                      </a:pPr>
                      <a:r>
                        <a:rPr sz="700" b="1" spc="20" dirty="0">
                          <a:solidFill>
                            <a:srgbClr val="231F20"/>
                          </a:solidFill>
                          <a:latin typeface="Verdana"/>
                          <a:cs typeface="Verdana"/>
                        </a:rPr>
                        <a:t>FGC-015 </a:t>
                      </a:r>
                      <a:r>
                        <a:rPr sz="700" b="1" spc="25" dirty="0">
                          <a:solidFill>
                            <a:srgbClr val="231F20"/>
                          </a:solidFill>
                          <a:latin typeface="Verdana"/>
                          <a:cs typeface="Verdana"/>
                        </a:rPr>
                        <a:t>/</a:t>
                      </a:r>
                      <a:r>
                        <a:rPr sz="700" b="1" spc="-60" dirty="0">
                          <a:solidFill>
                            <a:srgbClr val="231F20"/>
                          </a:solidFill>
                          <a:latin typeface="Verdana"/>
                          <a:cs typeface="Verdana"/>
                        </a:rPr>
                        <a:t> </a:t>
                      </a:r>
                      <a:r>
                        <a:rPr sz="700" b="1" spc="15" dirty="0">
                          <a:solidFill>
                            <a:srgbClr val="231F20"/>
                          </a:solidFill>
                          <a:latin typeface="Verdana"/>
                          <a:cs typeface="Verdana"/>
                        </a:rPr>
                        <a:t>FGC-022</a:t>
                      </a:r>
                      <a:endParaRPr sz="700">
                        <a:latin typeface="Verdana"/>
                        <a:cs typeface="Verdana"/>
                      </a:endParaRPr>
                    </a:p>
                  </a:txBody>
                  <a:tcPr marL="0" marR="0" marT="8342" marB="0">
                    <a:lnL w="9372">
                      <a:solidFill>
                        <a:srgbClr val="231F20"/>
                      </a:solidFill>
                      <a:prstDash val="solid"/>
                    </a:lnL>
                    <a:lnR w="9372">
                      <a:solidFill>
                        <a:srgbClr val="231F20"/>
                      </a:solidFill>
                      <a:prstDash val="solid"/>
                    </a:lnR>
                    <a:lnT w="9372">
                      <a:solidFill>
                        <a:srgbClr val="231F20"/>
                      </a:solidFill>
                      <a:prstDash val="solid"/>
                    </a:lnT>
                    <a:lnB w="9372">
                      <a:solidFill>
                        <a:srgbClr val="231F20"/>
                      </a:solidFill>
                      <a:prstDash val="solid"/>
                    </a:lnB>
                    <a:solidFill>
                      <a:srgbClr val="FFFFFF"/>
                    </a:solidFill>
                  </a:tcPr>
                </a:tc>
                <a:tc rowSpan="2">
                  <a:txBody>
                    <a:bodyPr/>
                    <a:lstStyle/>
                    <a:p>
                      <a:pPr algn="ctr">
                        <a:lnSpc>
                          <a:spcPct val="100000"/>
                        </a:lnSpc>
                        <a:spcBef>
                          <a:spcPts val="720"/>
                        </a:spcBef>
                      </a:pPr>
                      <a:r>
                        <a:rPr sz="700" b="1" spc="25" dirty="0">
                          <a:solidFill>
                            <a:srgbClr val="231F20"/>
                          </a:solidFill>
                          <a:latin typeface="Verdana"/>
                          <a:cs typeface="Verdana"/>
                        </a:rPr>
                        <a:t>BAF</a:t>
                      </a:r>
                      <a:endParaRPr sz="700">
                        <a:latin typeface="Verdana"/>
                        <a:cs typeface="Verdana"/>
                      </a:endParaRPr>
                    </a:p>
                  </a:txBody>
                  <a:tcPr marL="0" marR="0" marT="70658" marB="0">
                    <a:lnL w="9372">
                      <a:solidFill>
                        <a:srgbClr val="231F20"/>
                      </a:solidFill>
                      <a:prstDash val="solid"/>
                    </a:lnL>
                    <a:lnR w="9372">
                      <a:solidFill>
                        <a:srgbClr val="231F20"/>
                      </a:solidFill>
                      <a:prstDash val="solid"/>
                    </a:lnR>
                    <a:lnT w="9372">
                      <a:solidFill>
                        <a:srgbClr val="231F20"/>
                      </a:solidFill>
                      <a:prstDash val="solid"/>
                    </a:lnT>
                    <a:lnB w="9372">
                      <a:solidFill>
                        <a:srgbClr val="231F20"/>
                      </a:solidFill>
                      <a:prstDash val="solid"/>
                    </a:lnB>
                    <a:solidFill>
                      <a:srgbClr val="FFFFFF"/>
                    </a:solidFill>
                  </a:tcPr>
                </a:tc>
                <a:tc rowSpan="2">
                  <a:txBody>
                    <a:bodyPr/>
                    <a:lstStyle/>
                    <a:p>
                      <a:pPr marL="224790">
                        <a:lnSpc>
                          <a:spcPct val="100000"/>
                        </a:lnSpc>
                        <a:spcBef>
                          <a:spcPts val="720"/>
                        </a:spcBef>
                      </a:pPr>
                      <a:r>
                        <a:rPr sz="700" b="1" spc="20" dirty="0">
                          <a:solidFill>
                            <a:srgbClr val="231F20"/>
                          </a:solidFill>
                          <a:latin typeface="Verdana"/>
                          <a:cs typeface="Verdana"/>
                        </a:rPr>
                        <a:t>Sub</a:t>
                      </a:r>
                      <a:r>
                        <a:rPr sz="700" b="1" spc="-40" dirty="0">
                          <a:solidFill>
                            <a:srgbClr val="231F20"/>
                          </a:solidFill>
                          <a:latin typeface="Verdana"/>
                          <a:cs typeface="Verdana"/>
                        </a:rPr>
                        <a:t> </a:t>
                      </a:r>
                      <a:r>
                        <a:rPr sz="700" b="1" spc="15" dirty="0">
                          <a:solidFill>
                            <a:srgbClr val="231F20"/>
                          </a:solidFill>
                          <a:latin typeface="Verdana"/>
                          <a:cs typeface="Verdana"/>
                        </a:rPr>
                        <a:t>Accessories</a:t>
                      </a:r>
                      <a:endParaRPr sz="700">
                        <a:latin typeface="Verdana"/>
                        <a:cs typeface="Verdana"/>
                      </a:endParaRPr>
                    </a:p>
                  </a:txBody>
                  <a:tcPr marL="0" marR="0" marT="70658" marB="0">
                    <a:lnL w="9372">
                      <a:solidFill>
                        <a:srgbClr val="231F20"/>
                      </a:solidFill>
                      <a:prstDash val="solid"/>
                    </a:lnL>
                    <a:lnR w="9372">
                      <a:solidFill>
                        <a:srgbClr val="231F20"/>
                      </a:solidFill>
                      <a:prstDash val="solid"/>
                    </a:lnR>
                    <a:lnT w="9372">
                      <a:solidFill>
                        <a:srgbClr val="231F20"/>
                      </a:solidFill>
                      <a:prstDash val="solid"/>
                    </a:lnT>
                    <a:lnB w="9372">
                      <a:solidFill>
                        <a:srgbClr val="231F20"/>
                      </a:solidFill>
                      <a:prstDash val="solid"/>
                    </a:lnB>
                    <a:solidFill>
                      <a:srgbClr val="FFFFFF"/>
                    </a:solidFill>
                  </a:tcPr>
                </a:tc>
              </a:tr>
              <a:tr h="124474">
                <a:tc vMerge="1">
                  <a:txBody>
                    <a:bodyPr/>
                    <a:lstStyle/>
                    <a:p>
                      <a:endParaRPr/>
                    </a:p>
                  </a:txBody>
                  <a:tcPr marL="0" marR="0" marT="84455" marB="0">
                    <a:lnL w="9372">
                      <a:solidFill>
                        <a:srgbClr val="231F20"/>
                      </a:solidFill>
                      <a:prstDash val="solid"/>
                    </a:lnL>
                    <a:lnR w="9372">
                      <a:solidFill>
                        <a:srgbClr val="231F20"/>
                      </a:solidFill>
                      <a:prstDash val="solid"/>
                    </a:lnR>
                    <a:lnT w="9372">
                      <a:solidFill>
                        <a:srgbClr val="231F20"/>
                      </a:solidFill>
                      <a:prstDash val="solid"/>
                    </a:lnT>
                    <a:lnB w="9372">
                      <a:solidFill>
                        <a:srgbClr val="231F20"/>
                      </a:solidFill>
                      <a:prstDash val="solid"/>
                    </a:lnB>
                    <a:solidFill>
                      <a:srgbClr val="FFFFFF"/>
                    </a:solidFill>
                  </a:tcPr>
                </a:tc>
                <a:tc vMerge="1">
                  <a:txBody>
                    <a:bodyPr/>
                    <a:lstStyle/>
                    <a:p>
                      <a:endParaRPr/>
                    </a:p>
                  </a:txBody>
                  <a:tcPr marL="0" marR="0" marT="91440" marB="0">
                    <a:lnL w="9372">
                      <a:solidFill>
                        <a:srgbClr val="231F20"/>
                      </a:solidFill>
                      <a:prstDash val="solid"/>
                    </a:lnL>
                    <a:lnR w="9372">
                      <a:solidFill>
                        <a:srgbClr val="231F20"/>
                      </a:solidFill>
                      <a:prstDash val="solid"/>
                    </a:lnR>
                    <a:lnT w="9372">
                      <a:solidFill>
                        <a:srgbClr val="231F20"/>
                      </a:solidFill>
                      <a:prstDash val="solid"/>
                    </a:lnT>
                    <a:lnB w="9372">
                      <a:solidFill>
                        <a:srgbClr val="231F20"/>
                      </a:solidFill>
                      <a:prstDash val="solid"/>
                    </a:lnB>
                    <a:solidFill>
                      <a:srgbClr val="FFFFFF"/>
                    </a:solidFill>
                  </a:tcPr>
                </a:tc>
                <a:tc vMerge="1">
                  <a:txBody>
                    <a:bodyPr/>
                    <a:lstStyle/>
                    <a:p>
                      <a:endParaRPr/>
                    </a:p>
                  </a:txBody>
                  <a:tcPr marL="0" marR="0" marT="12700" marB="0">
                    <a:lnL w="9372">
                      <a:solidFill>
                        <a:srgbClr val="231F20"/>
                      </a:solidFill>
                      <a:prstDash val="solid"/>
                    </a:lnL>
                    <a:lnR w="9372">
                      <a:solidFill>
                        <a:srgbClr val="231F20"/>
                      </a:solidFill>
                      <a:prstDash val="solid"/>
                    </a:lnR>
                    <a:lnT w="9372">
                      <a:solidFill>
                        <a:srgbClr val="231F20"/>
                      </a:solidFill>
                      <a:prstDash val="solid"/>
                    </a:lnT>
                    <a:lnB w="9372">
                      <a:solidFill>
                        <a:srgbClr val="231F20"/>
                      </a:solidFill>
                      <a:prstDash val="solid"/>
                    </a:lnB>
                    <a:solidFill>
                      <a:srgbClr val="FFFFFF"/>
                    </a:solidFill>
                  </a:tcPr>
                </a:tc>
                <a:tc>
                  <a:txBody>
                    <a:bodyPr/>
                    <a:lstStyle/>
                    <a:p>
                      <a:pPr algn="ctr">
                        <a:lnSpc>
                          <a:spcPct val="100000"/>
                        </a:lnSpc>
                        <a:spcBef>
                          <a:spcPts val="85"/>
                        </a:spcBef>
                      </a:pPr>
                      <a:r>
                        <a:rPr sz="700" b="1" spc="20" dirty="0">
                          <a:solidFill>
                            <a:srgbClr val="231F20"/>
                          </a:solidFill>
                          <a:latin typeface="Verdana"/>
                          <a:cs typeface="Verdana"/>
                        </a:rPr>
                        <a:t>FGC-037 </a:t>
                      </a:r>
                      <a:r>
                        <a:rPr sz="700" b="1" spc="25" dirty="0">
                          <a:solidFill>
                            <a:srgbClr val="231F20"/>
                          </a:solidFill>
                          <a:latin typeface="Verdana"/>
                          <a:cs typeface="Verdana"/>
                        </a:rPr>
                        <a:t>/</a:t>
                      </a:r>
                      <a:r>
                        <a:rPr sz="700" b="1" spc="-60" dirty="0">
                          <a:solidFill>
                            <a:srgbClr val="231F20"/>
                          </a:solidFill>
                          <a:latin typeface="Verdana"/>
                          <a:cs typeface="Verdana"/>
                        </a:rPr>
                        <a:t> </a:t>
                      </a:r>
                      <a:r>
                        <a:rPr sz="700" b="1" spc="15" dirty="0">
                          <a:solidFill>
                            <a:srgbClr val="231F20"/>
                          </a:solidFill>
                          <a:latin typeface="Verdana"/>
                          <a:cs typeface="Verdana"/>
                        </a:rPr>
                        <a:t>FGC-055</a:t>
                      </a:r>
                      <a:endParaRPr sz="700">
                        <a:latin typeface="Verdana"/>
                        <a:cs typeface="Verdana"/>
                      </a:endParaRPr>
                    </a:p>
                  </a:txBody>
                  <a:tcPr marL="0" marR="0" marT="8342" marB="0">
                    <a:lnL w="9372">
                      <a:solidFill>
                        <a:srgbClr val="231F20"/>
                      </a:solidFill>
                      <a:prstDash val="solid"/>
                    </a:lnL>
                    <a:lnR w="9372">
                      <a:solidFill>
                        <a:srgbClr val="231F20"/>
                      </a:solidFill>
                      <a:prstDash val="solid"/>
                    </a:lnR>
                    <a:lnT w="9372">
                      <a:solidFill>
                        <a:srgbClr val="231F20"/>
                      </a:solidFill>
                      <a:prstDash val="solid"/>
                    </a:lnT>
                    <a:lnB w="9372">
                      <a:solidFill>
                        <a:srgbClr val="231F20"/>
                      </a:solidFill>
                      <a:prstDash val="solid"/>
                    </a:lnB>
                    <a:solidFill>
                      <a:srgbClr val="E8EEF3"/>
                    </a:solidFill>
                  </a:tcPr>
                </a:tc>
                <a:tc vMerge="1">
                  <a:txBody>
                    <a:bodyPr/>
                    <a:lstStyle/>
                    <a:p>
                      <a:endParaRPr/>
                    </a:p>
                  </a:txBody>
                  <a:tcPr marL="0" marR="0" marT="91440" marB="0">
                    <a:lnL w="9372">
                      <a:solidFill>
                        <a:srgbClr val="231F20"/>
                      </a:solidFill>
                      <a:prstDash val="solid"/>
                    </a:lnL>
                    <a:lnR w="9372">
                      <a:solidFill>
                        <a:srgbClr val="231F20"/>
                      </a:solidFill>
                      <a:prstDash val="solid"/>
                    </a:lnR>
                    <a:lnT w="9372">
                      <a:solidFill>
                        <a:srgbClr val="231F20"/>
                      </a:solidFill>
                      <a:prstDash val="solid"/>
                    </a:lnT>
                    <a:lnB w="9372">
                      <a:solidFill>
                        <a:srgbClr val="231F20"/>
                      </a:solidFill>
                      <a:prstDash val="solid"/>
                    </a:lnB>
                    <a:solidFill>
                      <a:srgbClr val="FFFFFF"/>
                    </a:solidFill>
                  </a:tcPr>
                </a:tc>
                <a:tc vMerge="1">
                  <a:txBody>
                    <a:bodyPr/>
                    <a:lstStyle/>
                    <a:p>
                      <a:endParaRPr/>
                    </a:p>
                  </a:txBody>
                  <a:tcPr marL="0" marR="0" marT="91440" marB="0">
                    <a:lnL w="9372">
                      <a:solidFill>
                        <a:srgbClr val="231F20"/>
                      </a:solidFill>
                      <a:prstDash val="solid"/>
                    </a:lnL>
                    <a:lnR w="9372">
                      <a:solidFill>
                        <a:srgbClr val="231F20"/>
                      </a:solidFill>
                      <a:prstDash val="solid"/>
                    </a:lnR>
                    <a:lnT w="9372">
                      <a:solidFill>
                        <a:srgbClr val="231F20"/>
                      </a:solidFill>
                      <a:prstDash val="solid"/>
                    </a:lnT>
                    <a:lnB w="9372">
                      <a:solidFill>
                        <a:srgbClr val="231F20"/>
                      </a:solidFill>
                      <a:prstDash val="solid"/>
                    </a:lnB>
                    <a:solidFill>
                      <a:srgbClr val="FFFFFF"/>
                    </a:solidFill>
                  </a:tcPr>
                </a:tc>
              </a:tr>
              <a:tr h="334546">
                <a:tc>
                  <a:txBody>
                    <a:bodyPr/>
                    <a:lstStyle/>
                    <a:p>
                      <a:pPr algn="ctr">
                        <a:lnSpc>
                          <a:spcPct val="100000"/>
                        </a:lnSpc>
                        <a:spcBef>
                          <a:spcPts val="560"/>
                        </a:spcBef>
                      </a:pPr>
                      <a:r>
                        <a:rPr sz="700" spc="5" dirty="0">
                          <a:solidFill>
                            <a:srgbClr val="231F20"/>
                          </a:solidFill>
                          <a:latin typeface="Days"/>
                          <a:cs typeface="Days"/>
                        </a:rPr>
                        <a:t>TYPE</a:t>
                      </a:r>
                      <a:endParaRPr sz="700" dirty="0">
                        <a:latin typeface="Days"/>
                        <a:cs typeface="Days"/>
                      </a:endParaRPr>
                    </a:p>
                  </a:txBody>
                  <a:tcPr marL="0" marR="0" marT="54956" marB="0">
                    <a:lnL w="9372">
                      <a:solidFill>
                        <a:srgbClr val="231F20"/>
                      </a:solidFill>
                      <a:prstDash val="solid"/>
                    </a:lnL>
                    <a:lnR w="9372">
                      <a:solidFill>
                        <a:srgbClr val="231F20"/>
                      </a:solidFill>
                      <a:prstDash val="solid"/>
                    </a:lnR>
                    <a:lnT w="9372">
                      <a:solidFill>
                        <a:srgbClr val="231F20"/>
                      </a:solidFill>
                      <a:prstDash val="solid"/>
                    </a:lnT>
                    <a:lnB w="9372">
                      <a:solidFill>
                        <a:srgbClr val="231F20"/>
                      </a:solidFill>
                      <a:prstDash val="solid"/>
                    </a:lnB>
                    <a:solidFill>
                      <a:srgbClr val="FFFFFF"/>
                    </a:solidFill>
                  </a:tcPr>
                </a:tc>
                <a:tc gridSpan="2">
                  <a:txBody>
                    <a:bodyPr/>
                    <a:lstStyle/>
                    <a:p>
                      <a:pPr marL="238125" marR="230504" indent="214629">
                        <a:lnSpc>
                          <a:spcPct val="104299"/>
                        </a:lnSpc>
                        <a:spcBef>
                          <a:spcPts val="40"/>
                        </a:spcBef>
                      </a:pPr>
                      <a:r>
                        <a:rPr sz="700" spc="20" dirty="0">
                          <a:solidFill>
                            <a:srgbClr val="231F20"/>
                          </a:solidFill>
                          <a:latin typeface="Verdana"/>
                          <a:cs typeface="Verdana"/>
                        </a:rPr>
                        <a:t>Sewage  Non </a:t>
                      </a:r>
                      <a:r>
                        <a:rPr sz="700" spc="15" dirty="0">
                          <a:solidFill>
                            <a:srgbClr val="231F20"/>
                          </a:solidFill>
                          <a:latin typeface="Verdana"/>
                          <a:cs typeface="Verdana"/>
                        </a:rPr>
                        <a:t>Clog</a:t>
                      </a:r>
                      <a:r>
                        <a:rPr sz="700" spc="-85" dirty="0">
                          <a:solidFill>
                            <a:srgbClr val="231F20"/>
                          </a:solidFill>
                          <a:latin typeface="Verdana"/>
                          <a:cs typeface="Verdana"/>
                        </a:rPr>
                        <a:t> </a:t>
                      </a:r>
                      <a:r>
                        <a:rPr sz="700" spc="25" dirty="0">
                          <a:solidFill>
                            <a:srgbClr val="231F20"/>
                          </a:solidFill>
                          <a:latin typeface="Verdana"/>
                          <a:cs typeface="Verdana"/>
                        </a:rPr>
                        <a:t>Pump</a:t>
                      </a:r>
                      <a:endParaRPr sz="700">
                        <a:latin typeface="Verdana"/>
                        <a:cs typeface="Verdana"/>
                      </a:endParaRPr>
                    </a:p>
                  </a:txBody>
                  <a:tcPr marL="0" marR="0" marT="3925" marB="0">
                    <a:lnL w="9372">
                      <a:solidFill>
                        <a:srgbClr val="231F20"/>
                      </a:solidFill>
                      <a:prstDash val="solid"/>
                    </a:lnL>
                    <a:lnR w="9372">
                      <a:solidFill>
                        <a:srgbClr val="231F20"/>
                      </a:solidFill>
                      <a:prstDash val="solid"/>
                    </a:lnR>
                    <a:lnT w="9372">
                      <a:solidFill>
                        <a:srgbClr val="231F20"/>
                      </a:solidFill>
                      <a:prstDash val="solid"/>
                    </a:lnT>
                    <a:lnB w="9372">
                      <a:solidFill>
                        <a:srgbClr val="231F20"/>
                      </a:solidFill>
                      <a:prstDash val="solid"/>
                    </a:lnB>
                    <a:solidFill>
                      <a:srgbClr val="FFFFFF"/>
                    </a:solidFill>
                  </a:tcPr>
                </a:tc>
                <a:tc hMerge="1">
                  <a:txBody>
                    <a:bodyPr/>
                    <a:lstStyle/>
                    <a:p>
                      <a:endParaRPr/>
                    </a:p>
                  </a:txBody>
                  <a:tcPr marL="0" marR="0" marT="0" marB="0"/>
                </a:tc>
                <a:tc>
                  <a:txBody>
                    <a:bodyPr/>
                    <a:lstStyle/>
                    <a:p>
                      <a:pPr algn="ctr">
                        <a:lnSpc>
                          <a:spcPct val="100000"/>
                        </a:lnSpc>
                        <a:spcBef>
                          <a:spcPts val="615"/>
                        </a:spcBef>
                      </a:pPr>
                      <a:r>
                        <a:rPr sz="700" spc="20" dirty="0">
                          <a:solidFill>
                            <a:srgbClr val="231F20"/>
                          </a:solidFill>
                          <a:latin typeface="Verdana"/>
                          <a:cs typeface="Verdana"/>
                        </a:rPr>
                        <a:t>Sewage </a:t>
                      </a:r>
                      <a:r>
                        <a:rPr sz="700" spc="15" dirty="0">
                          <a:solidFill>
                            <a:srgbClr val="231F20"/>
                          </a:solidFill>
                          <a:latin typeface="Verdana"/>
                          <a:cs typeface="Verdana"/>
                        </a:rPr>
                        <a:t>Grinder</a:t>
                      </a:r>
                      <a:r>
                        <a:rPr sz="700" spc="-80" dirty="0">
                          <a:solidFill>
                            <a:srgbClr val="231F20"/>
                          </a:solidFill>
                          <a:latin typeface="Verdana"/>
                          <a:cs typeface="Verdana"/>
                        </a:rPr>
                        <a:t> </a:t>
                      </a:r>
                      <a:r>
                        <a:rPr sz="700" spc="25" dirty="0">
                          <a:solidFill>
                            <a:srgbClr val="231F20"/>
                          </a:solidFill>
                          <a:latin typeface="Verdana"/>
                          <a:cs typeface="Verdana"/>
                        </a:rPr>
                        <a:t>Pump</a:t>
                      </a:r>
                      <a:endParaRPr sz="700">
                        <a:latin typeface="Verdana"/>
                        <a:cs typeface="Verdana"/>
                      </a:endParaRPr>
                    </a:p>
                  </a:txBody>
                  <a:tcPr marL="0" marR="0" marT="60354" marB="0">
                    <a:lnL w="9372">
                      <a:solidFill>
                        <a:srgbClr val="231F20"/>
                      </a:solidFill>
                      <a:prstDash val="solid"/>
                    </a:lnL>
                    <a:lnR w="9372">
                      <a:solidFill>
                        <a:srgbClr val="231F20"/>
                      </a:solidFill>
                      <a:prstDash val="solid"/>
                    </a:lnR>
                    <a:lnT w="9372">
                      <a:solidFill>
                        <a:srgbClr val="231F20"/>
                      </a:solidFill>
                      <a:prstDash val="solid"/>
                    </a:lnT>
                    <a:lnB w="9372">
                      <a:solidFill>
                        <a:srgbClr val="231F20"/>
                      </a:solidFill>
                      <a:prstDash val="solid"/>
                    </a:lnB>
                    <a:solidFill>
                      <a:srgbClr val="FFFFFF"/>
                    </a:solidFill>
                  </a:tcPr>
                </a:tc>
                <a:tc>
                  <a:txBody>
                    <a:bodyPr/>
                    <a:lstStyle/>
                    <a:p>
                      <a:pPr algn="ctr">
                        <a:lnSpc>
                          <a:spcPct val="100000"/>
                        </a:lnSpc>
                        <a:spcBef>
                          <a:spcPts val="615"/>
                        </a:spcBef>
                      </a:pPr>
                      <a:r>
                        <a:rPr sz="700" spc="20" dirty="0">
                          <a:solidFill>
                            <a:srgbClr val="231F20"/>
                          </a:solidFill>
                          <a:latin typeface="Verdana"/>
                          <a:cs typeface="Verdana"/>
                        </a:rPr>
                        <a:t>Break </a:t>
                      </a:r>
                      <a:r>
                        <a:rPr sz="700" spc="15" dirty="0">
                          <a:solidFill>
                            <a:srgbClr val="231F20"/>
                          </a:solidFill>
                          <a:latin typeface="Verdana"/>
                          <a:cs typeface="Verdana"/>
                        </a:rPr>
                        <a:t>Away</a:t>
                      </a:r>
                      <a:r>
                        <a:rPr sz="700" spc="-85" dirty="0">
                          <a:solidFill>
                            <a:srgbClr val="231F20"/>
                          </a:solidFill>
                          <a:latin typeface="Verdana"/>
                          <a:cs typeface="Verdana"/>
                        </a:rPr>
                        <a:t> </a:t>
                      </a:r>
                      <a:r>
                        <a:rPr sz="700" spc="15" dirty="0">
                          <a:solidFill>
                            <a:srgbClr val="231F20"/>
                          </a:solidFill>
                          <a:latin typeface="Verdana"/>
                          <a:cs typeface="Verdana"/>
                        </a:rPr>
                        <a:t>Fitting</a:t>
                      </a:r>
                      <a:endParaRPr sz="700">
                        <a:latin typeface="Verdana"/>
                        <a:cs typeface="Verdana"/>
                      </a:endParaRPr>
                    </a:p>
                  </a:txBody>
                  <a:tcPr marL="0" marR="0" marT="60354" marB="0">
                    <a:lnL w="9372">
                      <a:solidFill>
                        <a:srgbClr val="231F20"/>
                      </a:solidFill>
                      <a:prstDash val="solid"/>
                    </a:lnL>
                    <a:lnR w="9372">
                      <a:solidFill>
                        <a:srgbClr val="231F20"/>
                      </a:solidFill>
                      <a:prstDash val="solid"/>
                    </a:lnR>
                    <a:lnT w="9372">
                      <a:solidFill>
                        <a:srgbClr val="231F20"/>
                      </a:solidFill>
                      <a:prstDash val="solid"/>
                    </a:lnT>
                    <a:lnB w="9372">
                      <a:solidFill>
                        <a:srgbClr val="231F20"/>
                      </a:solidFill>
                      <a:prstDash val="solid"/>
                    </a:lnB>
                    <a:solidFill>
                      <a:srgbClr val="FFFFFF"/>
                    </a:solidFill>
                  </a:tcPr>
                </a:tc>
                <a:tc>
                  <a:txBody>
                    <a:bodyPr/>
                    <a:lstStyle/>
                    <a:p>
                      <a:endParaRPr sz="700">
                        <a:latin typeface="Verdana"/>
                        <a:cs typeface="Verdana"/>
                      </a:endParaRPr>
                    </a:p>
                  </a:txBody>
                  <a:tcPr marL="0" marR="0" marT="0" marB="0">
                    <a:lnL w="9372">
                      <a:solidFill>
                        <a:srgbClr val="231F20"/>
                      </a:solidFill>
                      <a:prstDash val="solid"/>
                    </a:lnL>
                    <a:lnR w="9372">
                      <a:solidFill>
                        <a:srgbClr val="231F20"/>
                      </a:solidFill>
                      <a:prstDash val="solid"/>
                    </a:lnR>
                    <a:lnT w="9372">
                      <a:solidFill>
                        <a:srgbClr val="231F20"/>
                      </a:solidFill>
                      <a:prstDash val="solid"/>
                    </a:lnT>
                    <a:lnB w="9372">
                      <a:solidFill>
                        <a:srgbClr val="231F20"/>
                      </a:solidFill>
                      <a:prstDash val="solid"/>
                    </a:lnB>
                    <a:solidFill>
                      <a:srgbClr val="FFFFFF"/>
                    </a:solidFill>
                  </a:tcPr>
                </a:tc>
              </a:tr>
              <a:tr h="334546">
                <a:tc>
                  <a:txBody>
                    <a:bodyPr/>
                    <a:lstStyle/>
                    <a:p>
                      <a:pPr algn="ctr">
                        <a:lnSpc>
                          <a:spcPct val="100000"/>
                        </a:lnSpc>
                        <a:spcBef>
                          <a:spcPts val="560"/>
                        </a:spcBef>
                      </a:pPr>
                      <a:r>
                        <a:rPr sz="700" dirty="0">
                          <a:solidFill>
                            <a:srgbClr val="231F20"/>
                          </a:solidFill>
                          <a:latin typeface="Days"/>
                          <a:cs typeface="Days"/>
                        </a:rPr>
                        <a:t>CAPACITIES</a:t>
                      </a:r>
                      <a:endParaRPr sz="700" dirty="0">
                        <a:latin typeface="Days"/>
                        <a:cs typeface="Days"/>
                      </a:endParaRPr>
                    </a:p>
                  </a:txBody>
                  <a:tcPr marL="0" marR="0" marT="54956" marB="0">
                    <a:lnL w="9372">
                      <a:solidFill>
                        <a:srgbClr val="231F20"/>
                      </a:solidFill>
                      <a:prstDash val="solid"/>
                    </a:lnL>
                    <a:lnR w="9372">
                      <a:solidFill>
                        <a:srgbClr val="231F20"/>
                      </a:solidFill>
                      <a:prstDash val="solid"/>
                    </a:lnR>
                    <a:lnT w="9372">
                      <a:solidFill>
                        <a:srgbClr val="231F20"/>
                      </a:solidFill>
                      <a:prstDash val="solid"/>
                    </a:lnT>
                    <a:lnB w="9372">
                      <a:solidFill>
                        <a:srgbClr val="231F20"/>
                      </a:solidFill>
                      <a:prstDash val="solid"/>
                    </a:lnB>
                    <a:solidFill>
                      <a:srgbClr val="E8EEF3"/>
                    </a:solidFill>
                  </a:tcPr>
                </a:tc>
                <a:tc gridSpan="2">
                  <a:txBody>
                    <a:bodyPr/>
                    <a:lstStyle/>
                    <a:p>
                      <a:pPr marL="421005" marR="167005" indent="-246379">
                        <a:lnSpc>
                          <a:spcPct val="104299"/>
                        </a:lnSpc>
                        <a:spcBef>
                          <a:spcPts val="40"/>
                        </a:spcBef>
                      </a:pPr>
                      <a:r>
                        <a:rPr sz="700" spc="20" dirty="0">
                          <a:solidFill>
                            <a:srgbClr val="231F20"/>
                          </a:solidFill>
                          <a:latin typeface="Verdana"/>
                          <a:cs typeface="Verdana"/>
                        </a:rPr>
                        <a:t>up </a:t>
                      </a:r>
                      <a:r>
                        <a:rPr sz="700" spc="15" dirty="0">
                          <a:solidFill>
                            <a:srgbClr val="231F20"/>
                          </a:solidFill>
                          <a:latin typeface="Verdana"/>
                          <a:cs typeface="Verdana"/>
                        </a:rPr>
                        <a:t>to </a:t>
                      </a:r>
                      <a:r>
                        <a:rPr sz="700" spc="20" dirty="0">
                          <a:solidFill>
                            <a:srgbClr val="231F20"/>
                          </a:solidFill>
                          <a:latin typeface="Verdana"/>
                          <a:cs typeface="Verdana"/>
                        </a:rPr>
                        <a:t>317</a:t>
                      </a:r>
                      <a:r>
                        <a:rPr sz="700" spc="-80" dirty="0">
                          <a:solidFill>
                            <a:srgbClr val="231F20"/>
                          </a:solidFill>
                          <a:latin typeface="Verdana"/>
                          <a:cs typeface="Verdana"/>
                        </a:rPr>
                        <a:t> </a:t>
                      </a:r>
                      <a:r>
                        <a:rPr sz="700" spc="25" dirty="0">
                          <a:solidFill>
                            <a:srgbClr val="231F20"/>
                          </a:solidFill>
                          <a:latin typeface="Verdana"/>
                          <a:cs typeface="Verdana"/>
                        </a:rPr>
                        <a:t>USGPM  </a:t>
                      </a:r>
                      <a:r>
                        <a:rPr sz="700" spc="20" dirty="0">
                          <a:solidFill>
                            <a:srgbClr val="231F20"/>
                          </a:solidFill>
                          <a:latin typeface="Verdana"/>
                          <a:cs typeface="Verdana"/>
                        </a:rPr>
                        <a:t>72</a:t>
                      </a:r>
                      <a:r>
                        <a:rPr sz="700" spc="-65" dirty="0">
                          <a:solidFill>
                            <a:srgbClr val="231F20"/>
                          </a:solidFill>
                          <a:latin typeface="Verdana"/>
                          <a:cs typeface="Verdana"/>
                        </a:rPr>
                        <a:t> </a:t>
                      </a:r>
                      <a:r>
                        <a:rPr sz="700" spc="15" dirty="0">
                          <a:solidFill>
                            <a:srgbClr val="231F20"/>
                          </a:solidFill>
                          <a:latin typeface="Verdana"/>
                          <a:cs typeface="Verdana"/>
                        </a:rPr>
                        <a:t>m</a:t>
                      </a:r>
                      <a:r>
                        <a:rPr sz="700" spc="22" baseline="33333" dirty="0">
                          <a:solidFill>
                            <a:srgbClr val="231F20"/>
                          </a:solidFill>
                          <a:latin typeface="Verdana"/>
                          <a:cs typeface="Verdana"/>
                        </a:rPr>
                        <a:t>3</a:t>
                      </a:r>
                      <a:r>
                        <a:rPr sz="700" spc="15" dirty="0">
                          <a:solidFill>
                            <a:srgbClr val="231F20"/>
                          </a:solidFill>
                          <a:latin typeface="Verdana"/>
                          <a:cs typeface="Verdana"/>
                        </a:rPr>
                        <a:t>/hr</a:t>
                      </a:r>
                      <a:endParaRPr sz="700">
                        <a:latin typeface="Verdana"/>
                        <a:cs typeface="Verdana"/>
                      </a:endParaRPr>
                    </a:p>
                  </a:txBody>
                  <a:tcPr marL="0" marR="0" marT="3925" marB="0">
                    <a:lnL w="9372">
                      <a:solidFill>
                        <a:srgbClr val="231F20"/>
                      </a:solidFill>
                      <a:prstDash val="solid"/>
                    </a:lnL>
                    <a:lnR w="9372">
                      <a:solidFill>
                        <a:srgbClr val="231F20"/>
                      </a:solidFill>
                      <a:prstDash val="solid"/>
                    </a:lnR>
                    <a:lnT w="9372">
                      <a:solidFill>
                        <a:srgbClr val="231F20"/>
                      </a:solidFill>
                      <a:prstDash val="solid"/>
                    </a:lnT>
                    <a:lnB w="9372">
                      <a:solidFill>
                        <a:srgbClr val="231F20"/>
                      </a:solidFill>
                      <a:prstDash val="solid"/>
                    </a:lnB>
                    <a:solidFill>
                      <a:srgbClr val="E8EEF3"/>
                    </a:solidFill>
                  </a:tcPr>
                </a:tc>
                <a:tc hMerge="1">
                  <a:txBody>
                    <a:bodyPr/>
                    <a:lstStyle/>
                    <a:p>
                      <a:endParaRPr/>
                    </a:p>
                  </a:txBody>
                  <a:tcPr marL="0" marR="0" marT="0" marB="0"/>
                </a:tc>
                <a:tc>
                  <a:txBody>
                    <a:bodyPr/>
                    <a:lstStyle/>
                    <a:p>
                      <a:pPr marL="462915" marR="244475" indent="-210820">
                        <a:lnSpc>
                          <a:spcPct val="104299"/>
                        </a:lnSpc>
                        <a:spcBef>
                          <a:spcPts val="40"/>
                        </a:spcBef>
                      </a:pPr>
                      <a:r>
                        <a:rPr sz="700" spc="20" dirty="0">
                          <a:solidFill>
                            <a:srgbClr val="231F20"/>
                          </a:solidFill>
                          <a:latin typeface="Verdana"/>
                          <a:cs typeface="Verdana"/>
                        </a:rPr>
                        <a:t>up </a:t>
                      </a:r>
                      <a:r>
                        <a:rPr sz="700" spc="15" dirty="0">
                          <a:solidFill>
                            <a:srgbClr val="231F20"/>
                          </a:solidFill>
                          <a:latin typeface="Verdana"/>
                          <a:cs typeface="Verdana"/>
                        </a:rPr>
                        <a:t>to </a:t>
                      </a:r>
                      <a:r>
                        <a:rPr sz="700" spc="20" dirty="0">
                          <a:solidFill>
                            <a:srgbClr val="231F20"/>
                          </a:solidFill>
                          <a:latin typeface="Verdana"/>
                          <a:cs typeface="Verdana"/>
                        </a:rPr>
                        <a:t>61</a:t>
                      </a:r>
                      <a:r>
                        <a:rPr sz="700" spc="-80" dirty="0">
                          <a:solidFill>
                            <a:srgbClr val="231F20"/>
                          </a:solidFill>
                          <a:latin typeface="Verdana"/>
                          <a:cs typeface="Verdana"/>
                        </a:rPr>
                        <a:t> </a:t>
                      </a:r>
                      <a:r>
                        <a:rPr sz="700" spc="25" dirty="0">
                          <a:solidFill>
                            <a:srgbClr val="231F20"/>
                          </a:solidFill>
                          <a:latin typeface="Verdana"/>
                          <a:cs typeface="Verdana"/>
                        </a:rPr>
                        <a:t>USGPM  </a:t>
                      </a:r>
                      <a:r>
                        <a:rPr sz="700" spc="20" dirty="0">
                          <a:solidFill>
                            <a:srgbClr val="231F20"/>
                          </a:solidFill>
                          <a:latin typeface="Verdana"/>
                          <a:cs typeface="Verdana"/>
                        </a:rPr>
                        <a:t>14</a:t>
                      </a:r>
                      <a:r>
                        <a:rPr sz="700" spc="-65" dirty="0">
                          <a:solidFill>
                            <a:srgbClr val="231F20"/>
                          </a:solidFill>
                          <a:latin typeface="Verdana"/>
                          <a:cs typeface="Verdana"/>
                        </a:rPr>
                        <a:t> </a:t>
                      </a:r>
                      <a:r>
                        <a:rPr sz="700" spc="15" dirty="0">
                          <a:solidFill>
                            <a:srgbClr val="231F20"/>
                          </a:solidFill>
                          <a:latin typeface="Verdana"/>
                          <a:cs typeface="Verdana"/>
                        </a:rPr>
                        <a:t>m</a:t>
                      </a:r>
                      <a:r>
                        <a:rPr sz="700" spc="22" baseline="33333" dirty="0">
                          <a:solidFill>
                            <a:srgbClr val="231F20"/>
                          </a:solidFill>
                          <a:latin typeface="Verdana"/>
                          <a:cs typeface="Verdana"/>
                        </a:rPr>
                        <a:t>3</a:t>
                      </a:r>
                      <a:r>
                        <a:rPr sz="700" spc="15" dirty="0">
                          <a:solidFill>
                            <a:srgbClr val="231F20"/>
                          </a:solidFill>
                          <a:latin typeface="Verdana"/>
                          <a:cs typeface="Verdana"/>
                        </a:rPr>
                        <a:t>/hr</a:t>
                      </a:r>
                      <a:endParaRPr sz="700">
                        <a:latin typeface="Verdana"/>
                        <a:cs typeface="Verdana"/>
                      </a:endParaRPr>
                    </a:p>
                  </a:txBody>
                  <a:tcPr marL="0" marR="0" marT="3925" marB="0">
                    <a:lnL w="9372">
                      <a:solidFill>
                        <a:srgbClr val="231F20"/>
                      </a:solidFill>
                      <a:prstDash val="solid"/>
                    </a:lnL>
                    <a:lnR w="9372">
                      <a:solidFill>
                        <a:srgbClr val="231F20"/>
                      </a:solidFill>
                      <a:prstDash val="solid"/>
                    </a:lnR>
                    <a:lnT w="9372">
                      <a:solidFill>
                        <a:srgbClr val="231F20"/>
                      </a:solidFill>
                      <a:prstDash val="solid"/>
                    </a:lnT>
                    <a:lnB w="9372">
                      <a:solidFill>
                        <a:srgbClr val="231F20"/>
                      </a:solidFill>
                      <a:prstDash val="solid"/>
                    </a:lnB>
                    <a:solidFill>
                      <a:srgbClr val="E8EEF3"/>
                    </a:solidFill>
                  </a:tcPr>
                </a:tc>
                <a:tc>
                  <a:txBody>
                    <a:bodyPr/>
                    <a:lstStyle/>
                    <a:p>
                      <a:endParaRPr sz="700">
                        <a:latin typeface="Verdana"/>
                        <a:cs typeface="Verdana"/>
                      </a:endParaRPr>
                    </a:p>
                  </a:txBody>
                  <a:tcPr marL="0" marR="0" marT="0" marB="0">
                    <a:lnL w="9372">
                      <a:solidFill>
                        <a:srgbClr val="231F20"/>
                      </a:solidFill>
                      <a:prstDash val="solid"/>
                    </a:lnL>
                    <a:lnR w="9372">
                      <a:solidFill>
                        <a:srgbClr val="231F20"/>
                      </a:solidFill>
                      <a:prstDash val="solid"/>
                    </a:lnR>
                    <a:lnT w="9372">
                      <a:solidFill>
                        <a:srgbClr val="231F20"/>
                      </a:solidFill>
                      <a:prstDash val="solid"/>
                    </a:lnT>
                    <a:lnB w="9372">
                      <a:solidFill>
                        <a:srgbClr val="231F20"/>
                      </a:solidFill>
                      <a:prstDash val="solid"/>
                    </a:lnB>
                    <a:solidFill>
                      <a:srgbClr val="E8EEF3"/>
                    </a:solidFill>
                  </a:tcPr>
                </a:tc>
                <a:tc>
                  <a:txBody>
                    <a:bodyPr/>
                    <a:lstStyle/>
                    <a:p>
                      <a:endParaRPr sz="700">
                        <a:latin typeface="Verdana"/>
                        <a:cs typeface="Verdana"/>
                      </a:endParaRPr>
                    </a:p>
                  </a:txBody>
                  <a:tcPr marL="0" marR="0" marT="0" marB="0">
                    <a:lnL w="9372">
                      <a:solidFill>
                        <a:srgbClr val="231F20"/>
                      </a:solidFill>
                      <a:prstDash val="solid"/>
                    </a:lnL>
                    <a:lnR w="9372">
                      <a:solidFill>
                        <a:srgbClr val="231F20"/>
                      </a:solidFill>
                      <a:prstDash val="solid"/>
                    </a:lnR>
                    <a:lnT w="9372">
                      <a:solidFill>
                        <a:srgbClr val="231F20"/>
                      </a:solidFill>
                      <a:prstDash val="solid"/>
                    </a:lnT>
                    <a:lnB w="9372">
                      <a:solidFill>
                        <a:srgbClr val="231F20"/>
                      </a:solidFill>
                      <a:prstDash val="solid"/>
                    </a:lnB>
                    <a:solidFill>
                      <a:srgbClr val="E8EEF3"/>
                    </a:solidFill>
                  </a:tcPr>
                </a:tc>
              </a:tr>
              <a:tr h="228833">
                <a:tc>
                  <a:txBody>
                    <a:bodyPr/>
                    <a:lstStyle/>
                    <a:p>
                      <a:pPr algn="ctr">
                        <a:lnSpc>
                          <a:spcPct val="100000"/>
                        </a:lnSpc>
                        <a:spcBef>
                          <a:spcPts val="560"/>
                        </a:spcBef>
                      </a:pPr>
                      <a:r>
                        <a:rPr sz="700" spc="5" dirty="0">
                          <a:solidFill>
                            <a:srgbClr val="231F20"/>
                          </a:solidFill>
                          <a:latin typeface="Days"/>
                          <a:cs typeface="Days"/>
                        </a:rPr>
                        <a:t>HEAD</a:t>
                      </a:r>
                      <a:endParaRPr sz="700" dirty="0">
                        <a:latin typeface="Days"/>
                        <a:cs typeface="Days"/>
                      </a:endParaRPr>
                    </a:p>
                  </a:txBody>
                  <a:tcPr marL="0" marR="0" marT="54956" marB="0">
                    <a:lnL w="9372">
                      <a:solidFill>
                        <a:srgbClr val="231F20"/>
                      </a:solidFill>
                      <a:prstDash val="solid"/>
                    </a:lnL>
                    <a:lnR w="9372">
                      <a:solidFill>
                        <a:srgbClr val="231F20"/>
                      </a:solidFill>
                      <a:prstDash val="solid"/>
                    </a:lnR>
                    <a:lnT w="9372">
                      <a:solidFill>
                        <a:srgbClr val="231F20"/>
                      </a:solidFill>
                      <a:prstDash val="solid"/>
                    </a:lnT>
                    <a:lnB w="9372">
                      <a:solidFill>
                        <a:srgbClr val="231F20"/>
                      </a:solidFill>
                      <a:prstDash val="solid"/>
                    </a:lnB>
                    <a:solidFill>
                      <a:srgbClr val="FFFFFF"/>
                    </a:solidFill>
                  </a:tcPr>
                </a:tc>
                <a:tc gridSpan="2">
                  <a:txBody>
                    <a:bodyPr/>
                    <a:lstStyle/>
                    <a:p>
                      <a:pPr algn="ctr">
                        <a:lnSpc>
                          <a:spcPct val="100000"/>
                        </a:lnSpc>
                        <a:spcBef>
                          <a:spcPts val="85"/>
                        </a:spcBef>
                      </a:pPr>
                      <a:r>
                        <a:rPr sz="700" spc="20" dirty="0">
                          <a:solidFill>
                            <a:srgbClr val="231F20"/>
                          </a:solidFill>
                          <a:latin typeface="Verdana"/>
                          <a:cs typeface="Verdana"/>
                        </a:rPr>
                        <a:t>8 </a:t>
                      </a:r>
                      <a:r>
                        <a:rPr sz="700" spc="15" dirty="0">
                          <a:solidFill>
                            <a:srgbClr val="231F20"/>
                          </a:solidFill>
                          <a:latin typeface="Verdana"/>
                          <a:cs typeface="Verdana"/>
                        </a:rPr>
                        <a:t>to</a:t>
                      </a:r>
                      <a:r>
                        <a:rPr sz="700" spc="-80" dirty="0">
                          <a:solidFill>
                            <a:srgbClr val="231F20"/>
                          </a:solidFill>
                          <a:latin typeface="Verdana"/>
                          <a:cs typeface="Verdana"/>
                        </a:rPr>
                        <a:t> </a:t>
                      </a:r>
                      <a:r>
                        <a:rPr sz="700" spc="15" dirty="0">
                          <a:solidFill>
                            <a:srgbClr val="231F20"/>
                          </a:solidFill>
                          <a:latin typeface="Verdana"/>
                          <a:cs typeface="Verdana"/>
                        </a:rPr>
                        <a:t>66ft</a:t>
                      </a:r>
                      <a:endParaRPr sz="700">
                        <a:latin typeface="Verdana"/>
                        <a:cs typeface="Verdana"/>
                      </a:endParaRPr>
                    </a:p>
                    <a:p>
                      <a:pPr algn="ctr">
                        <a:lnSpc>
                          <a:spcPct val="100000"/>
                        </a:lnSpc>
                        <a:spcBef>
                          <a:spcPts val="40"/>
                        </a:spcBef>
                      </a:pPr>
                      <a:r>
                        <a:rPr sz="700" spc="15" dirty="0">
                          <a:solidFill>
                            <a:srgbClr val="231F20"/>
                          </a:solidFill>
                          <a:latin typeface="Verdana"/>
                          <a:cs typeface="Verdana"/>
                        </a:rPr>
                        <a:t>(2.4 to </a:t>
                      </a:r>
                      <a:r>
                        <a:rPr sz="700" spc="20" dirty="0">
                          <a:solidFill>
                            <a:srgbClr val="231F20"/>
                          </a:solidFill>
                          <a:latin typeface="Verdana"/>
                          <a:cs typeface="Verdana"/>
                        </a:rPr>
                        <a:t>20</a:t>
                      </a:r>
                      <a:r>
                        <a:rPr sz="700" spc="-90" dirty="0">
                          <a:solidFill>
                            <a:srgbClr val="231F20"/>
                          </a:solidFill>
                          <a:latin typeface="Verdana"/>
                          <a:cs typeface="Verdana"/>
                        </a:rPr>
                        <a:t> </a:t>
                      </a:r>
                      <a:r>
                        <a:rPr sz="700" spc="25" dirty="0">
                          <a:solidFill>
                            <a:srgbClr val="231F20"/>
                          </a:solidFill>
                          <a:latin typeface="Verdana"/>
                          <a:cs typeface="Verdana"/>
                        </a:rPr>
                        <a:t>m)</a:t>
                      </a:r>
                      <a:endParaRPr sz="700">
                        <a:latin typeface="Verdana"/>
                        <a:cs typeface="Verdana"/>
                      </a:endParaRPr>
                    </a:p>
                  </a:txBody>
                  <a:tcPr marL="0" marR="0" marT="8342" marB="0">
                    <a:lnL w="9372">
                      <a:solidFill>
                        <a:srgbClr val="231F20"/>
                      </a:solidFill>
                      <a:prstDash val="solid"/>
                    </a:lnL>
                    <a:lnR w="9372">
                      <a:solidFill>
                        <a:srgbClr val="231F20"/>
                      </a:solidFill>
                      <a:prstDash val="solid"/>
                    </a:lnR>
                    <a:lnT w="9372">
                      <a:solidFill>
                        <a:srgbClr val="231F20"/>
                      </a:solidFill>
                      <a:prstDash val="solid"/>
                    </a:lnT>
                    <a:lnB w="9372">
                      <a:solidFill>
                        <a:srgbClr val="231F20"/>
                      </a:solidFill>
                      <a:prstDash val="solid"/>
                    </a:lnB>
                    <a:solidFill>
                      <a:srgbClr val="FFFFFF"/>
                    </a:solidFill>
                  </a:tcPr>
                </a:tc>
                <a:tc hMerge="1">
                  <a:txBody>
                    <a:bodyPr/>
                    <a:lstStyle/>
                    <a:p>
                      <a:endParaRPr/>
                    </a:p>
                  </a:txBody>
                  <a:tcPr marL="0" marR="0" marT="0" marB="0"/>
                </a:tc>
                <a:tc>
                  <a:txBody>
                    <a:bodyPr/>
                    <a:lstStyle/>
                    <a:p>
                      <a:pPr algn="ctr">
                        <a:lnSpc>
                          <a:spcPct val="100000"/>
                        </a:lnSpc>
                        <a:spcBef>
                          <a:spcPts val="85"/>
                        </a:spcBef>
                      </a:pPr>
                      <a:r>
                        <a:rPr sz="700" spc="20" dirty="0">
                          <a:solidFill>
                            <a:srgbClr val="231F20"/>
                          </a:solidFill>
                          <a:latin typeface="Verdana"/>
                          <a:cs typeface="Verdana"/>
                        </a:rPr>
                        <a:t>17 </a:t>
                      </a:r>
                      <a:r>
                        <a:rPr sz="700" spc="15" dirty="0">
                          <a:solidFill>
                            <a:srgbClr val="231F20"/>
                          </a:solidFill>
                          <a:latin typeface="Verdana"/>
                          <a:cs typeface="Verdana"/>
                        </a:rPr>
                        <a:t>to</a:t>
                      </a:r>
                      <a:r>
                        <a:rPr sz="700" spc="-70" dirty="0">
                          <a:solidFill>
                            <a:srgbClr val="231F20"/>
                          </a:solidFill>
                          <a:latin typeface="Verdana"/>
                          <a:cs typeface="Verdana"/>
                        </a:rPr>
                        <a:t> </a:t>
                      </a:r>
                      <a:r>
                        <a:rPr sz="700" spc="15" dirty="0">
                          <a:solidFill>
                            <a:srgbClr val="231F20"/>
                          </a:solidFill>
                          <a:latin typeface="Verdana"/>
                          <a:cs typeface="Verdana"/>
                        </a:rPr>
                        <a:t>105ft</a:t>
                      </a:r>
                      <a:endParaRPr sz="700">
                        <a:latin typeface="Verdana"/>
                        <a:cs typeface="Verdana"/>
                      </a:endParaRPr>
                    </a:p>
                    <a:p>
                      <a:pPr algn="ctr">
                        <a:lnSpc>
                          <a:spcPct val="100000"/>
                        </a:lnSpc>
                        <a:spcBef>
                          <a:spcPts val="40"/>
                        </a:spcBef>
                      </a:pPr>
                      <a:r>
                        <a:rPr sz="700" spc="15" dirty="0">
                          <a:solidFill>
                            <a:srgbClr val="231F20"/>
                          </a:solidFill>
                          <a:latin typeface="Verdana"/>
                          <a:cs typeface="Verdana"/>
                        </a:rPr>
                        <a:t>(5.2 to </a:t>
                      </a:r>
                      <a:r>
                        <a:rPr sz="700" spc="20" dirty="0">
                          <a:solidFill>
                            <a:srgbClr val="231F20"/>
                          </a:solidFill>
                          <a:latin typeface="Verdana"/>
                          <a:cs typeface="Verdana"/>
                        </a:rPr>
                        <a:t>32</a:t>
                      </a:r>
                      <a:r>
                        <a:rPr sz="700" spc="-90" dirty="0">
                          <a:solidFill>
                            <a:srgbClr val="231F20"/>
                          </a:solidFill>
                          <a:latin typeface="Verdana"/>
                          <a:cs typeface="Verdana"/>
                        </a:rPr>
                        <a:t> </a:t>
                      </a:r>
                      <a:r>
                        <a:rPr sz="700" spc="25" dirty="0">
                          <a:solidFill>
                            <a:srgbClr val="231F20"/>
                          </a:solidFill>
                          <a:latin typeface="Verdana"/>
                          <a:cs typeface="Verdana"/>
                        </a:rPr>
                        <a:t>m)</a:t>
                      </a:r>
                      <a:endParaRPr sz="700">
                        <a:latin typeface="Verdana"/>
                        <a:cs typeface="Verdana"/>
                      </a:endParaRPr>
                    </a:p>
                  </a:txBody>
                  <a:tcPr marL="0" marR="0" marT="8342" marB="0">
                    <a:lnL w="9372">
                      <a:solidFill>
                        <a:srgbClr val="231F20"/>
                      </a:solidFill>
                      <a:prstDash val="solid"/>
                    </a:lnL>
                    <a:lnR w="9372">
                      <a:solidFill>
                        <a:srgbClr val="231F20"/>
                      </a:solidFill>
                      <a:prstDash val="solid"/>
                    </a:lnR>
                    <a:lnT w="9372">
                      <a:solidFill>
                        <a:srgbClr val="231F20"/>
                      </a:solidFill>
                      <a:prstDash val="solid"/>
                    </a:lnT>
                    <a:lnB w="9372">
                      <a:solidFill>
                        <a:srgbClr val="231F20"/>
                      </a:solidFill>
                      <a:prstDash val="solid"/>
                    </a:lnB>
                    <a:solidFill>
                      <a:srgbClr val="FFFFFF"/>
                    </a:solidFill>
                  </a:tcPr>
                </a:tc>
                <a:tc>
                  <a:txBody>
                    <a:bodyPr/>
                    <a:lstStyle/>
                    <a:p>
                      <a:endParaRPr sz="700">
                        <a:latin typeface="Verdana"/>
                        <a:cs typeface="Verdana"/>
                      </a:endParaRPr>
                    </a:p>
                  </a:txBody>
                  <a:tcPr marL="0" marR="0" marT="0" marB="0">
                    <a:lnL w="9372">
                      <a:solidFill>
                        <a:srgbClr val="231F20"/>
                      </a:solidFill>
                      <a:prstDash val="solid"/>
                    </a:lnL>
                    <a:lnR w="9372">
                      <a:solidFill>
                        <a:srgbClr val="231F20"/>
                      </a:solidFill>
                      <a:prstDash val="solid"/>
                    </a:lnR>
                    <a:lnT w="9372">
                      <a:solidFill>
                        <a:srgbClr val="231F20"/>
                      </a:solidFill>
                      <a:prstDash val="solid"/>
                    </a:lnT>
                    <a:lnB w="9372">
                      <a:solidFill>
                        <a:srgbClr val="231F20"/>
                      </a:solidFill>
                      <a:prstDash val="solid"/>
                    </a:lnB>
                    <a:solidFill>
                      <a:srgbClr val="FFFFFF"/>
                    </a:solidFill>
                  </a:tcPr>
                </a:tc>
                <a:tc>
                  <a:txBody>
                    <a:bodyPr/>
                    <a:lstStyle/>
                    <a:p>
                      <a:endParaRPr sz="700">
                        <a:latin typeface="Verdana"/>
                        <a:cs typeface="Verdana"/>
                      </a:endParaRPr>
                    </a:p>
                  </a:txBody>
                  <a:tcPr marL="0" marR="0" marT="0" marB="0">
                    <a:lnL w="9372">
                      <a:solidFill>
                        <a:srgbClr val="231F20"/>
                      </a:solidFill>
                      <a:prstDash val="solid"/>
                    </a:lnL>
                    <a:lnR w="9372">
                      <a:solidFill>
                        <a:srgbClr val="231F20"/>
                      </a:solidFill>
                      <a:prstDash val="solid"/>
                    </a:lnR>
                    <a:lnT w="9372">
                      <a:solidFill>
                        <a:srgbClr val="231F20"/>
                      </a:solidFill>
                      <a:prstDash val="solid"/>
                    </a:lnT>
                    <a:lnB w="9372">
                      <a:solidFill>
                        <a:srgbClr val="231F20"/>
                      </a:solidFill>
                      <a:prstDash val="solid"/>
                    </a:lnB>
                    <a:solidFill>
                      <a:srgbClr val="FFFFFF"/>
                    </a:solidFill>
                  </a:tcPr>
                </a:tc>
              </a:tr>
              <a:tr h="228832">
                <a:tc>
                  <a:txBody>
                    <a:bodyPr/>
                    <a:lstStyle/>
                    <a:p>
                      <a:pPr algn="ctr">
                        <a:lnSpc>
                          <a:spcPct val="100000"/>
                        </a:lnSpc>
                        <a:spcBef>
                          <a:spcPts val="560"/>
                        </a:spcBef>
                      </a:pPr>
                      <a:r>
                        <a:rPr sz="700" spc="5" dirty="0">
                          <a:solidFill>
                            <a:srgbClr val="231F20"/>
                          </a:solidFill>
                          <a:latin typeface="Days"/>
                          <a:cs typeface="Days"/>
                        </a:rPr>
                        <a:t>PRESSURE</a:t>
                      </a:r>
                      <a:endParaRPr sz="700" dirty="0">
                        <a:latin typeface="Days"/>
                        <a:cs typeface="Days"/>
                      </a:endParaRPr>
                    </a:p>
                  </a:txBody>
                  <a:tcPr marL="0" marR="0" marT="54956" marB="0">
                    <a:lnL w="9372">
                      <a:solidFill>
                        <a:srgbClr val="231F20"/>
                      </a:solidFill>
                      <a:prstDash val="solid"/>
                    </a:lnL>
                    <a:lnR w="9372">
                      <a:solidFill>
                        <a:srgbClr val="231F20"/>
                      </a:solidFill>
                      <a:prstDash val="solid"/>
                    </a:lnR>
                    <a:lnT w="9372">
                      <a:solidFill>
                        <a:srgbClr val="231F20"/>
                      </a:solidFill>
                      <a:prstDash val="solid"/>
                    </a:lnT>
                    <a:lnB w="9372">
                      <a:solidFill>
                        <a:srgbClr val="231F20"/>
                      </a:solidFill>
                      <a:prstDash val="solid"/>
                    </a:lnB>
                    <a:solidFill>
                      <a:srgbClr val="E8EEF3"/>
                    </a:solidFill>
                  </a:tcPr>
                </a:tc>
                <a:tc>
                  <a:txBody>
                    <a:bodyPr/>
                    <a:lstStyle/>
                    <a:p>
                      <a:pPr algn="ctr">
                        <a:lnSpc>
                          <a:spcPct val="100000"/>
                        </a:lnSpc>
                        <a:spcBef>
                          <a:spcPts val="85"/>
                        </a:spcBef>
                      </a:pPr>
                      <a:r>
                        <a:rPr sz="700" spc="20" dirty="0">
                          <a:solidFill>
                            <a:srgbClr val="231F20"/>
                          </a:solidFill>
                          <a:latin typeface="Verdana"/>
                          <a:cs typeface="Verdana"/>
                        </a:rPr>
                        <a:t>2″</a:t>
                      </a:r>
                      <a:endParaRPr sz="700">
                        <a:latin typeface="Verdana"/>
                        <a:cs typeface="Verdana"/>
                      </a:endParaRPr>
                    </a:p>
                    <a:p>
                      <a:pPr algn="ctr">
                        <a:lnSpc>
                          <a:spcPct val="100000"/>
                        </a:lnSpc>
                        <a:spcBef>
                          <a:spcPts val="40"/>
                        </a:spcBef>
                      </a:pPr>
                      <a:r>
                        <a:rPr sz="700" spc="15" dirty="0">
                          <a:solidFill>
                            <a:srgbClr val="231F20"/>
                          </a:solidFill>
                          <a:latin typeface="Verdana"/>
                          <a:cs typeface="Verdana"/>
                        </a:rPr>
                        <a:t>(50</a:t>
                      </a:r>
                      <a:r>
                        <a:rPr sz="700" spc="-75" dirty="0">
                          <a:solidFill>
                            <a:srgbClr val="231F20"/>
                          </a:solidFill>
                          <a:latin typeface="Verdana"/>
                          <a:cs typeface="Verdana"/>
                        </a:rPr>
                        <a:t> </a:t>
                      </a:r>
                      <a:r>
                        <a:rPr sz="700" spc="25" dirty="0">
                          <a:solidFill>
                            <a:srgbClr val="231F20"/>
                          </a:solidFill>
                          <a:latin typeface="Verdana"/>
                          <a:cs typeface="Verdana"/>
                        </a:rPr>
                        <a:t>mm)</a:t>
                      </a:r>
                      <a:endParaRPr sz="700">
                        <a:latin typeface="Verdana"/>
                        <a:cs typeface="Verdana"/>
                      </a:endParaRPr>
                    </a:p>
                  </a:txBody>
                  <a:tcPr marL="0" marR="0" marT="8342" marB="0">
                    <a:lnL w="9372">
                      <a:solidFill>
                        <a:srgbClr val="231F20"/>
                      </a:solidFill>
                      <a:prstDash val="solid"/>
                    </a:lnL>
                    <a:lnR w="9372">
                      <a:solidFill>
                        <a:srgbClr val="231F20"/>
                      </a:solidFill>
                      <a:prstDash val="solid"/>
                    </a:lnR>
                    <a:lnT w="9372">
                      <a:solidFill>
                        <a:srgbClr val="231F20"/>
                      </a:solidFill>
                      <a:prstDash val="solid"/>
                    </a:lnT>
                    <a:lnB w="9372">
                      <a:solidFill>
                        <a:srgbClr val="231F20"/>
                      </a:solidFill>
                      <a:prstDash val="solid"/>
                    </a:lnB>
                    <a:solidFill>
                      <a:srgbClr val="E8EEF3"/>
                    </a:solidFill>
                  </a:tcPr>
                </a:tc>
                <a:tc>
                  <a:txBody>
                    <a:bodyPr/>
                    <a:lstStyle/>
                    <a:p>
                      <a:pPr algn="ctr">
                        <a:lnSpc>
                          <a:spcPct val="100000"/>
                        </a:lnSpc>
                        <a:spcBef>
                          <a:spcPts val="85"/>
                        </a:spcBef>
                      </a:pPr>
                      <a:r>
                        <a:rPr sz="700" spc="20" dirty="0">
                          <a:solidFill>
                            <a:srgbClr val="231F20"/>
                          </a:solidFill>
                          <a:latin typeface="Verdana"/>
                          <a:cs typeface="Verdana"/>
                        </a:rPr>
                        <a:t>3″</a:t>
                      </a:r>
                      <a:endParaRPr sz="700">
                        <a:latin typeface="Verdana"/>
                        <a:cs typeface="Verdana"/>
                      </a:endParaRPr>
                    </a:p>
                    <a:p>
                      <a:pPr algn="ctr">
                        <a:lnSpc>
                          <a:spcPct val="100000"/>
                        </a:lnSpc>
                        <a:spcBef>
                          <a:spcPts val="40"/>
                        </a:spcBef>
                      </a:pPr>
                      <a:r>
                        <a:rPr sz="700" spc="15" dirty="0">
                          <a:solidFill>
                            <a:srgbClr val="231F20"/>
                          </a:solidFill>
                          <a:latin typeface="Verdana"/>
                          <a:cs typeface="Verdana"/>
                        </a:rPr>
                        <a:t>(80</a:t>
                      </a:r>
                      <a:r>
                        <a:rPr sz="700" spc="-75" dirty="0">
                          <a:solidFill>
                            <a:srgbClr val="231F20"/>
                          </a:solidFill>
                          <a:latin typeface="Verdana"/>
                          <a:cs typeface="Verdana"/>
                        </a:rPr>
                        <a:t> </a:t>
                      </a:r>
                      <a:r>
                        <a:rPr sz="700" spc="25" dirty="0">
                          <a:solidFill>
                            <a:srgbClr val="231F20"/>
                          </a:solidFill>
                          <a:latin typeface="Verdana"/>
                          <a:cs typeface="Verdana"/>
                        </a:rPr>
                        <a:t>mm)</a:t>
                      </a:r>
                      <a:endParaRPr sz="700">
                        <a:latin typeface="Verdana"/>
                        <a:cs typeface="Verdana"/>
                      </a:endParaRPr>
                    </a:p>
                  </a:txBody>
                  <a:tcPr marL="0" marR="0" marT="8342" marB="0">
                    <a:lnL w="9372">
                      <a:solidFill>
                        <a:srgbClr val="231F20"/>
                      </a:solidFill>
                      <a:prstDash val="solid"/>
                    </a:lnL>
                    <a:lnR w="9372">
                      <a:solidFill>
                        <a:srgbClr val="231F20"/>
                      </a:solidFill>
                      <a:prstDash val="solid"/>
                    </a:lnR>
                    <a:lnT w="9372">
                      <a:solidFill>
                        <a:srgbClr val="231F20"/>
                      </a:solidFill>
                      <a:prstDash val="solid"/>
                    </a:lnT>
                    <a:lnB w="9372">
                      <a:solidFill>
                        <a:srgbClr val="231F20"/>
                      </a:solidFill>
                      <a:prstDash val="solid"/>
                    </a:lnB>
                    <a:solidFill>
                      <a:srgbClr val="E8EEF3"/>
                    </a:solidFill>
                  </a:tcPr>
                </a:tc>
                <a:tc>
                  <a:txBody>
                    <a:bodyPr/>
                    <a:lstStyle/>
                    <a:p>
                      <a:pPr algn="ctr">
                        <a:lnSpc>
                          <a:spcPct val="100000"/>
                        </a:lnSpc>
                        <a:spcBef>
                          <a:spcPts val="85"/>
                        </a:spcBef>
                      </a:pPr>
                      <a:r>
                        <a:rPr sz="700" spc="20" dirty="0">
                          <a:solidFill>
                            <a:srgbClr val="231F20"/>
                          </a:solidFill>
                          <a:latin typeface="Verdana"/>
                          <a:cs typeface="Verdana"/>
                        </a:rPr>
                        <a:t>3/4″</a:t>
                      </a:r>
                      <a:endParaRPr sz="700">
                        <a:latin typeface="Verdana"/>
                        <a:cs typeface="Verdana"/>
                      </a:endParaRPr>
                    </a:p>
                    <a:p>
                      <a:pPr algn="ctr">
                        <a:lnSpc>
                          <a:spcPct val="100000"/>
                        </a:lnSpc>
                        <a:spcBef>
                          <a:spcPts val="40"/>
                        </a:spcBef>
                      </a:pPr>
                      <a:r>
                        <a:rPr sz="700" spc="15" dirty="0">
                          <a:solidFill>
                            <a:srgbClr val="231F20"/>
                          </a:solidFill>
                          <a:latin typeface="Verdana"/>
                          <a:cs typeface="Verdana"/>
                        </a:rPr>
                        <a:t>(19</a:t>
                      </a:r>
                      <a:r>
                        <a:rPr sz="700" spc="-75" dirty="0">
                          <a:solidFill>
                            <a:srgbClr val="231F20"/>
                          </a:solidFill>
                          <a:latin typeface="Verdana"/>
                          <a:cs typeface="Verdana"/>
                        </a:rPr>
                        <a:t> </a:t>
                      </a:r>
                      <a:r>
                        <a:rPr sz="700" spc="25" dirty="0">
                          <a:solidFill>
                            <a:srgbClr val="231F20"/>
                          </a:solidFill>
                          <a:latin typeface="Verdana"/>
                          <a:cs typeface="Verdana"/>
                        </a:rPr>
                        <a:t>mm)</a:t>
                      </a:r>
                      <a:endParaRPr sz="700">
                        <a:latin typeface="Verdana"/>
                        <a:cs typeface="Verdana"/>
                      </a:endParaRPr>
                    </a:p>
                  </a:txBody>
                  <a:tcPr marL="0" marR="0" marT="8342" marB="0">
                    <a:lnL w="9372">
                      <a:solidFill>
                        <a:srgbClr val="231F20"/>
                      </a:solidFill>
                      <a:prstDash val="solid"/>
                    </a:lnL>
                    <a:lnR w="9372">
                      <a:solidFill>
                        <a:srgbClr val="231F20"/>
                      </a:solidFill>
                      <a:prstDash val="solid"/>
                    </a:lnR>
                    <a:lnT w="9372">
                      <a:solidFill>
                        <a:srgbClr val="231F20"/>
                      </a:solidFill>
                      <a:prstDash val="solid"/>
                    </a:lnT>
                    <a:lnB w="9372">
                      <a:solidFill>
                        <a:srgbClr val="231F20"/>
                      </a:solidFill>
                      <a:prstDash val="solid"/>
                    </a:lnB>
                    <a:solidFill>
                      <a:srgbClr val="E8EEF3"/>
                    </a:solidFill>
                  </a:tcPr>
                </a:tc>
                <a:tc>
                  <a:txBody>
                    <a:bodyPr/>
                    <a:lstStyle/>
                    <a:p>
                      <a:endParaRPr sz="700">
                        <a:latin typeface="Verdana"/>
                        <a:cs typeface="Verdana"/>
                      </a:endParaRPr>
                    </a:p>
                  </a:txBody>
                  <a:tcPr marL="0" marR="0" marT="0" marB="0">
                    <a:lnL w="9372">
                      <a:solidFill>
                        <a:srgbClr val="231F20"/>
                      </a:solidFill>
                      <a:prstDash val="solid"/>
                    </a:lnL>
                    <a:lnR w="9372">
                      <a:solidFill>
                        <a:srgbClr val="231F20"/>
                      </a:solidFill>
                      <a:prstDash val="solid"/>
                    </a:lnR>
                    <a:lnT w="9372">
                      <a:solidFill>
                        <a:srgbClr val="231F20"/>
                      </a:solidFill>
                      <a:prstDash val="solid"/>
                    </a:lnT>
                    <a:lnB w="9372">
                      <a:solidFill>
                        <a:srgbClr val="231F20"/>
                      </a:solidFill>
                      <a:prstDash val="solid"/>
                    </a:lnB>
                    <a:solidFill>
                      <a:srgbClr val="E8EEF3"/>
                    </a:solidFill>
                  </a:tcPr>
                </a:tc>
                <a:tc>
                  <a:txBody>
                    <a:bodyPr/>
                    <a:lstStyle/>
                    <a:p>
                      <a:endParaRPr sz="700">
                        <a:latin typeface="Verdana"/>
                        <a:cs typeface="Verdana"/>
                      </a:endParaRPr>
                    </a:p>
                  </a:txBody>
                  <a:tcPr marL="0" marR="0" marT="0" marB="0">
                    <a:lnL w="9372">
                      <a:solidFill>
                        <a:srgbClr val="231F20"/>
                      </a:solidFill>
                      <a:prstDash val="solid"/>
                    </a:lnL>
                    <a:lnR w="9372">
                      <a:solidFill>
                        <a:srgbClr val="231F20"/>
                      </a:solidFill>
                      <a:prstDash val="solid"/>
                    </a:lnR>
                    <a:lnT w="9372">
                      <a:solidFill>
                        <a:srgbClr val="231F20"/>
                      </a:solidFill>
                      <a:prstDash val="solid"/>
                    </a:lnT>
                    <a:lnB w="9372">
                      <a:solidFill>
                        <a:srgbClr val="231F20"/>
                      </a:solidFill>
                      <a:prstDash val="solid"/>
                    </a:lnB>
                    <a:solidFill>
                      <a:srgbClr val="E8EEF3"/>
                    </a:solidFill>
                  </a:tcPr>
                </a:tc>
              </a:tr>
              <a:tr h="228832">
                <a:tc>
                  <a:txBody>
                    <a:bodyPr/>
                    <a:lstStyle/>
                    <a:p>
                      <a:pPr algn="ctr">
                        <a:lnSpc>
                          <a:spcPct val="100000"/>
                        </a:lnSpc>
                        <a:spcBef>
                          <a:spcPts val="560"/>
                        </a:spcBef>
                      </a:pPr>
                      <a:r>
                        <a:rPr sz="700" spc="5" dirty="0">
                          <a:solidFill>
                            <a:srgbClr val="231F20"/>
                          </a:solidFill>
                          <a:latin typeface="Days"/>
                          <a:cs typeface="Days"/>
                        </a:rPr>
                        <a:t>HORSEPOWER</a:t>
                      </a:r>
                      <a:endParaRPr sz="700">
                        <a:latin typeface="Days"/>
                        <a:cs typeface="Days"/>
                      </a:endParaRPr>
                    </a:p>
                  </a:txBody>
                  <a:tcPr marL="0" marR="0" marT="54956" marB="0">
                    <a:lnL w="9372">
                      <a:solidFill>
                        <a:srgbClr val="231F20"/>
                      </a:solidFill>
                      <a:prstDash val="solid"/>
                    </a:lnL>
                    <a:lnR w="9372">
                      <a:solidFill>
                        <a:srgbClr val="231F20"/>
                      </a:solidFill>
                      <a:prstDash val="solid"/>
                    </a:lnR>
                    <a:lnT w="9372">
                      <a:solidFill>
                        <a:srgbClr val="231F20"/>
                      </a:solidFill>
                      <a:prstDash val="solid"/>
                    </a:lnT>
                    <a:lnB w="9372">
                      <a:solidFill>
                        <a:srgbClr val="231F20"/>
                      </a:solidFill>
                      <a:prstDash val="solid"/>
                    </a:lnB>
                    <a:solidFill>
                      <a:srgbClr val="FFFFFF"/>
                    </a:solidFill>
                  </a:tcPr>
                </a:tc>
                <a:tc gridSpan="2">
                  <a:txBody>
                    <a:bodyPr/>
                    <a:lstStyle/>
                    <a:p>
                      <a:pPr marL="421005" marR="367030" indent="-46990">
                        <a:lnSpc>
                          <a:spcPct val="104299"/>
                        </a:lnSpc>
                        <a:spcBef>
                          <a:spcPts val="40"/>
                        </a:spcBef>
                      </a:pPr>
                      <a:r>
                        <a:rPr sz="700" spc="20" dirty="0">
                          <a:solidFill>
                            <a:srgbClr val="231F20"/>
                          </a:solidFill>
                          <a:latin typeface="Verdana"/>
                          <a:cs typeface="Verdana"/>
                        </a:rPr>
                        <a:t>up </a:t>
                      </a:r>
                      <a:r>
                        <a:rPr sz="700" spc="15" dirty="0">
                          <a:solidFill>
                            <a:srgbClr val="231F20"/>
                          </a:solidFill>
                          <a:latin typeface="Verdana"/>
                          <a:cs typeface="Verdana"/>
                        </a:rPr>
                        <a:t>to </a:t>
                      </a:r>
                      <a:r>
                        <a:rPr sz="700" spc="20" dirty="0">
                          <a:solidFill>
                            <a:srgbClr val="231F20"/>
                          </a:solidFill>
                          <a:latin typeface="Verdana"/>
                          <a:cs typeface="Verdana"/>
                        </a:rPr>
                        <a:t>5</a:t>
                      </a:r>
                      <a:r>
                        <a:rPr sz="700" spc="-80" dirty="0">
                          <a:solidFill>
                            <a:srgbClr val="231F20"/>
                          </a:solidFill>
                          <a:latin typeface="Verdana"/>
                          <a:cs typeface="Verdana"/>
                        </a:rPr>
                        <a:t> </a:t>
                      </a:r>
                      <a:r>
                        <a:rPr sz="700" spc="15" dirty="0">
                          <a:solidFill>
                            <a:srgbClr val="231F20"/>
                          </a:solidFill>
                          <a:latin typeface="Verdana"/>
                          <a:cs typeface="Verdana"/>
                        </a:rPr>
                        <a:t>HP  (3.7</a:t>
                      </a:r>
                      <a:r>
                        <a:rPr sz="700" spc="-80" dirty="0">
                          <a:solidFill>
                            <a:srgbClr val="231F20"/>
                          </a:solidFill>
                          <a:latin typeface="Verdana"/>
                          <a:cs typeface="Verdana"/>
                        </a:rPr>
                        <a:t> </a:t>
                      </a:r>
                      <a:r>
                        <a:rPr sz="700" spc="20" dirty="0">
                          <a:solidFill>
                            <a:srgbClr val="231F20"/>
                          </a:solidFill>
                          <a:latin typeface="Verdana"/>
                          <a:cs typeface="Verdana"/>
                        </a:rPr>
                        <a:t>kW)</a:t>
                      </a:r>
                      <a:endParaRPr sz="700" dirty="0">
                        <a:latin typeface="Verdana"/>
                        <a:cs typeface="Verdana"/>
                      </a:endParaRPr>
                    </a:p>
                  </a:txBody>
                  <a:tcPr marL="0" marR="0" marT="3925" marB="0">
                    <a:lnL w="9372">
                      <a:solidFill>
                        <a:srgbClr val="231F20"/>
                      </a:solidFill>
                      <a:prstDash val="solid"/>
                    </a:lnL>
                    <a:lnR w="9372">
                      <a:solidFill>
                        <a:srgbClr val="231F20"/>
                      </a:solidFill>
                      <a:prstDash val="solid"/>
                    </a:lnR>
                    <a:lnT w="9372">
                      <a:solidFill>
                        <a:srgbClr val="231F20"/>
                      </a:solidFill>
                      <a:prstDash val="solid"/>
                    </a:lnT>
                    <a:lnB w="9372">
                      <a:solidFill>
                        <a:srgbClr val="231F20"/>
                      </a:solidFill>
                      <a:prstDash val="solid"/>
                    </a:lnB>
                    <a:solidFill>
                      <a:srgbClr val="FFFFFF"/>
                    </a:solidFill>
                  </a:tcPr>
                </a:tc>
                <a:tc hMerge="1">
                  <a:txBody>
                    <a:bodyPr/>
                    <a:lstStyle/>
                    <a:p>
                      <a:endParaRPr/>
                    </a:p>
                  </a:txBody>
                  <a:tcPr marL="0" marR="0" marT="0" marB="0"/>
                </a:tc>
                <a:tc>
                  <a:txBody>
                    <a:bodyPr/>
                    <a:lstStyle/>
                    <a:p>
                      <a:pPr marL="462915" marR="408940" indent="-46990">
                        <a:lnSpc>
                          <a:spcPct val="104299"/>
                        </a:lnSpc>
                        <a:spcBef>
                          <a:spcPts val="40"/>
                        </a:spcBef>
                      </a:pPr>
                      <a:r>
                        <a:rPr sz="700" spc="20" dirty="0">
                          <a:solidFill>
                            <a:srgbClr val="231F20"/>
                          </a:solidFill>
                          <a:latin typeface="Verdana"/>
                          <a:cs typeface="Verdana"/>
                        </a:rPr>
                        <a:t>up </a:t>
                      </a:r>
                      <a:r>
                        <a:rPr sz="700" spc="15" dirty="0">
                          <a:solidFill>
                            <a:srgbClr val="231F20"/>
                          </a:solidFill>
                          <a:latin typeface="Verdana"/>
                          <a:cs typeface="Verdana"/>
                        </a:rPr>
                        <a:t>to </a:t>
                      </a:r>
                      <a:r>
                        <a:rPr sz="700" spc="20" dirty="0">
                          <a:solidFill>
                            <a:srgbClr val="231F20"/>
                          </a:solidFill>
                          <a:latin typeface="Verdana"/>
                          <a:cs typeface="Verdana"/>
                        </a:rPr>
                        <a:t>5</a:t>
                      </a:r>
                      <a:r>
                        <a:rPr sz="700" spc="-80" dirty="0">
                          <a:solidFill>
                            <a:srgbClr val="231F20"/>
                          </a:solidFill>
                          <a:latin typeface="Verdana"/>
                          <a:cs typeface="Verdana"/>
                        </a:rPr>
                        <a:t> </a:t>
                      </a:r>
                      <a:r>
                        <a:rPr sz="700" spc="15" dirty="0">
                          <a:solidFill>
                            <a:srgbClr val="231F20"/>
                          </a:solidFill>
                          <a:latin typeface="Verdana"/>
                          <a:cs typeface="Verdana"/>
                        </a:rPr>
                        <a:t>HP  (3.7</a:t>
                      </a:r>
                      <a:r>
                        <a:rPr sz="700" spc="-80" dirty="0">
                          <a:solidFill>
                            <a:srgbClr val="231F20"/>
                          </a:solidFill>
                          <a:latin typeface="Verdana"/>
                          <a:cs typeface="Verdana"/>
                        </a:rPr>
                        <a:t> </a:t>
                      </a:r>
                      <a:r>
                        <a:rPr sz="700" spc="20" dirty="0">
                          <a:solidFill>
                            <a:srgbClr val="231F20"/>
                          </a:solidFill>
                          <a:latin typeface="Verdana"/>
                          <a:cs typeface="Verdana"/>
                        </a:rPr>
                        <a:t>kW)</a:t>
                      </a:r>
                      <a:endParaRPr sz="700">
                        <a:latin typeface="Verdana"/>
                        <a:cs typeface="Verdana"/>
                      </a:endParaRPr>
                    </a:p>
                  </a:txBody>
                  <a:tcPr marL="0" marR="0" marT="3925" marB="0">
                    <a:lnL w="9372">
                      <a:solidFill>
                        <a:srgbClr val="231F20"/>
                      </a:solidFill>
                      <a:prstDash val="solid"/>
                    </a:lnL>
                    <a:lnR w="9372">
                      <a:solidFill>
                        <a:srgbClr val="231F20"/>
                      </a:solidFill>
                      <a:prstDash val="solid"/>
                    </a:lnR>
                    <a:lnT w="9372">
                      <a:solidFill>
                        <a:srgbClr val="231F20"/>
                      </a:solidFill>
                      <a:prstDash val="solid"/>
                    </a:lnT>
                    <a:lnB w="9372">
                      <a:solidFill>
                        <a:srgbClr val="231F20"/>
                      </a:solidFill>
                      <a:prstDash val="solid"/>
                    </a:lnB>
                    <a:solidFill>
                      <a:srgbClr val="FFFFFF"/>
                    </a:solidFill>
                  </a:tcPr>
                </a:tc>
                <a:tc>
                  <a:txBody>
                    <a:bodyPr/>
                    <a:lstStyle/>
                    <a:p>
                      <a:endParaRPr sz="700">
                        <a:latin typeface="Verdana"/>
                        <a:cs typeface="Verdana"/>
                      </a:endParaRPr>
                    </a:p>
                  </a:txBody>
                  <a:tcPr marL="0" marR="0" marT="0" marB="0">
                    <a:lnL w="9372">
                      <a:solidFill>
                        <a:srgbClr val="231F20"/>
                      </a:solidFill>
                      <a:prstDash val="solid"/>
                    </a:lnL>
                    <a:lnR w="9372">
                      <a:solidFill>
                        <a:srgbClr val="231F20"/>
                      </a:solidFill>
                      <a:prstDash val="solid"/>
                    </a:lnR>
                    <a:lnT w="9372">
                      <a:solidFill>
                        <a:srgbClr val="231F20"/>
                      </a:solidFill>
                      <a:prstDash val="solid"/>
                    </a:lnT>
                    <a:lnB w="9372">
                      <a:solidFill>
                        <a:srgbClr val="231F20"/>
                      </a:solidFill>
                      <a:prstDash val="solid"/>
                    </a:lnB>
                    <a:solidFill>
                      <a:srgbClr val="FFFFFF"/>
                    </a:solidFill>
                  </a:tcPr>
                </a:tc>
                <a:tc>
                  <a:txBody>
                    <a:bodyPr/>
                    <a:lstStyle/>
                    <a:p>
                      <a:endParaRPr sz="700">
                        <a:latin typeface="Verdana"/>
                        <a:cs typeface="Verdana"/>
                      </a:endParaRPr>
                    </a:p>
                  </a:txBody>
                  <a:tcPr marL="0" marR="0" marT="0" marB="0">
                    <a:lnL w="9372">
                      <a:solidFill>
                        <a:srgbClr val="231F20"/>
                      </a:solidFill>
                      <a:prstDash val="solid"/>
                    </a:lnL>
                    <a:lnR w="9372">
                      <a:solidFill>
                        <a:srgbClr val="231F20"/>
                      </a:solidFill>
                      <a:prstDash val="solid"/>
                    </a:lnR>
                    <a:lnT w="9372">
                      <a:solidFill>
                        <a:srgbClr val="231F20"/>
                      </a:solidFill>
                      <a:prstDash val="solid"/>
                    </a:lnT>
                    <a:lnB w="9372">
                      <a:solidFill>
                        <a:srgbClr val="231F20"/>
                      </a:solidFill>
                      <a:prstDash val="solid"/>
                    </a:lnB>
                    <a:solidFill>
                      <a:srgbClr val="FFFFFF"/>
                    </a:solidFill>
                  </a:tcPr>
                </a:tc>
              </a:tr>
              <a:tr h="554960">
                <a:tc>
                  <a:txBody>
                    <a:bodyPr/>
                    <a:lstStyle/>
                    <a:p>
                      <a:pPr>
                        <a:lnSpc>
                          <a:spcPct val="100000"/>
                        </a:lnSpc>
                      </a:pPr>
                      <a:endParaRPr sz="700">
                        <a:latin typeface="Times New Roman"/>
                        <a:cs typeface="Times New Roman"/>
                      </a:endParaRPr>
                    </a:p>
                    <a:p>
                      <a:pPr algn="ctr">
                        <a:lnSpc>
                          <a:spcPct val="100000"/>
                        </a:lnSpc>
                      </a:pPr>
                      <a:r>
                        <a:rPr sz="700" spc="5" dirty="0">
                          <a:solidFill>
                            <a:srgbClr val="231F20"/>
                          </a:solidFill>
                          <a:latin typeface="Days"/>
                          <a:cs typeface="Days"/>
                        </a:rPr>
                        <a:t>DRIVES</a:t>
                      </a:r>
                      <a:endParaRPr sz="700">
                        <a:latin typeface="Days"/>
                        <a:cs typeface="Days"/>
                      </a:endParaRPr>
                    </a:p>
                  </a:txBody>
                  <a:tcPr marL="0" marR="0" marT="0" marB="0">
                    <a:lnL w="9372">
                      <a:solidFill>
                        <a:srgbClr val="231F20"/>
                      </a:solidFill>
                      <a:prstDash val="solid"/>
                    </a:lnL>
                    <a:lnR w="9372">
                      <a:solidFill>
                        <a:srgbClr val="231F20"/>
                      </a:solidFill>
                      <a:prstDash val="solid"/>
                    </a:lnR>
                    <a:lnT w="9372">
                      <a:solidFill>
                        <a:srgbClr val="231F20"/>
                      </a:solidFill>
                      <a:prstDash val="solid"/>
                    </a:lnT>
                    <a:lnB w="9372">
                      <a:solidFill>
                        <a:srgbClr val="231F20"/>
                      </a:solidFill>
                      <a:prstDash val="solid"/>
                    </a:lnB>
                    <a:solidFill>
                      <a:srgbClr val="E8EEF3"/>
                    </a:solidFill>
                  </a:tcPr>
                </a:tc>
                <a:tc gridSpan="2">
                  <a:txBody>
                    <a:bodyPr/>
                    <a:lstStyle/>
                    <a:p>
                      <a:pPr marL="207645" marR="200025" algn="ctr">
                        <a:lnSpc>
                          <a:spcPct val="104299"/>
                        </a:lnSpc>
                        <a:spcBef>
                          <a:spcPts val="40"/>
                        </a:spcBef>
                      </a:pPr>
                      <a:r>
                        <a:rPr sz="700" spc="15" dirty="0">
                          <a:solidFill>
                            <a:srgbClr val="231F20"/>
                          </a:solidFill>
                          <a:latin typeface="Verdana"/>
                          <a:cs typeface="Verdana"/>
                        </a:rPr>
                        <a:t>Air Filled  </a:t>
                      </a:r>
                      <a:r>
                        <a:rPr sz="700" spc="10" dirty="0">
                          <a:solidFill>
                            <a:srgbClr val="231F20"/>
                          </a:solidFill>
                          <a:latin typeface="Verdana"/>
                          <a:cs typeface="Verdana"/>
                        </a:rPr>
                        <a:t>Electrical</a:t>
                      </a:r>
                      <a:r>
                        <a:rPr sz="700" spc="-60" dirty="0">
                          <a:solidFill>
                            <a:srgbClr val="231F20"/>
                          </a:solidFill>
                          <a:latin typeface="Verdana"/>
                          <a:cs typeface="Verdana"/>
                        </a:rPr>
                        <a:t> </a:t>
                      </a:r>
                      <a:r>
                        <a:rPr sz="700" spc="20" dirty="0">
                          <a:solidFill>
                            <a:srgbClr val="231F20"/>
                          </a:solidFill>
                          <a:latin typeface="Verdana"/>
                          <a:cs typeface="Verdana"/>
                        </a:rPr>
                        <a:t>Motors  </a:t>
                      </a:r>
                      <a:r>
                        <a:rPr sz="700" spc="10" dirty="0">
                          <a:solidFill>
                            <a:srgbClr val="231F20"/>
                          </a:solidFill>
                          <a:latin typeface="Verdana"/>
                          <a:cs typeface="Verdana"/>
                        </a:rPr>
                        <a:t>Explosion</a:t>
                      </a:r>
                      <a:r>
                        <a:rPr sz="700" spc="-25" dirty="0">
                          <a:solidFill>
                            <a:srgbClr val="231F20"/>
                          </a:solidFill>
                          <a:latin typeface="Verdana"/>
                          <a:cs typeface="Verdana"/>
                        </a:rPr>
                        <a:t> </a:t>
                      </a:r>
                      <a:r>
                        <a:rPr sz="700" spc="15" dirty="0">
                          <a:solidFill>
                            <a:srgbClr val="231F20"/>
                          </a:solidFill>
                          <a:latin typeface="Verdana"/>
                          <a:cs typeface="Verdana"/>
                        </a:rPr>
                        <a:t>Proof</a:t>
                      </a:r>
                      <a:endParaRPr sz="700" dirty="0">
                        <a:latin typeface="Verdana"/>
                        <a:cs typeface="Verdana"/>
                      </a:endParaRPr>
                    </a:p>
                  </a:txBody>
                  <a:tcPr marL="0" marR="0" marT="3925" marB="0">
                    <a:lnL w="9372">
                      <a:solidFill>
                        <a:srgbClr val="231F20"/>
                      </a:solidFill>
                      <a:prstDash val="solid"/>
                    </a:lnL>
                    <a:lnR w="9372">
                      <a:solidFill>
                        <a:srgbClr val="231F20"/>
                      </a:solidFill>
                      <a:prstDash val="solid"/>
                    </a:lnR>
                    <a:lnT w="9372">
                      <a:solidFill>
                        <a:srgbClr val="231F20"/>
                      </a:solidFill>
                      <a:prstDash val="solid"/>
                    </a:lnT>
                    <a:lnB w="9372">
                      <a:solidFill>
                        <a:srgbClr val="231F20"/>
                      </a:solidFill>
                      <a:prstDash val="solid"/>
                    </a:lnB>
                    <a:solidFill>
                      <a:srgbClr val="E8EEF3"/>
                    </a:solidFill>
                  </a:tcPr>
                </a:tc>
                <a:tc hMerge="1">
                  <a:txBody>
                    <a:bodyPr/>
                    <a:lstStyle/>
                    <a:p>
                      <a:endParaRPr/>
                    </a:p>
                  </a:txBody>
                  <a:tcPr marL="0" marR="0" marT="0" marB="0"/>
                </a:tc>
                <a:tc>
                  <a:txBody>
                    <a:bodyPr/>
                    <a:lstStyle/>
                    <a:p>
                      <a:pPr marL="279400" marR="271780" indent="190500">
                        <a:lnSpc>
                          <a:spcPct val="104299"/>
                        </a:lnSpc>
                        <a:spcBef>
                          <a:spcPts val="40"/>
                        </a:spcBef>
                      </a:pPr>
                      <a:r>
                        <a:rPr sz="700" spc="15" dirty="0">
                          <a:solidFill>
                            <a:srgbClr val="231F20"/>
                          </a:solidFill>
                          <a:latin typeface="Verdana"/>
                          <a:cs typeface="Verdana"/>
                        </a:rPr>
                        <a:t>Air Filled  </a:t>
                      </a:r>
                      <a:r>
                        <a:rPr sz="700" spc="10" dirty="0">
                          <a:solidFill>
                            <a:srgbClr val="231F20"/>
                          </a:solidFill>
                          <a:latin typeface="Verdana"/>
                          <a:cs typeface="Verdana"/>
                        </a:rPr>
                        <a:t>Electrical</a:t>
                      </a:r>
                      <a:r>
                        <a:rPr sz="700" spc="-55" dirty="0">
                          <a:solidFill>
                            <a:srgbClr val="231F20"/>
                          </a:solidFill>
                          <a:latin typeface="Verdana"/>
                          <a:cs typeface="Verdana"/>
                        </a:rPr>
                        <a:t> </a:t>
                      </a:r>
                      <a:r>
                        <a:rPr sz="700" spc="20" dirty="0">
                          <a:solidFill>
                            <a:srgbClr val="231F20"/>
                          </a:solidFill>
                          <a:latin typeface="Verdana"/>
                          <a:cs typeface="Verdana"/>
                        </a:rPr>
                        <a:t>Motor  </a:t>
                      </a:r>
                      <a:r>
                        <a:rPr sz="700" spc="10" dirty="0">
                          <a:solidFill>
                            <a:srgbClr val="231F20"/>
                          </a:solidFill>
                          <a:latin typeface="Verdana"/>
                          <a:cs typeface="Verdana"/>
                        </a:rPr>
                        <a:t>Explosion</a:t>
                      </a:r>
                      <a:r>
                        <a:rPr sz="700" spc="-25" dirty="0">
                          <a:solidFill>
                            <a:srgbClr val="231F20"/>
                          </a:solidFill>
                          <a:latin typeface="Verdana"/>
                          <a:cs typeface="Verdana"/>
                        </a:rPr>
                        <a:t> </a:t>
                      </a:r>
                      <a:r>
                        <a:rPr sz="700" spc="15" dirty="0">
                          <a:solidFill>
                            <a:srgbClr val="231F20"/>
                          </a:solidFill>
                          <a:latin typeface="Verdana"/>
                          <a:cs typeface="Verdana"/>
                        </a:rPr>
                        <a:t>Proof</a:t>
                      </a:r>
                      <a:endParaRPr sz="700">
                        <a:latin typeface="Verdana"/>
                        <a:cs typeface="Verdana"/>
                      </a:endParaRPr>
                    </a:p>
                  </a:txBody>
                  <a:tcPr marL="0" marR="0" marT="3925" marB="0">
                    <a:lnL w="9372">
                      <a:solidFill>
                        <a:srgbClr val="231F20"/>
                      </a:solidFill>
                      <a:prstDash val="solid"/>
                    </a:lnL>
                    <a:lnR w="9372">
                      <a:solidFill>
                        <a:srgbClr val="231F20"/>
                      </a:solidFill>
                      <a:prstDash val="solid"/>
                    </a:lnR>
                    <a:lnT w="9372">
                      <a:solidFill>
                        <a:srgbClr val="231F20"/>
                      </a:solidFill>
                      <a:prstDash val="solid"/>
                    </a:lnT>
                    <a:lnB w="9372">
                      <a:solidFill>
                        <a:srgbClr val="231F20"/>
                      </a:solidFill>
                      <a:prstDash val="solid"/>
                    </a:lnB>
                    <a:solidFill>
                      <a:srgbClr val="E8EEF3"/>
                    </a:solidFill>
                  </a:tcPr>
                </a:tc>
                <a:tc>
                  <a:txBody>
                    <a:bodyPr/>
                    <a:lstStyle/>
                    <a:p>
                      <a:endParaRPr sz="700">
                        <a:latin typeface="Verdana"/>
                        <a:cs typeface="Verdana"/>
                      </a:endParaRPr>
                    </a:p>
                  </a:txBody>
                  <a:tcPr marL="0" marR="0" marT="0" marB="0">
                    <a:lnL w="9372">
                      <a:solidFill>
                        <a:srgbClr val="231F20"/>
                      </a:solidFill>
                      <a:prstDash val="solid"/>
                    </a:lnL>
                    <a:lnR w="9372">
                      <a:solidFill>
                        <a:srgbClr val="231F20"/>
                      </a:solidFill>
                      <a:prstDash val="solid"/>
                    </a:lnR>
                    <a:lnT w="9372">
                      <a:solidFill>
                        <a:srgbClr val="231F20"/>
                      </a:solidFill>
                      <a:prstDash val="solid"/>
                    </a:lnT>
                    <a:lnB w="9372">
                      <a:solidFill>
                        <a:srgbClr val="231F20"/>
                      </a:solidFill>
                      <a:prstDash val="solid"/>
                    </a:lnB>
                    <a:solidFill>
                      <a:srgbClr val="E8EEF3"/>
                    </a:solidFill>
                  </a:tcPr>
                </a:tc>
                <a:tc>
                  <a:txBody>
                    <a:bodyPr/>
                    <a:lstStyle/>
                    <a:p>
                      <a:endParaRPr sz="700">
                        <a:latin typeface="Verdana"/>
                        <a:cs typeface="Verdana"/>
                      </a:endParaRPr>
                    </a:p>
                  </a:txBody>
                  <a:tcPr marL="0" marR="0" marT="0" marB="0">
                    <a:lnL w="9372">
                      <a:solidFill>
                        <a:srgbClr val="231F20"/>
                      </a:solidFill>
                      <a:prstDash val="solid"/>
                    </a:lnL>
                    <a:lnR w="9372">
                      <a:solidFill>
                        <a:srgbClr val="231F20"/>
                      </a:solidFill>
                      <a:prstDash val="solid"/>
                    </a:lnR>
                    <a:lnT w="9372">
                      <a:solidFill>
                        <a:srgbClr val="231F20"/>
                      </a:solidFill>
                      <a:prstDash val="solid"/>
                    </a:lnT>
                    <a:lnB w="9372">
                      <a:solidFill>
                        <a:srgbClr val="231F20"/>
                      </a:solidFill>
                      <a:prstDash val="solid"/>
                    </a:lnB>
                    <a:solidFill>
                      <a:srgbClr val="E8EEF3"/>
                    </a:solidFill>
                  </a:tcPr>
                </a:tc>
              </a:tr>
              <a:tr h="334546">
                <a:tc>
                  <a:txBody>
                    <a:bodyPr/>
                    <a:lstStyle/>
                    <a:p>
                      <a:pPr algn="ctr">
                        <a:lnSpc>
                          <a:spcPct val="100000"/>
                        </a:lnSpc>
                        <a:spcBef>
                          <a:spcPts val="560"/>
                        </a:spcBef>
                      </a:pPr>
                      <a:r>
                        <a:rPr sz="700" spc="5" dirty="0">
                          <a:solidFill>
                            <a:srgbClr val="231F20"/>
                          </a:solidFill>
                          <a:latin typeface="Days"/>
                          <a:cs typeface="Days"/>
                        </a:rPr>
                        <a:t>APPLICATIONS</a:t>
                      </a:r>
                      <a:endParaRPr sz="700">
                        <a:latin typeface="Days"/>
                        <a:cs typeface="Days"/>
                      </a:endParaRPr>
                    </a:p>
                  </a:txBody>
                  <a:tcPr marL="0" marR="0" marT="54956" marB="0">
                    <a:lnL w="9372">
                      <a:solidFill>
                        <a:srgbClr val="231F20"/>
                      </a:solidFill>
                      <a:prstDash val="solid"/>
                    </a:lnL>
                    <a:lnR w="9372">
                      <a:solidFill>
                        <a:srgbClr val="231F20"/>
                      </a:solidFill>
                      <a:prstDash val="solid"/>
                    </a:lnR>
                    <a:lnT w="9372">
                      <a:solidFill>
                        <a:srgbClr val="231F20"/>
                      </a:solidFill>
                      <a:prstDash val="solid"/>
                    </a:lnT>
                    <a:lnB w="9372">
                      <a:solidFill>
                        <a:srgbClr val="231F20"/>
                      </a:solidFill>
                      <a:prstDash val="solid"/>
                    </a:lnB>
                    <a:solidFill>
                      <a:srgbClr val="FFFFFF"/>
                    </a:solidFill>
                  </a:tcPr>
                </a:tc>
                <a:tc gridSpan="2">
                  <a:txBody>
                    <a:bodyPr/>
                    <a:lstStyle/>
                    <a:p>
                      <a:pPr marL="284480" marR="186055" indent="-90805">
                        <a:lnSpc>
                          <a:spcPct val="104299"/>
                        </a:lnSpc>
                        <a:spcBef>
                          <a:spcPts val="40"/>
                        </a:spcBef>
                      </a:pPr>
                      <a:r>
                        <a:rPr sz="700" spc="-10" dirty="0">
                          <a:solidFill>
                            <a:srgbClr val="231F20"/>
                          </a:solidFill>
                          <a:latin typeface="Verdana"/>
                          <a:cs typeface="Verdana"/>
                        </a:rPr>
                        <a:t>Water, </a:t>
                      </a:r>
                      <a:r>
                        <a:rPr sz="700" spc="20" dirty="0">
                          <a:solidFill>
                            <a:srgbClr val="231F20"/>
                          </a:solidFill>
                          <a:latin typeface="Verdana"/>
                          <a:cs typeface="Verdana"/>
                        </a:rPr>
                        <a:t>Sewage</a:t>
                      </a:r>
                      <a:r>
                        <a:rPr sz="700" spc="-50" dirty="0">
                          <a:solidFill>
                            <a:srgbClr val="231F20"/>
                          </a:solidFill>
                          <a:latin typeface="Verdana"/>
                          <a:cs typeface="Verdana"/>
                        </a:rPr>
                        <a:t> </a:t>
                      </a:r>
                      <a:r>
                        <a:rPr sz="700" spc="25" dirty="0">
                          <a:solidFill>
                            <a:srgbClr val="231F20"/>
                          </a:solidFill>
                          <a:latin typeface="Verdana"/>
                          <a:cs typeface="Verdana"/>
                        </a:rPr>
                        <a:t>&amp;  </a:t>
                      </a:r>
                      <a:r>
                        <a:rPr sz="700" spc="10" dirty="0">
                          <a:solidFill>
                            <a:srgbClr val="231F20"/>
                          </a:solidFill>
                          <a:latin typeface="Verdana"/>
                          <a:cs typeface="Verdana"/>
                        </a:rPr>
                        <a:t>Waste</a:t>
                      </a:r>
                      <a:r>
                        <a:rPr sz="700" spc="-55" dirty="0">
                          <a:solidFill>
                            <a:srgbClr val="231F20"/>
                          </a:solidFill>
                          <a:latin typeface="Verdana"/>
                          <a:cs typeface="Verdana"/>
                        </a:rPr>
                        <a:t> </a:t>
                      </a:r>
                      <a:r>
                        <a:rPr sz="700" spc="15" dirty="0">
                          <a:solidFill>
                            <a:srgbClr val="231F20"/>
                          </a:solidFill>
                          <a:latin typeface="Verdana"/>
                          <a:cs typeface="Verdana"/>
                        </a:rPr>
                        <a:t>Liquids</a:t>
                      </a:r>
                      <a:endParaRPr sz="700" dirty="0">
                        <a:latin typeface="Verdana"/>
                        <a:cs typeface="Verdana"/>
                      </a:endParaRPr>
                    </a:p>
                  </a:txBody>
                  <a:tcPr marL="0" marR="0" marT="3925" marB="0">
                    <a:lnL w="9372">
                      <a:solidFill>
                        <a:srgbClr val="231F20"/>
                      </a:solidFill>
                      <a:prstDash val="solid"/>
                    </a:lnL>
                    <a:lnR w="9372">
                      <a:solidFill>
                        <a:srgbClr val="231F20"/>
                      </a:solidFill>
                      <a:prstDash val="solid"/>
                    </a:lnR>
                    <a:lnT w="9372">
                      <a:solidFill>
                        <a:srgbClr val="231F20"/>
                      </a:solidFill>
                      <a:prstDash val="solid"/>
                    </a:lnT>
                    <a:lnB w="9372">
                      <a:solidFill>
                        <a:srgbClr val="231F20"/>
                      </a:solidFill>
                      <a:prstDash val="solid"/>
                    </a:lnB>
                    <a:solidFill>
                      <a:srgbClr val="FFFFFF"/>
                    </a:solidFill>
                  </a:tcPr>
                </a:tc>
                <a:tc hMerge="1">
                  <a:txBody>
                    <a:bodyPr/>
                    <a:lstStyle/>
                    <a:p>
                      <a:endParaRPr/>
                    </a:p>
                  </a:txBody>
                  <a:tcPr marL="0" marR="0" marT="0" marB="0"/>
                </a:tc>
                <a:tc>
                  <a:txBody>
                    <a:bodyPr/>
                    <a:lstStyle/>
                    <a:p>
                      <a:pPr marL="517525" marR="36195" indent="-473709">
                        <a:lnSpc>
                          <a:spcPct val="104299"/>
                        </a:lnSpc>
                        <a:spcBef>
                          <a:spcPts val="40"/>
                        </a:spcBef>
                      </a:pPr>
                      <a:r>
                        <a:rPr sz="700" spc="-10" dirty="0">
                          <a:solidFill>
                            <a:srgbClr val="231F20"/>
                          </a:solidFill>
                          <a:latin typeface="Verdana"/>
                          <a:cs typeface="Verdana"/>
                        </a:rPr>
                        <a:t>Water, </a:t>
                      </a:r>
                      <a:r>
                        <a:rPr sz="700" spc="20" dirty="0">
                          <a:solidFill>
                            <a:srgbClr val="231F20"/>
                          </a:solidFill>
                          <a:latin typeface="Verdana"/>
                          <a:cs typeface="Verdana"/>
                        </a:rPr>
                        <a:t>Sewage </a:t>
                      </a:r>
                      <a:r>
                        <a:rPr sz="700" spc="25" dirty="0">
                          <a:solidFill>
                            <a:srgbClr val="231F20"/>
                          </a:solidFill>
                          <a:latin typeface="Verdana"/>
                          <a:cs typeface="Verdana"/>
                        </a:rPr>
                        <a:t>&amp;</a:t>
                      </a:r>
                      <a:r>
                        <a:rPr sz="700" spc="-45" dirty="0">
                          <a:solidFill>
                            <a:srgbClr val="231F20"/>
                          </a:solidFill>
                          <a:latin typeface="Verdana"/>
                          <a:cs typeface="Verdana"/>
                        </a:rPr>
                        <a:t> </a:t>
                      </a:r>
                      <a:r>
                        <a:rPr sz="700" spc="10" dirty="0">
                          <a:solidFill>
                            <a:srgbClr val="231F20"/>
                          </a:solidFill>
                          <a:latin typeface="Verdana"/>
                          <a:cs typeface="Verdana"/>
                        </a:rPr>
                        <a:t>Waste  </a:t>
                      </a:r>
                      <a:r>
                        <a:rPr sz="700" spc="15" dirty="0">
                          <a:solidFill>
                            <a:srgbClr val="231F20"/>
                          </a:solidFill>
                          <a:latin typeface="Verdana"/>
                          <a:cs typeface="Verdana"/>
                        </a:rPr>
                        <a:t>Liquids</a:t>
                      </a:r>
                      <a:endParaRPr sz="700" dirty="0">
                        <a:latin typeface="Verdana"/>
                        <a:cs typeface="Verdana"/>
                      </a:endParaRPr>
                    </a:p>
                  </a:txBody>
                  <a:tcPr marL="0" marR="0" marT="3925" marB="0">
                    <a:lnL w="9372">
                      <a:solidFill>
                        <a:srgbClr val="231F20"/>
                      </a:solidFill>
                      <a:prstDash val="solid"/>
                    </a:lnL>
                    <a:lnR w="9372">
                      <a:solidFill>
                        <a:srgbClr val="231F20"/>
                      </a:solidFill>
                      <a:prstDash val="solid"/>
                    </a:lnR>
                    <a:lnT w="9372">
                      <a:solidFill>
                        <a:srgbClr val="231F20"/>
                      </a:solidFill>
                      <a:prstDash val="solid"/>
                    </a:lnT>
                    <a:lnB w="9372">
                      <a:solidFill>
                        <a:srgbClr val="231F20"/>
                      </a:solidFill>
                      <a:prstDash val="solid"/>
                    </a:lnB>
                    <a:solidFill>
                      <a:srgbClr val="FFFFFF"/>
                    </a:solidFill>
                  </a:tcPr>
                </a:tc>
                <a:tc>
                  <a:txBody>
                    <a:bodyPr/>
                    <a:lstStyle/>
                    <a:p>
                      <a:endParaRPr sz="700">
                        <a:latin typeface="Verdana"/>
                        <a:cs typeface="Verdana"/>
                      </a:endParaRPr>
                    </a:p>
                  </a:txBody>
                  <a:tcPr marL="0" marR="0" marT="0" marB="0">
                    <a:lnL w="9372">
                      <a:solidFill>
                        <a:srgbClr val="231F20"/>
                      </a:solidFill>
                      <a:prstDash val="solid"/>
                    </a:lnL>
                    <a:lnR w="9372">
                      <a:solidFill>
                        <a:srgbClr val="231F20"/>
                      </a:solidFill>
                      <a:prstDash val="solid"/>
                    </a:lnR>
                    <a:lnT w="9372">
                      <a:solidFill>
                        <a:srgbClr val="231F20"/>
                      </a:solidFill>
                      <a:prstDash val="solid"/>
                    </a:lnT>
                    <a:lnB w="9372">
                      <a:solidFill>
                        <a:srgbClr val="231F20"/>
                      </a:solidFill>
                      <a:prstDash val="solid"/>
                    </a:lnB>
                    <a:solidFill>
                      <a:srgbClr val="FFFFFF"/>
                    </a:solidFill>
                  </a:tcPr>
                </a:tc>
                <a:tc>
                  <a:txBody>
                    <a:bodyPr/>
                    <a:lstStyle/>
                    <a:p>
                      <a:endParaRPr sz="700">
                        <a:latin typeface="Verdana"/>
                        <a:cs typeface="Verdana"/>
                      </a:endParaRPr>
                    </a:p>
                  </a:txBody>
                  <a:tcPr marL="0" marR="0" marT="0" marB="0">
                    <a:lnL w="9372">
                      <a:solidFill>
                        <a:srgbClr val="231F20"/>
                      </a:solidFill>
                      <a:prstDash val="solid"/>
                    </a:lnL>
                    <a:lnR w="9372">
                      <a:solidFill>
                        <a:srgbClr val="231F20"/>
                      </a:solidFill>
                      <a:prstDash val="solid"/>
                    </a:lnR>
                    <a:lnT w="9372">
                      <a:solidFill>
                        <a:srgbClr val="231F20"/>
                      </a:solidFill>
                      <a:prstDash val="solid"/>
                    </a:lnT>
                    <a:lnB w="9372">
                      <a:solidFill>
                        <a:srgbClr val="231F20"/>
                      </a:solidFill>
                      <a:prstDash val="solid"/>
                    </a:lnB>
                    <a:solidFill>
                      <a:srgbClr val="FFFFFF"/>
                    </a:solidFill>
                  </a:tcPr>
                </a:tc>
              </a:tr>
              <a:tr h="327660">
                <a:tc>
                  <a:txBody>
                    <a:bodyPr/>
                    <a:lstStyle/>
                    <a:p>
                      <a:pPr algn="ctr">
                        <a:lnSpc>
                          <a:spcPct val="100000"/>
                        </a:lnSpc>
                        <a:spcBef>
                          <a:spcPts val="1065"/>
                        </a:spcBef>
                      </a:pPr>
                      <a:r>
                        <a:rPr sz="700" spc="5" dirty="0">
                          <a:solidFill>
                            <a:srgbClr val="231F20"/>
                          </a:solidFill>
                          <a:latin typeface="Days"/>
                          <a:cs typeface="Days"/>
                        </a:rPr>
                        <a:t>TEMPERATURE</a:t>
                      </a:r>
                      <a:endParaRPr sz="700">
                        <a:latin typeface="Days"/>
                        <a:cs typeface="Days"/>
                      </a:endParaRPr>
                    </a:p>
                  </a:txBody>
                  <a:tcPr marL="0" marR="0" marT="104515" marB="0">
                    <a:lnL w="9372">
                      <a:solidFill>
                        <a:srgbClr val="231F20"/>
                      </a:solidFill>
                      <a:prstDash val="solid"/>
                    </a:lnL>
                    <a:lnR w="9372">
                      <a:solidFill>
                        <a:srgbClr val="231F20"/>
                      </a:solidFill>
                      <a:prstDash val="solid"/>
                    </a:lnR>
                    <a:lnT w="9372">
                      <a:solidFill>
                        <a:srgbClr val="231F20"/>
                      </a:solidFill>
                      <a:prstDash val="solid"/>
                    </a:lnT>
                    <a:lnB w="9372">
                      <a:solidFill>
                        <a:srgbClr val="231F20"/>
                      </a:solidFill>
                      <a:prstDash val="solid"/>
                    </a:lnB>
                    <a:solidFill>
                      <a:srgbClr val="E8EEF3"/>
                    </a:solidFill>
                  </a:tcPr>
                </a:tc>
                <a:tc gridSpan="2">
                  <a:txBody>
                    <a:bodyPr/>
                    <a:lstStyle/>
                    <a:p>
                      <a:pPr>
                        <a:lnSpc>
                          <a:spcPct val="100000"/>
                        </a:lnSpc>
                        <a:spcBef>
                          <a:spcPts val="25"/>
                        </a:spcBef>
                      </a:pPr>
                      <a:endParaRPr sz="700">
                        <a:latin typeface="Times New Roman"/>
                        <a:cs typeface="Times New Roman"/>
                      </a:endParaRPr>
                    </a:p>
                    <a:p>
                      <a:pPr marL="123825">
                        <a:lnSpc>
                          <a:spcPct val="100000"/>
                        </a:lnSpc>
                      </a:pPr>
                      <a:r>
                        <a:rPr sz="700" spc="20" dirty="0">
                          <a:solidFill>
                            <a:srgbClr val="231F20"/>
                          </a:solidFill>
                          <a:latin typeface="Verdana"/>
                          <a:cs typeface="Verdana"/>
                        </a:rPr>
                        <a:t>up </a:t>
                      </a:r>
                      <a:r>
                        <a:rPr sz="700" spc="15" dirty="0">
                          <a:solidFill>
                            <a:srgbClr val="231F20"/>
                          </a:solidFill>
                          <a:latin typeface="Verdana"/>
                          <a:cs typeface="Verdana"/>
                        </a:rPr>
                        <a:t>to </a:t>
                      </a:r>
                      <a:r>
                        <a:rPr sz="700" spc="20" dirty="0">
                          <a:solidFill>
                            <a:srgbClr val="231F20"/>
                          </a:solidFill>
                          <a:latin typeface="Verdana"/>
                          <a:cs typeface="Verdana"/>
                        </a:rPr>
                        <a:t>200°F</a:t>
                      </a:r>
                      <a:r>
                        <a:rPr sz="700" spc="-90" dirty="0">
                          <a:solidFill>
                            <a:srgbClr val="231F20"/>
                          </a:solidFill>
                          <a:latin typeface="Verdana"/>
                          <a:cs typeface="Verdana"/>
                        </a:rPr>
                        <a:t> </a:t>
                      </a:r>
                      <a:r>
                        <a:rPr sz="700" spc="20" dirty="0">
                          <a:solidFill>
                            <a:srgbClr val="231F20"/>
                          </a:solidFill>
                          <a:latin typeface="Verdana"/>
                          <a:cs typeface="Verdana"/>
                        </a:rPr>
                        <a:t>(94°C)</a:t>
                      </a:r>
                      <a:endParaRPr sz="700">
                        <a:latin typeface="Verdana"/>
                        <a:cs typeface="Verdana"/>
                      </a:endParaRPr>
                    </a:p>
                  </a:txBody>
                  <a:tcPr marL="0" marR="0" marT="2453" marB="0">
                    <a:lnL w="9372">
                      <a:solidFill>
                        <a:srgbClr val="231F20"/>
                      </a:solidFill>
                      <a:prstDash val="solid"/>
                    </a:lnL>
                    <a:lnR w="9372">
                      <a:solidFill>
                        <a:srgbClr val="231F20"/>
                      </a:solidFill>
                      <a:prstDash val="solid"/>
                    </a:lnR>
                    <a:lnT w="9372">
                      <a:solidFill>
                        <a:srgbClr val="231F20"/>
                      </a:solidFill>
                      <a:prstDash val="solid"/>
                    </a:lnT>
                    <a:lnB w="9372">
                      <a:solidFill>
                        <a:srgbClr val="231F20"/>
                      </a:solidFill>
                      <a:prstDash val="solid"/>
                    </a:lnB>
                    <a:solidFill>
                      <a:srgbClr val="E8EEF3"/>
                    </a:solidFill>
                  </a:tcPr>
                </a:tc>
                <a:tc hMerge="1">
                  <a:txBody>
                    <a:bodyPr/>
                    <a:lstStyle/>
                    <a:p>
                      <a:endParaRPr/>
                    </a:p>
                  </a:txBody>
                  <a:tcPr marL="0" marR="0" marT="0" marB="0"/>
                </a:tc>
                <a:tc>
                  <a:txBody>
                    <a:bodyPr/>
                    <a:lstStyle/>
                    <a:p>
                      <a:pPr>
                        <a:lnSpc>
                          <a:spcPct val="100000"/>
                        </a:lnSpc>
                        <a:spcBef>
                          <a:spcPts val="25"/>
                        </a:spcBef>
                      </a:pPr>
                      <a:endParaRPr sz="700" dirty="0">
                        <a:latin typeface="Times New Roman"/>
                        <a:cs typeface="Times New Roman"/>
                      </a:endParaRPr>
                    </a:p>
                    <a:p>
                      <a:pPr algn="ctr">
                        <a:lnSpc>
                          <a:spcPct val="100000"/>
                        </a:lnSpc>
                      </a:pPr>
                      <a:r>
                        <a:rPr sz="700" spc="20" dirty="0">
                          <a:solidFill>
                            <a:srgbClr val="231F20"/>
                          </a:solidFill>
                          <a:latin typeface="Verdana"/>
                          <a:cs typeface="Verdana"/>
                        </a:rPr>
                        <a:t>up </a:t>
                      </a:r>
                      <a:r>
                        <a:rPr sz="700" spc="15" dirty="0">
                          <a:solidFill>
                            <a:srgbClr val="231F20"/>
                          </a:solidFill>
                          <a:latin typeface="Verdana"/>
                          <a:cs typeface="Verdana"/>
                        </a:rPr>
                        <a:t>to </a:t>
                      </a:r>
                      <a:r>
                        <a:rPr sz="700" spc="20" dirty="0">
                          <a:solidFill>
                            <a:srgbClr val="231F20"/>
                          </a:solidFill>
                          <a:latin typeface="Verdana"/>
                          <a:cs typeface="Verdana"/>
                        </a:rPr>
                        <a:t>200°F</a:t>
                      </a:r>
                      <a:r>
                        <a:rPr sz="700" spc="-90" dirty="0">
                          <a:solidFill>
                            <a:srgbClr val="231F20"/>
                          </a:solidFill>
                          <a:latin typeface="Verdana"/>
                          <a:cs typeface="Verdana"/>
                        </a:rPr>
                        <a:t> </a:t>
                      </a:r>
                      <a:r>
                        <a:rPr sz="700" spc="20" dirty="0">
                          <a:solidFill>
                            <a:srgbClr val="231F20"/>
                          </a:solidFill>
                          <a:latin typeface="Verdana"/>
                          <a:cs typeface="Verdana"/>
                        </a:rPr>
                        <a:t>(94°C)</a:t>
                      </a:r>
                      <a:endParaRPr sz="700" dirty="0">
                        <a:latin typeface="Verdana"/>
                        <a:cs typeface="Verdana"/>
                      </a:endParaRPr>
                    </a:p>
                  </a:txBody>
                  <a:tcPr marL="0" marR="0" marT="2453" marB="0">
                    <a:lnL w="9372">
                      <a:solidFill>
                        <a:srgbClr val="231F20"/>
                      </a:solidFill>
                      <a:prstDash val="solid"/>
                    </a:lnL>
                    <a:lnR w="9372">
                      <a:solidFill>
                        <a:srgbClr val="231F20"/>
                      </a:solidFill>
                      <a:prstDash val="solid"/>
                    </a:lnR>
                    <a:lnT w="9372">
                      <a:solidFill>
                        <a:srgbClr val="231F20"/>
                      </a:solidFill>
                      <a:prstDash val="solid"/>
                    </a:lnT>
                    <a:lnB w="9372">
                      <a:solidFill>
                        <a:srgbClr val="231F20"/>
                      </a:solidFill>
                      <a:prstDash val="solid"/>
                    </a:lnB>
                    <a:solidFill>
                      <a:srgbClr val="E8EEF3"/>
                    </a:solidFill>
                  </a:tcPr>
                </a:tc>
                <a:tc>
                  <a:txBody>
                    <a:bodyPr/>
                    <a:lstStyle/>
                    <a:p>
                      <a:endParaRPr sz="700" dirty="0">
                        <a:latin typeface="Verdana"/>
                        <a:cs typeface="Verdana"/>
                      </a:endParaRPr>
                    </a:p>
                  </a:txBody>
                  <a:tcPr marL="0" marR="0" marT="0" marB="0">
                    <a:lnL w="9372">
                      <a:solidFill>
                        <a:srgbClr val="231F20"/>
                      </a:solidFill>
                      <a:prstDash val="solid"/>
                    </a:lnL>
                    <a:lnR w="9372">
                      <a:solidFill>
                        <a:srgbClr val="231F20"/>
                      </a:solidFill>
                      <a:prstDash val="solid"/>
                    </a:lnR>
                    <a:lnT w="9372">
                      <a:solidFill>
                        <a:srgbClr val="231F20"/>
                      </a:solidFill>
                      <a:prstDash val="solid"/>
                    </a:lnT>
                    <a:lnB w="9372">
                      <a:solidFill>
                        <a:srgbClr val="231F20"/>
                      </a:solidFill>
                      <a:prstDash val="solid"/>
                    </a:lnB>
                    <a:solidFill>
                      <a:srgbClr val="E8EEF3"/>
                    </a:solidFill>
                  </a:tcPr>
                </a:tc>
                <a:tc>
                  <a:txBody>
                    <a:bodyPr/>
                    <a:lstStyle/>
                    <a:p>
                      <a:endParaRPr sz="700">
                        <a:latin typeface="Verdana"/>
                        <a:cs typeface="Verdana"/>
                      </a:endParaRPr>
                    </a:p>
                  </a:txBody>
                  <a:tcPr marL="0" marR="0" marT="0" marB="0">
                    <a:lnL w="9372">
                      <a:solidFill>
                        <a:srgbClr val="231F20"/>
                      </a:solidFill>
                      <a:prstDash val="solid"/>
                    </a:lnL>
                    <a:lnR w="9372">
                      <a:solidFill>
                        <a:srgbClr val="231F20"/>
                      </a:solidFill>
                      <a:prstDash val="solid"/>
                    </a:lnR>
                    <a:lnT w="9372">
                      <a:solidFill>
                        <a:srgbClr val="231F20"/>
                      </a:solidFill>
                      <a:prstDash val="solid"/>
                    </a:lnT>
                    <a:lnB w="9372">
                      <a:solidFill>
                        <a:srgbClr val="231F20"/>
                      </a:solidFill>
                      <a:prstDash val="solid"/>
                    </a:lnB>
                    <a:solidFill>
                      <a:srgbClr val="E8EEF3"/>
                    </a:solidFill>
                  </a:tcPr>
                </a:tc>
              </a:tr>
              <a:tr h="246382">
                <a:tc>
                  <a:txBody>
                    <a:bodyPr/>
                    <a:lstStyle/>
                    <a:p>
                      <a:pPr marL="334010" marR="134620" indent="-193040">
                        <a:lnSpc>
                          <a:spcPct val="101099"/>
                        </a:lnSpc>
                        <a:spcBef>
                          <a:spcPts val="60"/>
                        </a:spcBef>
                      </a:pPr>
                      <a:r>
                        <a:rPr sz="700" dirty="0">
                          <a:solidFill>
                            <a:srgbClr val="231F20"/>
                          </a:solidFill>
                          <a:latin typeface="Days"/>
                          <a:cs typeface="Days"/>
                        </a:rPr>
                        <a:t>CON</a:t>
                      </a:r>
                      <a:r>
                        <a:rPr sz="700" spc="-30" dirty="0">
                          <a:solidFill>
                            <a:srgbClr val="231F20"/>
                          </a:solidFill>
                          <a:latin typeface="Days"/>
                          <a:cs typeface="Days"/>
                        </a:rPr>
                        <a:t>S</a:t>
                      </a:r>
                      <a:r>
                        <a:rPr sz="700" dirty="0">
                          <a:solidFill>
                            <a:srgbClr val="231F20"/>
                          </a:solidFill>
                          <a:latin typeface="Days"/>
                          <a:cs typeface="Days"/>
                        </a:rPr>
                        <a:t>TRU</a:t>
                      </a:r>
                      <a:r>
                        <a:rPr sz="700" spc="-20" dirty="0">
                          <a:solidFill>
                            <a:srgbClr val="231F20"/>
                          </a:solidFill>
                          <a:latin typeface="Days"/>
                          <a:cs typeface="Days"/>
                        </a:rPr>
                        <a:t>C</a:t>
                      </a:r>
                      <a:r>
                        <a:rPr sz="700" dirty="0">
                          <a:solidFill>
                            <a:srgbClr val="231F20"/>
                          </a:solidFill>
                          <a:latin typeface="Days"/>
                          <a:cs typeface="Days"/>
                        </a:rPr>
                        <a:t>TION  </a:t>
                      </a:r>
                      <a:r>
                        <a:rPr sz="700" spc="5" dirty="0">
                          <a:solidFill>
                            <a:srgbClr val="231F20"/>
                          </a:solidFill>
                          <a:latin typeface="Days"/>
                          <a:cs typeface="Days"/>
                        </a:rPr>
                        <a:t>MATERIAL</a:t>
                      </a:r>
                      <a:endParaRPr sz="700">
                        <a:latin typeface="Days"/>
                        <a:cs typeface="Days"/>
                      </a:endParaRPr>
                    </a:p>
                  </a:txBody>
                  <a:tcPr marL="0" marR="0" marT="5888" marB="0">
                    <a:lnL w="9372">
                      <a:solidFill>
                        <a:srgbClr val="231F20"/>
                      </a:solidFill>
                      <a:prstDash val="solid"/>
                    </a:lnL>
                    <a:lnR w="9372">
                      <a:solidFill>
                        <a:srgbClr val="231F20"/>
                      </a:solidFill>
                      <a:prstDash val="solid"/>
                    </a:lnR>
                    <a:lnT w="9372">
                      <a:solidFill>
                        <a:srgbClr val="231F20"/>
                      </a:solidFill>
                      <a:prstDash val="solid"/>
                    </a:lnT>
                    <a:lnB w="9372">
                      <a:solidFill>
                        <a:srgbClr val="231F20"/>
                      </a:solidFill>
                      <a:prstDash val="solid"/>
                    </a:lnB>
                    <a:solidFill>
                      <a:srgbClr val="FFFFFF"/>
                    </a:solidFill>
                  </a:tcPr>
                </a:tc>
                <a:tc gridSpan="2">
                  <a:txBody>
                    <a:bodyPr/>
                    <a:lstStyle/>
                    <a:p>
                      <a:pPr marL="411480">
                        <a:lnSpc>
                          <a:spcPct val="100000"/>
                        </a:lnSpc>
                        <a:spcBef>
                          <a:spcPts val="705"/>
                        </a:spcBef>
                      </a:pPr>
                      <a:r>
                        <a:rPr sz="700" spc="15" dirty="0">
                          <a:solidFill>
                            <a:srgbClr val="231F20"/>
                          </a:solidFill>
                          <a:latin typeface="Verdana"/>
                          <a:cs typeface="Verdana"/>
                        </a:rPr>
                        <a:t>Cast</a:t>
                      </a:r>
                      <a:r>
                        <a:rPr sz="700" spc="-70" dirty="0">
                          <a:solidFill>
                            <a:srgbClr val="231F20"/>
                          </a:solidFill>
                          <a:latin typeface="Verdana"/>
                          <a:cs typeface="Verdana"/>
                        </a:rPr>
                        <a:t> </a:t>
                      </a:r>
                      <a:r>
                        <a:rPr sz="700" spc="15" dirty="0">
                          <a:solidFill>
                            <a:srgbClr val="231F20"/>
                          </a:solidFill>
                          <a:latin typeface="Verdana"/>
                          <a:cs typeface="Verdana"/>
                        </a:rPr>
                        <a:t>Iron</a:t>
                      </a:r>
                      <a:endParaRPr sz="700">
                        <a:latin typeface="Verdana"/>
                        <a:cs typeface="Verdana"/>
                      </a:endParaRPr>
                    </a:p>
                  </a:txBody>
                  <a:tcPr marL="0" marR="0" marT="69186" marB="0">
                    <a:lnL w="9372">
                      <a:solidFill>
                        <a:srgbClr val="231F20"/>
                      </a:solidFill>
                      <a:prstDash val="solid"/>
                    </a:lnL>
                    <a:lnR w="9372">
                      <a:solidFill>
                        <a:srgbClr val="231F20"/>
                      </a:solidFill>
                      <a:prstDash val="solid"/>
                    </a:lnR>
                    <a:lnT w="9372">
                      <a:solidFill>
                        <a:srgbClr val="231F20"/>
                      </a:solidFill>
                      <a:prstDash val="solid"/>
                    </a:lnT>
                    <a:lnB w="9372">
                      <a:solidFill>
                        <a:srgbClr val="231F20"/>
                      </a:solidFill>
                      <a:prstDash val="solid"/>
                    </a:lnB>
                    <a:solidFill>
                      <a:srgbClr val="FFFFFF"/>
                    </a:solidFill>
                  </a:tcPr>
                </a:tc>
                <a:tc hMerge="1">
                  <a:txBody>
                    <a:bodyPr/>
                    <a:lstStyle/>
                    <a:p>
                      <a:endParaRPr/>
                    </a:p>
                  </a:txBody>
                  <a:tcPr marL="0" marR="0" marT="0" marB="0"/>
                </a:tc>
                <a:tc>
                  <a:txBody>
                    <a:bodyPr/>
                    <a:lstStyle/>
                    <a:p>
                      <a:pPr algn="ctr">
                        <a:lnSpc>
                          <a:spcPct val="100000"/>
                        </a:lnSpc>
                        <a:spcBef>
                          <a:spcPts val="705"/>
                        </a:spcBef>
                      </a:pPr>
                      <a:r>
                        <a:rPr sz="700" spc="15" dirty="0">
                          <a:solidFill>
                            <a:srgbClr val="231F20"/>
                          </a:solidFill>
                          <a:latin typeface="Verdana"/>
                          <a:cs typeface="Verdana"/>
                        </a:rPr>
                        <a:t>Cast</a:t>
                      </a:r>
                      <a:r>
                        <a:rPr sz="700" spc="-70" dirty="0">
                          <a:solidFill>
                            <a:srgbClr val="231F20"/>
                          </a:solidFill>
                          <a:latin typeface="Verdana"/>
                          <a:cs typeface="Verdana"/>
                        </a:rPr>
                        <a:t> </a:t>
                      </a:r>
                      <a:r>
                        <a:rPr sz="700" spc="15" dirty="0">
                          <a:solidFill>
                            <a:srgbClr val="231F20"/>
                          </a:solidFill>
                          <a:latin typeface="Verdana"/>
                          <a:cs typeface="Verdana"/>
                        </a:rPr>
                        <a:t>Iron</a:t>
                      </a:r>
                      <a:endParaRPr sz="700">
                        <a:latin typeface="Verdana"/>
                        <a:cs typeface="Verdana"/>
                      </a:endParaRPr>
                    </a:p>
                  </a:txBody>
                  <a:tcPr marL="0" marR="0" marT="69186" marB="0">
                    <a:lnL w="9372">
                      <a:solidFill>
                        <a:srgbClr val="231F20"/>
                      </a:solidFill>
                      <a:prstDash val="solid"/>
                    </a:lnL>
                    <a:lnR w="9372">
                      <a:solidFill>
                        <a:srgbClr val="231F20"/>
                      </a:solidFill>
                      <a:prstDash val="solid"/>
                    </a:lnR>
                    <a:lnT w="9372">
                      <a:solidFill>
                        <a:srgbClr val="231F20"/>
                      </a:solidFill>
                      <a:prstDash val="solid"/>
                    </a:lnT>
                    <a:lnB w="9372">
                      <a:solidFill>
                        <a:srgbClr val="231F20"/>
                      </a:solidFill>
                      <a:prstDash val="solid"/>
                    </a:lnB>
                    <a:solidFill>
                      <a:srgbClr val="FFFFFF"/>
                    </a:solidFill>
                  </a:tcPr>
                </a:tc>
                <a:tc>
                  <a:txBody>
                    <a:bodyPr/>
                    <a:lstStyle/>
                    <a:p>
                      <a:pPr algn="ctr">
                        <a:lnSpc>
                          <a:spcPct val="100000"/>
                        </a:lnSpc>
                        <a:spcBef>
                          <a:spcPts val="705"/>
                        </a:spcBef>
                      </a:pPr>
                      <a:r>
                        <a:rPr sz="700" spc="15" dirty="0">
                          <a:solidFill>
                            <a:srgbClr val="231F20"/>
                          </a:solidFill>
                          <a:latin typeface="Verdana"/>
                          <a:cs typeface="Verdana"/>
                        </a:rPr>
                        <a:t>Cast</a:t>
                      </a:r>
                      <a:r>
                        <a:rPr sz="700" spc="-70" dirty="0">
                          <a:solidFill>
                            <a:srgbClr val="231F20"/>
                          </a:solidFill>
                          <a:latin typeface="Verdana"/>
                          <a:cs typeface="Verdana"/>
                        </a:rPr>
                        <a:t> </a:t>
                      </a:r>
                      <a:r>
                        <a:rPr sz="700" spc="15" dirty="0">
                          <a:solidFill>
                            <a:srgbClr val="231F20"/>
                          </a:solidFill>
                          <a:latin typeface="Verdana"/>
                          <a:cs typeface="Verdana"/>
                        </a:rPr>
                        <a:t>Iron</a:t>
                      </a:r>
                      <a:endParaRPr sz="700" dirty="0">
                        <a:latin typeface="Verdana"/>
                        <a:cs typeface="Verdana"/>
                      </a:endParaRPr>
                    </a:p>
                  </a:txBody>
                  <a:tcPr marL="0" marR="0" marT="69186" marB="0">
                    <a:lnL w="9372">
                      <a:solidFill>
                        <a:srgbClr val="231F20"/>
                      </a:solidFill>
                      <a:prstDash val="solid"/>
                    </a:lnL>
                    <a:lnR w="9372">
                      <a:solidFill>
                        <a:srgbClr val="231F20"/>
                      </a:solidFill>
                      <a:prstDash val="solid"/>
                    </a:lnR>
                    <a:lnT w="9372">
                      <a:solidFill>
                        <a:srgbClr val="231F20"/>
                      </a:solidFill>
                      <a:prstDash val="solid"/>
                    </a:lnT>
                    <a:lnB w="9372">
                      <a:solidFill>
                        <a:srgbClr val="231F20"/>
                      </a:solidFill>
                      <a:prstDash val="solid"/>
                    </a:lnB>
                    <a:solidFill>
                      <a:srgbClr val="FFFFFF"/>
                    </a:solidFill>
                  </a:tcPr>
                </a:tc>
                <a:tc>
                  <a:txBody>
                    <a:bodyPr/>
                    <a:lstStyle/>
                    <a:p>
                      <a:endParaRPr sz="700" dirty="0">
                        <a:latin typeface="Verdana"/>
                        <a:cs typeface="Verdana"/>
                      </a:endParaRPr>
                    </a:p>
                  </a:txBody>
                  <a:tcPr marL="0" marR="0" marT="0" marB="0">
                    <a:lnL w="9372">
                      <a:solidFill>
                        <a:srgbClr val="231F20"/>
                      </a:solidFill>
                      <a:prstDash val="solid"/>
                    </a:lnL>
                    <a:lnR w="9372">
                      <a:solidFill>
                        <a:srgbClr val="231F20"/>
                      </a:solidFill>
                      <a:prstDash val="solid"/>
                    </a:lnR>
                    <a:lnT w="9372">
                      <a:solidFill>
                        <a:srgbClr val="231F20"/>
                      </a:solidFill>
                      <a:prstDash val="solid"/>
                    </a:lnT>
                    <a:lnB w="9372">
                      <a:solidFill>
                        <a:srgbClr val="231F20"/>
                      </a:solidFill>
                      <a:prstDash val="solid"/>
                    </a:lnB>
                    <a:solidFill>
                      <a:srgbClr val="FFFFFF"/>
                    </a:solidFill>
                  </a:tcPr>
                </a:tc>
              </a:tr>
            </a:tbl>
          </a:graphicData>
        </a:graphic>
      </p:graphicFrame>
      <p:sp>
        <p:nvSpPr>
          <p:cNvPr id="12" name="object 12"/>
          <p:cNvSpPr/>
          <p:nvPr/>
        </p:nvSpPr>
        <p:spPr>
          <a:xfrm>
            <a:off x="8048759" y="4257578"/>
            <a:ext cx="1498191" cy="865896"/>
          </a:xfrm>
          <a:prstGeom prst="rect">
            <a:avLst/>
          </a:prstGeom>
          <a:blipFill>
            <a:blip r:embed="rId6" cstate="print"/>
            <a:stretch>
              <a:fillRect/>
            </a:stretch>
          </a:blipFill>
        </p:spPr>
        <p:txBody>
          <a:bodyPr wrap="square" lIns="0" tIns="0" rIns="0" bIns="0" rtlCol="0"/>
          <a:lstStyle/>
          <a:p>
            <a:endParaRPr/>
          </a:p>
        </p:txBody>
      </p:sp>
      <p:sp>
        <p:nvSpPr>
          <p:cNvPr id="13" name="object 13"/>
          <p:cNvSpPr/>
          <p:nvPr/>
        </p:nvSpPr>
        <p:spPr>
          <a:xfrm>
            <a:off x="5988578" y="4225928"/>
            <a:ext cx="1699770" cy="870228"/>
          </a:xfrm>
          <a:prstGeom prst="rect">
            <a:avLst/>
          </a:prstGeom>
          <a:blipFill>
            <a:blip r:embed="rId7" cstate="print"/>
            <a:stretch>
              <a:fillRect/>
            </a:stretch>
          </a:blipFill>
        </p:spPr>
        <p:txBody>
          <a:bodyPr wrap="square" lIns="0" tIns="0" rIns="0" bIns="0" rtlCol="0"/>
          <a:lstStyle/>
          <a:p>
            <a:endParaRPr/>
          </a:p>
        </p:txBody>
      </p:sp>
      <p:sp>
        <p:nvSpPr>
          <p:cNvPr id="14" name="object 14"/>
          <p:cNvSpPr/>
          <p:nvPr/>
        </p:nvSpPr>
        <p:spPr>
          <a:xfrm>
            <a:off x="2736573" y="4221192"/>
            <a:ext cx="746349" cy="884095"/>
          </a:xfrm>
          <a:prstGeom prst="rect">
            <a:avLst/>
          </a:prstGeom>
          <a:blipFill>
            <a:blip r:embed="rId8" cstate="print"/>
            <a:stretch>
              <a:fillRect/>
            </a:stretch>
          </a:blipFill>
        </p:spPr>
        <p:txBody>
          <a:bodyPr wrap="square" lIns="0" tIns="0" rIns="0" bIns="0" rtlCol="0"/>
          <a:lstStyle/>
          <a:p>
            <a:endParaRPr/>
          </a:p>
        </p:txBody>
      </p:sp>
      <p:sp>
        <p:nvSpPr>
          <p:cNvPr id="15" name="object 15"/>
          <p:cNvSpPr/>
          <p:nvPr/>
        </p:nvSpPr>
        <p:spPr>
          <a:xfrm>
            <a:off x="4577193" y="4218966"/>
            <a:ext cx="641517" cy="861704"/>
          </a:xfrm>
          <a:prstGeom prst="rect">
            <a:avLst/>
          </a:prstGeom>
          <a:blipFill>
            <a:blip r:embed="rId9" cstate="print"/>
            <a:stretch>
              <a:fillRect/>
            </a:stretch>
          </a:blipFill>
        </p:spPr>
        <p:txBody>
          <a:bodyPr wrap="square" lIns="0" tIns="0" rIns="0" bIns="0" rtlCol="0"/>
          <a:lstStyle/>
          <a:p>
            <a:endParaRPr/>
          </a:p>
        </p:txBody>
      </p:sp>
      <p:sp>
        <p:nvSpPr>
          <p:cNvPr id="16" name="object 16"/>
          <p:cNvSpPr txBox="1"/>
          <p:nvPr/>
        </p:nvSpPr>
        <p:spPr>
          <a:xfrm>
            <a:off x="134978" y="57944"/>
            <a:ext cx="3241862" cy="230832"/>
          </a:xfrm>
          <a:prstGeom prst="rect">
            <a:avLst/>
          </a:prstGeom>
        </p:spPr>
        <p:txBody>
          <a:bodyPr vert="horz" wrap="square" lIns="0" tIns="0" rIns="0" bIns="0" rtlCol="0">
            <a:spAutoFit/>
          </a:bodyPr>
          <a:lstStyle/>
          <a:p>
            <a:pPr marL="12700">
              <a:lnSpc>
                <a:spcPct val="100000"/>
              </a:lnSpc>
            </a:pPr>
            <a:r>
              <a:rPr sz="1500" spc="-5" dirty="0">
                <a:solidFill>
                  <a:srgbClr val="FFFFFF"/>
                </a:solidFill>
                <a:latin typeface="Days"/>
                <a:cs typeface="Days"/>
              </a:rPr>
              <a:t>SUBMERSIBLE</a:t>
            </a:r>
            <a:r>
              <a:rPr sz="1500" spc="-35" dirty="0">
                <a:solidFill>
                  <a:srgbClr val="FFFFFF"/>
                </a:solidFill>
                <a:latin typeface="Days"/>
                <a:cs typeface="Days"/>
              </a:rPr>
              <a:t> </a:t>
            </a:r>
            <a:r>
              <a:rPr sz="1500" spc="-5" dirty="0">
                <a:solidFill>
                  <a:srgbClr val="FFFFFF"/>
                </a:solidFill>
                <a:latin typeface="Days"/>
                <a:cs typeface="Days"/>
              </a:rPr>
              <a:t>PUMPS</a:t>
            </a:r>
            <a:endParaRPr sz="1500">
              <a:latin typeface="Days"/>
              <a:cs typeface="Days"/>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129234" y="64563"/>
            <a:ext cx="4801570" cy="230832"/>
          </a:xfrm>
          <a:prstGeom prst="rect">
            <a:avLst/>
          </a:prstGeom>
        </p:spPr>
        <p:txBody>
          <a:bodyPr vert="horz" wrap="square" lIns="0" tIns="0" rIns="0" bIns="0" rtlCol="0">
            <a:spAutoFit/>
          </a:bodyPr>
          <a:lstStyle/>
          <a:p>
            <a:pPr marL="12700">
              <a:lnSpc>
                <a:spcPct val="100000"/>
              </a:lnSpc>
            </a:pPr>
            <a:r>
              <a:rPr sz="1500" spc="-5" dirty="0">
                <a:solidFill>
                  <a:srgbClr val="FFFFFF"/>
                </a:solidFill>
                <a:latin typeface="Days"/>
                <a:cs typeface="Days"/>
              </a:rPr>
              <a:t>ASME </a:t>
            </a:r>
            <a:r>
              <a:rPr sz="1500" spc="-30" dirty="0">
                <a:solidFill>
                  <a:srgbClr val="FFFFFF"/>
                </a:solidFill>
                <a:latin typeface="Days"/>
                <a:cs typeface="Days"/>
              </a:rPr>
              <a:t>TANKS </a:t>
            </a:r>
            <a:r>
              <a:rPr sz="1500" dirty="0">
                <a:solidFill>
                  <a:srgbClr val="FFFFFF"/>
                </a:solidFill>
                <a:latin typeface="Days"/>
                <a:cs typeface="Days"/>
              </a:rPr>
              <a:t>&amp; AIR</a:t>
            </a:r>
            <a:r>
              <a:rPr sz="1500" spc="-30" dirty="0">
                <a:solidFill>
                  <a:srgbClr val="FFFFFF"/>
                </a:solidFill>
                <a:latin typeface="Days"/>
                <a:cs typeface="Days"/>
              </a:rPr>
              <a:t> </a:t>
            </a:r>
            <a:r>
              <a:rPr sz="1500" spc="-10" dirty="0">
                <a:solidFill>
                  <a:srgbClr val="FFFFFF"/>
                </a:solidFill>
                <a:latin typeface="Days"/>
                <a:cs typeface="Days"/>
              </a:rPr>
              <a:t>SEPARATORS</a:t>
            </a:r>
            <a:endParaRPr sz="1500">
              <a:latin typeface="Days"/>
              <a:cs typeface="Days"/>
            </a:endParaRPr>
          </a:p>
        </p:txBody>
      </p:sp>
      <p:graphicFrame>
        <p:nvGraphicFramePr>
          <p:cNvPr id="3" name="object 3"/>
          <p:cNvGraphicFramePr>
            <a:graphicFrameLocks noGrp="1"/>
          </p:cNvGraphicFramePr>
          <p:nvPr>
            <p:extLst>
              <p:ext uri="{D42A27DB-BD31-4B8C-83A1-F6EECF244321}">
                <p14:modId xmlns:p14="http://schemas.microsoft.com/office/powerpoint/2010/main" val="727646078"/>
              </p:ext>
            </p:extLst>
          </p:nvPr>
        </p:nvGraphicFramePr>
        <p:xfrm>
          <a:off x="585418" y="410397"/>
          <a:ext cx="9215226" cy="3288735"/>
        </p:xfrm>
        <a:graphic>
          <a:graphicData uri="http://schemas.openxmlformats.org/drawingml/2006/table">
            <a:tbl>
              <a:tblPr firstRow="1" bandRow="1">
                <a:tableStyleId>{2D5ABB26-0587-4C30-8999-92F81FD0307C}</a:tableStyleId>
              </a:tblPr>
              <a:tblGrid>
                <a:gridCol w="1792876"/>
                <a:gridCol w="1827012"/>
                <a:gridCol w="1822617"/>
                <a:gridCol w="1937101"/>
                <a:gridCol w="917810"/>
                <a:gridCol w="917810"/>
              </a:tblGrid>
              <a:tr h="977753">
                <a:tc>
                  <a:txBody>
                    <a:bodyPr/>
                    <a:lstStyle/>
                    <a:p>
                      <a:endParaRPr sz="800" dirty="0">
                        <a:latin typeface="Days"/>
                        <a:cs typeface="Days"/>
                      </a:endParaRPr>
                    </a:p>
                  </a:txBody>
                  <a:tcPr marL="0" marR="0" marT="0"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E8EEF3"/>
                    </a:solidFill>
                  </a:tcPr>
                </a:tc>
                <a:tc>
                  <a:txBody>
                    <a:bodyPr/>
                    <a:lstStyle/>
                    <a:p>
                      <a:endParaRPr sz="800">
                        <a:latin typeface="Days"/>
                        <a:cs typeface="Days"/>
                      </a:endParaRPr>
                    </a:p>
                  </a:txBody>
                  <a:tcPr marL="0" marR="0" marT="0"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E8EEF3"/>
                    </a:solidFill>
                  </a:tcPr>
                </a:tc>
                <a:tc>
                  <a:txBody>
                    <a:bodyPr/>
                    <a:lstStyle/>
                    <a:p>
                      <a:endParaRPr sz="800">
                        <a:latin typeface="Days"/>
                        <a:cs typeface="Days"/>
                      </a:endParaRPr>
                    </a:p>
                  </a:txBody>
                  <a:tcPr marL="0" marR="0" marT="0"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E8EEF3"/>
                    </a:solidFill>
                  </a:tcPr>
                </a:tc>
                <a:tc>
                  <a:txBody>
                    <a:bodyPr/>
                    <a:lstStyle/>
                    <a:p>
                      <a:endParaRPr sz="800">
                        <a:latin typeface="Days"/>
                        <a:cs typeface="Days"/>
                      </a:endParaRPr>
                    </a:p>
                  </a:txBody>
                  <a:tcPr marL="0" marR="0" marT="0"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E8EEF3"/>
                    </a:solidFill>
                  </a:tcPr>
                </a:tc>
                <a:tc gridSpan="2">
                  <a:txBody>
                    <a:bodyPr/>
                    <a:lstStyle/>
                    <a:p>
                      <a:endParaRPr sz="800">
                        <a:latin typeface="Days"/>
                        <a:cs typeface="Days"/>
                      </a:endParaRPr>
                    </a:p>
                  </a:txBody>
                  <a:tcPr marL="0" marR="0" marT="0"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E8EEF3"/>
                    </a:solidFill>
                  </a:tcPr>
                </a:tc>
                <a:tc hMerge="1">
                  <a:txBody>
                    <a:bodyPr/>
                    <a:lstStyle/>
                    <a:p>
                      <a:endParaRPr/>
                    </a:p>
                  </a:txBody>
                  <a:tcPr marL="0" marR="0" marT="0" marB="0"/>
                </a:tc>
              </a:tr>
              <a:tr h="234635">
                <a:tc>
                  <a:txBody>
                    <a:bodyPr/>
                    <a:lstStyle/>
                    <a:p>
                      <a:pPr algn="ctr">
                        <a:lnSpc>
                          <a:spcPct val="100000"/>
                        </a:lnSpc>
                        <a:spcBef>
                          <a:spcPts val="615"/>
                        </a:spcBef>
                      </a:pPr>
                      <a:r>
                        <a:rPr sz="800" dirty="0">
                          <a:solidFill>
                            <a:srgbClr val="231F20"/>
                          </a:solidFill>
                          <a:latin typeface="Days"/>
                          <a:cs typeface="Days"/>
                        </a:rPr>
                        <a:t>SERIES</a:t>
                      </a:r>
                      <a:endParaRPr sz="800" dirty="0">
                        <a:latin typeface="Days"/>
                        <a:cs typeface="Days"/>
                      </a:endParaRPr>
                    </a:p>
                  </a:txBody>
                  <a:tcPr marL="0" marR="0" marT="60354"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FFFFFF"/>
                    </a:solidFill>
                  </a:tcPr>
                </a:tc>
                <a:tc>
                  <a:txBody>
                    <a:bodyPr/>
                    <a:lstStyle/>
                    <a:p>
                      <a:pPr algn="ctr">
                        <a:lnSpc>
                          <a:spcPct val="100000"/>
                        </a:lnSpc>
                        <a:spcBef>
                          <a:spcPts val="605"/>
                        </a:spcBef>
                      </a:pPr>
                      <a:r>
                        <a:rPr sz="800" b="1" dirty="0">
                          <a:solidFill>
                            <a:srgbClr val="231F20"/>
                          </a:solidFill>
                          <a:latin typeface="Verdana"/>
                          <a:cs typeface="Verdana"/>
                        </a:rPr>
                        <a:t>SEP</a:t>
                      </a:r>
                      <a:endParaRPr sz="800">
                        <a:latin typeface="Verdana"/>
                        <a:cs typeface="Verdana"/>
                      </a:endParaRPr>
                    </a:p>
                  </a:txBody>
                  <a:tcPr marL="0" marR="0" marT="59373"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FFFFFF"/>
                    </a:solidFill>
                  </a:tcPr>
                </a:tc>
                <a:tc>
                  <a:txBody>
                    <a:bodyPr/>
                    <a:lstStyle/>
                    <a:p>
                      <a:pPr algn="ctr">
                        <a:lnSpc>
                          <a:spcPct val="100000"/>
                        </a:lnSpc>
                        <a:spcBef>
                          <a:spcPts val="605"/>
                        </a:spcBef>
                      </a:pPr>
                      <a:r>
                        <a:rPr sz="800" b="1" dirty="0">
                          <a:solidFill>
                            <a:srgbClr val="231F20"/>
                          </a:solidFill>
                          <a:latin typeface="Verdana"/>
                          <a:cs typeface="Verdana"/>
                        </a:rPr>
                        <a:t>ADSR/AD</a:t>
                      </a:r>
                      <a:endParaRPr sz="800">
                        <a:latin typeface="Verdana"/>
                        <a:cs typeface="Verdana"/>
                      </a:endParaRPr>
                    </a:p>
                  </a:txBody>
                  <a:tcPr marL="0" marR="0" marT="59373"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FFFFFF"/>
                    </a:solidFill>
                  </a:tcPr>
                </a:tc>
                <a:tc>
                  <a:txBody>
                    <a:bodyPr/>
                    <a:lstStyle/>
                    <a:p>
                      <a:pPr algn="ctr">
                        <a:lnSpc>
                          <a:spcPct val="100000"/>
                        </a:lnSpc>
                        <a:spcBef>
                          <a:spcPts val="605"/>
                        </a:spcBef>
                      </a:pPr>
                      <a:r>
                        <a:rPr sz="800" b="1" dirty="0">
                          <a:solidFill>
                            <a:srgbClr val="231F20"/>
                          </a:solidFill>
                          <a:latin typeface="Verdana"/>
                          <a:cs typeface="Verdana"/>
                        </a:rPr>
                        <a:t>RDT/BT</a:t>
                      </a:r>
                      <a:endParaRPr sz="800">
                        <a:latin typeface="Verdana"/>
                        <a:cs typeface="Verdana"/>
                      </a:endParaRPr>
                    </a:p>
                  </a:txBody>
                  <a:tcPr marL="0" marR="0" marT="59373"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FFFFFF"/>
                    </a:solidFill>
                  </a:tcPr>
                </a:tc>
                <a:tc>
                  <a:txBody>
                    <a:bodyPr/>
                    <a:lstStyle/>
                    <a:p>
                      <a:pPr marL="192405" marR="153670" indent="-31750">
                        <a:lnSpc>
                          <a:spcPct val="101000"/>
                        </a:lnSpc>
                        <a:spcBef>
                          <a:spcPts val="50"/>
                        </a:spcBef>
                      </a:pPr>
                      <a:r>
                        <a:rPr sz="800" b="1" dirty="0">
                          <a:solidFill>
                            <a:srgbClr val="231F20"/>
                          </a:solidFill>
                          <a:latin typeface="Verdana"/>
                          <a:cs typeface="Verdana"/>
                        </a:rPr>
                        <a:t>RLU</a:t>
                      </a:r>
                      <a:r>
                        <a:rPr sz="800" b="1" spc="-85" dirty="0">
                          <a:solidFill>
                            <a:srgbClr val="231F20"/>
                          </a:solidFill>
                          <a:latin typeface="Verdana"/>
                          <a:cs typeface="Verdana"/>
                        </a:rPr>
                        <a:t> </a:t>
                      </a:r>
                      <a:r>
                        <a:rPr sz="800" b="1" spc="5" dirty="0">
                          <a:solidFill>
                            <a:srgbClr val="231F20"/>
                          </a:solidFill>
                          <a:latin typeface="Verdana"/>
                          <a:cs typeface="Verdana"/>
                        </a:rPr>
                        <a:t>/  </a:t>
                      </a:r>
                      <a:r>
                        <a:rPr sz="800" b="1" dirty="0">
                          <a:solidFill>
                            <a:srgbClr val="231F20"/>
                          </a:solidFill>
                          <a:latin typeface="Verdana"/>
                          <a:cs typeface="Verdana"/>
                        </a:rPr>
                        <a:t>RWU</a:t>
                      </a:r>
                      <a:endParaRPr sz="800">
                        <a:latin typeface="Verdana"/>
                        <a:cs typeface="Verdana"/>
                      </a:endParaRPr>
                    </a:p>
                  </a:txBody>
                  <a:tcPr marL="0" marR="0" marT="4907"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FFFFFF"/>
                    </a:solidFill>
                  </a:tcPr>
                </a:tc>
                <a:tc>
                  <a:txBody>
                    <a:bodyPr/>
                    <a:lstStyle/>
                    <a:p>
                      <a:pPr marL="224154">
                        <a:lnSpc>
                          <a:spcPct val="100000"/>
                        </a:lnSpc>
                        <a:spcBef>
                          <a:spcPts val="605"/>
                        </a:spcBef>
                      </a:pPr>
                      <a:r>
                        <a:rPr sz="800" b="1" dirty="0">
                          <a:solidFill>
                            <a:srgbClr val="231F20"/>
                          </a:solidFill>
                          <a:latin typeface="Verdana"/>
                          <a:cs typeface="Verdana"/>
                        </a:rPr>
                        <a:t>RSE</a:t>
                      </a:r>
                      <a:endParaRPr sz="800">
                        <a:latin typeface="Verdana"/>
                        <a:cs typeface="Verdana"/>
                      </a:endParaRPr>
                    </a:p>
                  </a:txBody>
                  <a:tcPr marL="0" marR="0" marT="59373"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FFFFFF"/>
                    </a:solidFill>
                  </a:tcPr>
                </a:tc>
              </a:tr>
              <a:tr h="224322">
                <a:tc>
                  <a:txBody>
                    <a:bodyPr/>
                    <a:lstStyle/>
                    <a:p>
                      <a:pPr algn="ctr">
                        <a:lnSpc>
                          <a:spcPct val="100000"/>
                        </a:lnSpc>
                        <a:spcBef>
                          <a:spcPts val="565"/>
                        </a:spcBef>
                      </a:pPr>
                      <a:r>
                        <a:rPr sz="800" spc="-5" dirty="0" smtClean="0">
                          <a:solidFill>
                            <a:srgbClr val="231F20"/>
                          </a:solidFill>
                          <a:latin typeface="Days"/>
                          <a:cs typeface="Days"/>
                        </a:rPr>
                        <a:t>SIMILAR</a:t>
                      </a:r>
                      <a:r>
                        <a:rPr sz="800" spc="-75" dirty="0" smtClean="0">
                          <a:solidFill>
                            <a:srgbClr val="231F20"/>
                          </a:solidFill>
                          <a:latin typeface="Days"/>
                          <a:cs typeface="Days"/>
                        </a:rPr>
                        <a:t> </a:t>
                      </a:r>
                      <a:r>
                        <a:rPr sz="800" spc="-15" dirty="0" smtClean="0">
                          <a:solidFill>
                            <a:srgbClr val="231F20"/>
                          </a:solidFill>
                          <a:latin typeface="Days"/>
                          <a:cs typeface="Days"/>
                        </a:rPr>
                        <a:t>TO</a:t>
                      </a:r>
                      <a:endParaRPr sz="800" dirty="0">
                        <a:latin typeface="Days"/>
                        <a:cs typeface="Days"/>
                      </a:endParaRPr>
                    </a:p>
                  </a:txBody>
                  <a:tcPr marL="0" marR="0" marT="55447"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E8EEF3"/>
                    </a:solidFill>
                  </a:tcPr>
                </a:tc>
                <a:tc>
                  <a:txBody>
                    <a:bodyPr/>
                    <a:lstStyle/>
                    <a:p>
                      <a:pPr algn="ctr">
                        <a:lnSpc>
                          <a:spcPct val="100000"/>
                        </a:lnSpc>
                        <a:spcBef>
                          <a:spcPts val="670"/>
                        </a:spcBef>
                      </a:pPr>
                      <a:r>
                        <a:rPr sz="800" spc="-5" dirty="0" smtClean="0">
                          <a:solidFill>
                            <a:srgbClr val="231F20"/>
                          </a:solidFill>
                          <a:latin typeface="Verdana"/>
                          <a:cs typeface="Verdana"/>
                        </a:rPr>
                        <a:t>RL</a:t>
                      </a:r>
                      <a:endParaRPr sz="800" dirty="0">
                        <a:latin typeface="Verdana"/>
                        <a:cs typeface="Verdana"/>
                      </a:endParaRPr>
                    </a:p>
                  </a:txBody>
                  <a:tcPr marL="0" marR="0" marT="65751"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E8EEF3"/>
                    </a:solidFill>
                  </a:tcPr>
                </a:tc>
                <a:tc>
                  <a:txBody>
                    <a:bodyPr/>
                    <a:lstStyle/>
                    <a:p>
                      <a:pPr algn="ctr">
                        <a:lnSpc>
                          <a:spcPct val="100000"/>
                        </a:lnSpc>
                        <a:spcBef>
                          <a:spcPts val="670"/>
                        </a:spcBef>
                      </a:pPr>
                      <a:r>
                        <a:rPr sz="800" dirty="0" smtClean="0">
                          <a:solidFill>
                            <a:srgbClr val="231F20"/>
                          </a:solidFill>
                          <a:latin typeface="Verdana"/>
                          <a:cs typeface="Verdana"/>
                        </a:rPr>
                        <a:t>4900</a:t>
                      </a:r>
                      <a:endParaRPr sz="800" dirty="0">
                        <a:latin typeface="Verdana"/>
                        <a:cs typeface="Verdana"/>
                      </a:endParaRPr>
                    </a:p>
                  </a:txBody>
                  <a:tcPr marL="0" marR="0" marT="65751"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E8EEF3"/>
                    </a:solidFill>
                  </a:tcPr>
                </a:tc>
                <a:tc>
                  <a:txBody>
                    <a:bodyPr/>
                    <a:lstStyle/>
                    <a:p>
                      <a:pPr marL="99060">
                        <a:lnSpc>
                          <a:spcPct val="100000"/>
                        </a:lnSpc>
                        <a:spcBef>
                          <a:spcPts val="310"/>
                        </a:spcBef>
                      </a:pPr>
                      <a:r>
                        <a:rPr sz="800" b="1" spc="-5" dirty="0">
                          <a:solidFill>
                            <a:srgbClr val="231F20"/>
                          </a:solidFill>
                          <a:latin typeface="Verdana"/>
                          <a:cs typeface="Verdana"/>
                        </a:rPr>
                        <a:t>RDT:  </a:t>
                      </a:r>
                      <a:r>
                        <a:rPr sz="800" dirty="0">
                          <a:solidFill>
                            <a:srgbClr val="231F20"/>
                          </a:solidFill>
                          <a:latin typeface="Verdana"/>
                          <a:cs typeface="Verdana"/>
                        </a:rPr>
                        <a:t>AX / </a:t>
                      </a:r>
                      <a:r>
                        <a:rPr sz="800" spc="-10" dirty="0">
                          <a:solidFill>
                            <a:srgbClr val="231F20"/>
                          </a:solidFill>
                          <a:latin typeface="Verdana"/>
                          <a:cs typeface="Verdana"/>
                        </a:rPr>
                        <a:t>OT </a:t>
                      </a:r>
                      <a:r>
                        <a:rPr sz="800" dirty="0">
                          <a:solidFill>
                            <a:srgbClr val="231F20"/>
                          </a:solidFill>
                          <a:latin typeface="Verdana"/>
                          <a:cs typeface="Verdana"/>
                        </a:rPr>
                        <a:t>/ </a:t>
                      </a:r>
                      <a:r>
                        <a:rPr sz="800" spc="-15" dirty="0">
                          <a:solidFill>
                            <a:srgbClr val="231F20"/>
                          </a:solidFill>
                          <a:latin typeface="Verdana"/>
                          <a:cs typeface="Verdana"/>
                        </a:rPr>
                        <a:t>NTA </a:t>
                      </a:r>
                      <a:r>
                        <a:rPr sz="800" dirty="0">
                          <a:solidFill>
                            <a:srgbClr val="231F20"/>
                          </a:solidFill>
                          <a:latin typeface="Verdana"/>
                          <a:cs typeface="Verdana"/>
                        </a:rPr>
                        <a:t>/ </a:t>
                      </a:r>
                      <a:r>
                        <a:rPr sz="800" spc="-5" dirty="0">
                          <a:solidFill>
                            <a:srgbClr val="231F20"/>
                          </a:solidFill>
                          <a:latin typeface="Verdana"/>
                          <a:cs typeface="Verdana"/>
                        </a:rPr>
                        <a:t>CAX </a:t>
                      </a:r>
                      <a:r>
                        <a:rPr sz="800" dirty="0">
                          <a:solidFill>
                            <a:srgbClr val="231F20"/>
                          </a:solidFill>
                          <a:latin typeface="Verdana"/>
                          <a:cs typeface="Verdana"/>
                        </a:rPr>
                        <a:t>/</a:t>
                      </a:r>
                      <a:r>
                        <a:rPr sz="800" spc="-35" dirty="0">
                          <a:solidFill>
                            <a:srgbClr val="231F20"/>
                          </a:solidFill>
                          <a:latin typeface="Verdana"/>
                          <a:cs typeface="Verdana"/>
                        </a:rPr>
                        <a:t> </a:t>
                      </a:r>
                      <a:r>
                        <a:rPr sz="800" dirty="0">
                          <a:solidFill>
                            <a:srgbClr val="231F20"/>
                          </a:solidFill>
                          <a:latin typeface="Verdana"/>
                          <a:cs typeface="Verdana"/>
                        </a:rPr>
                        <a:t>D</a:t>
                      </a:r>
                      <a:endParaRPr sz="800">
                        <a:latin typeface="Verdana"/>
                        <a:cs typeface="Verdana"/>
                      </a:endParaRPr>
                    </a:p>
                    <a:p>
                      <a:pPr marL="55244">
                        <a:lnSpc>
                          <a:spcPct val="100000"/>
                        </a:lnSpc>
                      </a:pPr>
                      <a:r>
                        <a:rPr sz="800" b="1" dirty="0">
                          <a:solidFill>
                            <a:srgbClr val="231F20"/>
                          </a:solidFill>
                          <a:latin typeface="Verdana"/>
                          <a:cs typeface="Verdana"/>
                        </a:rPr>
                        <a:t>BT:  </a:t>
                      </a:r>
                      <a:r>
                        <a:rPr sz="800" dirty="0">
                          <a:solidFill>
                            <a:srgbClr val="231F20"/>
                          </a:solidFill>
                          <a:latin typeface="Verdana"/>
                          <a:cs typeface="Verdana"/>
                        </a:rPr>
                        <a:t>AL / NLA / </a:t>
                      </a:r>
                      <a:r>
                        <a:rPr sz="800" spc="-5" dirty="0">
                          <a:solidFill>
                            <a:srgbClr val="231F20"/>
                          </a:solidFill>
                          <a:latin typeface="Verdana"/>
                          <a:cs typeface="Verdana"/>
                        </a:rPr>
                        <a:t>CA </a:t>
                      </a:r>
                      <a:r>
                        <a:rPr sz="800" dirty="0">
                          <a:solidFill>
                            <a:srgbClr val="231F20"/>
                          </a:solidFill>
                          <a:latin typeface="Verdana"/>
                          <a:cs typeface="Verdana"/>
                        </a:rPr>
                        <a:t>/ B /</a:t>
                      </a:r>
                      <a:r>
                        <a:rPr sz="800" spc="-75" dirty="0">
                          <a:solidFill>
                            <a:srgbClr val="231F20"/>
                          </a:solidFill>
                          <a:latin typeface="Verdana"/>
                          <a:cs typeface="Verdana"/>
                        </a:rPr>
                        <a:t> </a:t>
                      </a:r>
                      <a:r>
                        <a:rPr sz="800" spc="-10" dirty="0">
                          <a:solidFill>
                            <a:srgbClr val="231F20"/>
                          </a:solidFill>
                          <a:latin typeface="Verdana"/>
                          <a:cs typeface="Verdana"/>
                        </a:rPr>
                        <a:t>ST-DHW</a:t>
                      </a:r>
                      <a:endParaRPr sz="800">
                        <a:latin typeface="Verdana"/>
                        <a:cs typeface="Verdana"/>
                      </a:endParaRPr>
                    </a:p>
                  </a:txBody>
                  <a:tcPr marL="0" marR="0" marT="30422"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E8EEF3"/>
                    </a:solidFill>
                  </a:tcPr>
                </a:tc>
                <a:tc>
                  <a:txBody>
                    <a:bodyPr/>
                    <a:lstStyle/>
                    <a:p>
                      <a:endParaRPr sz="800">
                        <a:latin typeface="Verdana"/>
                        <a:cs typeface="Verdana"/>
                      </a:endParaRPr>
                    </a:p>
                  </a:txBody>
                  <a:tcPr marL="0" marR="0" marT="0"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E8EEF3"/>
                    </a:solidFill>
                  </a:tcPr>
                </a:tc>
                <a:tc>
                  <a:txBody>
                    <a:bodyPr/>
                    <a:lstStyle/>
                    <a:p>
                      <a:endParaRPr sz="800">
                        <a:latin typeface="Verdana"/>
                        <a:cs typeface="Verdana"/>
                      </a:endParaRPr>
                    </a:p>
                  </a:txBody>
                  <a:tcPr marL="0" marR="0" marT="0"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E8EEF3"/>
                    </a:solidFill>
                  </a:tcPr>
                </a:tc>
              </a:tr>
              <a:tr h="234635">
                <a:tc rowSpan="2">
                  <a:txBody>
                    <a:bodyPr/>
                    <a:lstStyle/>
                    <a:p>
                      <a:pPr>
                        <a:lnSpc>
                          <a:spcPct val="100000"/>
                        </a:lnSpc>
                      </a:pPr>
                      <a:endParaRPr sz="800" smtClean="0">
                        <a:latin typeface="Times New Roman"/>
                        <a:cs typeface="Times New Roman"/>
                      </a:endParaRPr>
                    </a:p>
                    <a:p>
                      <a:pPr algn="ctr">
                        <a:lnSpc>
                          <a:spcPct val="100000"/>
                        </a:lnSpc>
                        <a:spcBef>
                          <a:spcPts val="969"/>
                        </a:spcBef>
                      </a:pPr>
                      <a:r>
                        <a:rPr sz="800" smtClean="0">
                          <a:solidFill>
                            <a:srgbClr val="231F20"/>
                          </a:solidFill>
                          <a:latin typeface="Days"/>
                          <a:cs typeface="Days"/>
                        </a:rPr>
                        <a:t>TYPE</a:t>
                      </a:r>
                      <a:endParaRPr sz="800">
                        <a:latin typeface="Days"/>
                        <a:cs typeface="Days"/>
                      </a:endParaRPr>
                    </a:p>
                  </a:txBody>
                  <a:tcPr marL="0" marR="0" marT="0"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FFFFFF"/>
                    </a:solidFill>
                  </a:tcPr>
                </a:tc>
                <a:tc rowSpan="2">
                  <a:txBody>
                    <a:bodyPr/>
                    <a:lstStyle/>
                    <a:p>
                      <a:pPr marL="150495" marR="142240" algn="ctr">
                        <a:lnSpc>
                          <a:spcPct val="101000"/>
                        </a:lnSpc>
                        <a:spcBef>
                          <a:spcPts val="580"/>
                        </a:spcBef>
                      </a:pPr>
                      <a:r>
                        <a:rPr sz="800" spc="-5" dirty="0" smtClean="0">
                          <a:solidFill>
                            <a:srgbClr val="231F20"/>
                          </a:solidFill>
                          <a:latin typeface="Verdana"/>
                          <a:cs typeface="Verdana"/>
                        </a:rPr>
                        <a:t>Vortex </a:t>
                      </a:r>
                      <a:r>
                        <a:rPr sz="800" dirty="0" smtClean="0">
                          <a:solidFill>
                            <a:srgbClr val="231F20"/>
                          </a:solidFill>
                          <a:latin typeface="Verdana"/>
                          <a:cs typeface="Verdana"/>
                        </a:rPr>
                        <a:t>-</a:t>
                      </a:r>
                      <a:r>
                        <a:rPr sz="800" spc="-45" dirty="0" smtClean="0">
                          <a:solidFill>
                            <a:srgbClr val="231F20"/>
                          </a:solidFill>
                          <a:latin typeface="Verdana"/>
                          <a:cs typeface="Verdana"/>
                        </a:rPr>
                        <a:t> </a:t>
                      </a:r>
                      <a:r>
                        <a:rPr sz="800" spc="-10" dirty="0" smtClean="0">
                          <a:solidFill>
                            <a:srgbClr val="231F20"/>
                          </a:solidFill>
                          <a:latin typeface="Verdana"/>
                          <a:cs typeface="Verdana"/>
                        </a:rPr>
                        <a:t>Tangential  </a:t>
                      </a:r>
                      <a:r>
                        <a:rPr sz="800" dirty="0" smtClean="0">
                          <a:solidFill>
                            <a:srgbClr val="231F20"/>
                          </a:solidFill>
                          <a:latin typeface="Verdana"/>
                          <a:cs typeface="Verdana"/>
                        </a:rPr>
                        <a:t>Air Separator  (With or Without  Strainer)</a:t>
                      </a:r>
                      <a:endParaRPr sz="800" dirty="0">
                        <a:latin typeface="Verdana"/>
                        <a:cs typeface="Verdana"/>
                      </a:endParaRPr>
                    </a:p>
                  </a:txBody>
                  <a:tcPr marL="0" marR="0" marT="56919"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FFFFFF"/>
                    </a:solidFill>
                  </a:tcPr>
                </a:tc>
                <a:tc rowSpan="2">
                  <a:txBody>
                    <a:bodyPr/>
                    <a:lstStyle/>
                    <a:p>
                      <a:pPr>
                        <a:lnSpc>
                          <a:spcPct val="100000"/>
                        </a:lnSpc>
                      </a:pPr>
                      <a:endParaRPr sz="800" dirty="0" smtClean="0">
                        <a:latin typeface="Times New Roman"/>
                        <a:cs typeface="Times New Roman"/>
                      </a:endParaRPr>
                    </a:p>
                    <a:p>
                      <a:pPr marL="101600" marR="60960" indent="-33655">
                        <a:lnSpc>
                          <a:spcPct val="101000"/>
                        </a:lnSpc>
                      </a:pPr>
                      <a:r>
                        <a:rPr sz="800" dirty="0" smtClean="0">
                          <a:solidFill>
                            <a:srgbClr val="231F20"/>
                          </a:solidFill>
                          <a:latin typeface="Verdana"/>
                          <a:cs typeface="Verdana"/>
                        </a:rPr>
                        <a:t>In-Line Air/Dirt </a:t>
                      </a:r>
                      <a:r>
                        <a:rPr sz="800" dirty="0" err="1" smtClean="0">
                          <a:solidFill>
                            <a:srgbClr val="231F20"/>
                          </a:solidFill>
                          <a:latin typeface="Verdana"/>
                          <a:cs typeface="Verdana"/>
                        </a:rPr>
                        <a:t>Sepa</a:t>
                      </a:r>
                      <a:r>
                        <a:rPr sz="800" dirty="0" smtClean="0">
                          <a:solidFill>
                            <a:srgbClr val="231F20"/>
                          </a:solidFill>
                          <a:latin typeface="Verdana"/>
                          <a:cs typeface="Verdana"/>
                        </a:rPr>
                        <a:t>-  </a:t>
                      </a:r>
                      <a:r>
                        <a:rPr sz="800" dirty="0" err="1" smtClean="0">
                          <a:solidFill>
                            <a:srgbClr val="231F20"/>
                          </a:solidFill>
                          <a:latin typeface="Verdana"/>
                          <a:cs typeface="Verdana"/>
                        </a:rPr>
                        <a:t>rator</a:t>
                      </a:r>
                      <a:r>
                        <a:rPr sz="800" dirty="0" smtClean="0">
                          <a:solidFill>
                            <a:srgbClr val="231F20"/>
                          </a:solidFill>
                          <a:latin typeface="Verdana"/>
                          <a:cs typeface="Verdana"/>
                        </a:rPr>
                        <a:t> (With</a:t>
                      </a:r>
                      <a:r>
                        <a:rPr sz="800" spc="-80" dirty="0" smtClean="0">
                          <a:solidFill>
                            <a:srgbClr val="231F20"/>
                          </a:solidFill>
                          <a:latin typeface="Verdana"/>
                          <a:cs typeface="Verdana"/>
                        </a:rPr>
                        <a:t> </a:t>
                      </a:r>
                      <a:r>
                        <a:rPr sz="800" dirty="0" smtClean="0">
                          <a:solidFill>
                            <a:srgbClr val="231F20"/>
                          </a:solidFill>
                          <a:latin typeface="Verdana"/>
                          <a:cs typeface="Verdana"/>
                        </a:rPr>
                        <a:t>Strainer)</a:t>
                      </a:r>
                      <a:endParaRPr sz="800" dirty="0">
                        <a:latin typeface="Verdana"/>
                        <a:cs typeface="Verdana"/>
                      </a:endParaRPr>
                    </a:p>
                  </a:txBody>
                  <a:tcPr marL="0" marR="0" marT="0"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FFFFFF"/>
                    </a:solidFill>
                  </a:tcPr>
                </a:tc>
                <a:tc>
                  <a:txBody>
                    <a:bodyPr/>
                    <a:lstStyle/>
                    <a:p>
                      <a:pPr marL="52705" marR="44450" indent="210820">
                        <a:lnSpc>
                          <a:spcPct val="101000"/>
                        </a:lnSpc>
                        <a:spcBef>
                          <a:spcPts val="50"/>
                        </a:spcBef>
                      </a:pPr>
                      <a:r>
                        <a:rPr sz="800" spc="5" dirty="0">
                          <a:solidFill>
                            <a:srgbClr val="231F20"/>
                          </a:solidFill>
                          <a:latin typeface="Verdana"/>
                          <a:cs typeface="Verdana"/>
                        </a:rPr>
                        <a:t>Non </a:t>
                      </a:r>
                      <a:r>
                        <a:rPr sz="800" dirty="0">
                          <a:solidFill>
                            <a:srgbClr val="231F20"/>
                          </a:solidFill>
                          <a:latin typeface="Verdana"/>
                          <a:cs typeface="Verdana"/>
                        </a:rPr>
                        <a:t>Replaceable  Bladder Expansion</a:t>
                      </a:r>
                      <a:r>
                        <a:rPr sz="800" spc="-70" dirty="0">
                          <a:solidFill>
                            <a:srgbClr val="231F20"/>
                          </a:solidFill>
                          <a:latin typeface="Verdana"/>
                          <a:cs typeface="Verdana"/>
                        </a:rPr>
                        <a:t> </a:t>
                      </a:r>
                      <a:r>
                        <a:rPr sz="800" spc="-25" dirty="0">
                          <a:solidFill>
                            <a:srgbClr val="231F20"/>
                          </a:solidFill>
                          <a:latin typeface="Verdana"/>
                          <a:cs typeface="Verdana"/>
                        </a:rPr>
                        <a:t>Tank</a:t>
                      </a:r>
                      <a:endParaRPr sz="800">
                        <a:latin typeface="Verdana"/>
                        <a:cs typeface="Verdana"/>
                      </a:endParaRPr>
                    </a:p>
                  </a:txBody>
                  <a:tcPr marL="0" marR="0" marT="4907"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FFFFFF"/>
                    </a:solidFill>
                  </a:tcPr>
                </a:tc>
                <a:tc rowSpan="2">
                  <a:txBody>
                    <a:bodyPr/>
                    <a:lstStyle/>
                    <a:p>
                      <a:pPr marL="57785" marR="49530" algn="ctr">
                        <a:lnSpc>
                          <a:spcPct val="101000"/>
                        </a:lnSpc>
                        <a:spcBef>
                          <a:spcPts val="580"/>
                        </a:spcBef>
                      </a:pPr>
                      <a:r>
                        <a:rPr sz="800" dirty="0">
                          <a:solidFill>
                            <a:srgbClr val="231F20"/>
                          </a:solidFill>
                          <a:latin typeface="Verdana"/>
                          <a:cs typeface="Verdana"/>
                        </a:rPr>
                        <a:t>Hot</a:t>
                      </a:r>
                      <a:r>
                        <a:rPr sz="800" spc="-85" dirty="0">
                          <a:solidFill>
                            <a:srgbClr val="231F20"/>
                          </a:solidFill>
                          <a:latin typeface="Verdana"/>
                          <a:cs typeface="Verdana"/>
                        </a:rPr>
                        <a:t> </a:t>
                      </a:r>
                      <a:r>
                        <a:rPr sz="800" spc="-5" dirty="0">
                          <a:solidFill>
                            <a:srgbClr val="231F20"/>
                          </a:solidFill>
                          <a:latin typeface="Verdana"/>
                          <a:cs typeface="Verdana"/>
                        </a:rPr>
                        <a:t>Water  </a:t>
                      </a:r>
                      <a:r>
                        <a:rPr sz="800" dirty="0">
                          <a:solidFill>
                            <a:srgbClr val="231F20"/>
                          </a:solidFill>
                          <a:latin typeface="Verdana"/>
                          <a:cs typeface="Verdana"/>
                        </a:rPr>
                        <a:t>Storage  </a:t>
                      </a:r>
                      <a:r>
                        <a:rPr sz="800" spc="-25" dirty="0">
                          <a:solidFill>
                            <a:srgbClr val="231F20"/>
                          </a:solidFill>
                          <a:latin typeface="Verdana"/>
                          <a:cs typeface="Verdana"/>
                        </a:rPr>
                        <a:t>Tank </a:t>
                      </a:r>
                      <a:r>
                        <a:rPr sz="800" spc="-5" dirty="0">
                          <a:solidFill>
                            <a:srgbClr val="231F20"/>
                          </a:solidFill>
                          <a:latin typeface="Verdana"/>
                          <a:cs typeface="Verdana"/>
                        </a:rPr>
                        <a:t>with  Heater</a:t>
                      </a:r>
                      <a:endParaRPr sz="800">
                        <a:latin typeface="Verdana"/>
                        <a:cs typeface="Verdana"/>
                      </a:endParaRPr>
                    </a:p>
                  </a:txBody>
                  <a:tcPr marL="0" marR="0" marT="56919"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FFFFFF"/>
                    </a:solidFill>
                  </a:tcPr>
                </a:tc>
                <a:tc rowSpan="2">
                  <a:txBody>
                    <a:bodyPr/>
                    <a:lstStyle/>
                    <a:p>
                      <a:pPr>
                        <a:lnSpc>
                          <a:spcPct val="100000"/>
                        </a:lnSpc>
                        <a:spcBef>
                          <a:spcPts val="30"/>
                        </a:spcBef>
                      </a:pPr>
                      <a:endParaRPr sz="800">
                        <a:latin typeface="Times New Roman"/>
                        <a:cs typeface="Times New Roman"/>
                      </a:endParaRPr>
                    </a:p>
                    <a:p>
                      <a:pPr marL="57785" marR="49530" algn="ctr">
                        <a:lnSpc>
                          <a:spcPct val="101000"/>
                        </a:lnSpc>
                      </a:pPr>
                      <a:r>
                        <a:rPr sz="800" dirty="0">
                          <a:solidFill>
                            <a:srgbClr val="231F20"/>
                          </a:solidFill>
                          <a:latin typeface="Verdana"/>
                          <a:cs typeface="Verdana"/>
                        </a:rPr>
                        <a:t>Hot</a:t>
                      </a:r>
                      <a:r>
                        <a:rPr sz="800" spc="-85" dirty="0">
                          <a:solidFill>
                            <a:srgbClr val="231F20"/>
                          </a:solidFill>
                          <a:latin typeface="Verdana"/>
                          <a:cs typeface="Verdana"/>
                        </a:rPr>
                        <a:t> </a:t>
                      </a:r>
                      <a:r>
                        <a:rPr sz="800" spc="-5" dirty="0">
                          <a:solidFill>
                            <a:srgbClr val="231F20"/>
                          </a:solidFill>
                          <a:latin typeface="Verdana"/>
                          <a:cs typeface="Verdana"/>
                        </a:rPr>
                        <a:t>Water  </a:t>
                      </a:r>
                      <a:r>
                        <a:rPr sz="800" dirty="0">
                          <a:solidFill>
                            <a:srgbClr val="231F20"/>
                          </a:solidFill>
                          <a:latin typeface="Verdana"/>
                          <a:cs typeface="Verdana"/>
                        </a:rPr>
                        <a:t>Storage  </a:t>
                      </a:r>
                      <a:r>
                        <a:rPr sz="800" spc="-25" dirty="0">
                          <a:solidFill>
                            <a:srgbClr val="231F20"/>
                          </a:solidFill>
                          <a:latin typeface="Verdana"/>
                          <a:cs typeface="Verdana"/>
                        </a:rPr>
                        <a:t>Tank</a:t>
                      </a:r>
                      <a:endParaRPr sz="800">
                        <a:latin typeface="Verdana"/>
                        <a:cs typeface="Verdana"/>
                      </a:endParaRPr>
                    </a:p>
                  </a:txBody>
                  <a:tcPr marL="0" marR="0" marT="2944"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FFFFFF"/>
                    </a:solidFill>
                  </a:tcPr>
                </a:tc>
              </a:tr>
              <a:tr h="318123">
                <a:tc vMerge="1">
                  <a:txBody>
                    <a:bodyPr/>
                    <a:lstStyle/>
                    <a:p>
                      <a:endParaRPr/>
                    </a:p>
                  </a:txBody>
                  <a:tcPr marL="0" marR="0" marT="0"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FFFFFF"/>
                    </a:solidFill>
                  </a:tcPr>
                </a:tc>
                <a:tc vMerge="1">
                  <a:txBody>
                    <a:bodyPr/>
                    <a:lstStyle/>
                    <a:p>
                      <a:endParaRPr/>
                    </a:p>
                  </a:txBody>
                  <a:tcPr marL="0" marR="0" marT="73660"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FFFFFF"/>
                    </a:solidFill>
                  </a:tcPr>
                </a:tc>
                <a:tc vMerge="1">
                  <a:txBody>
                    <a:bodyPr/>
                    <a:lstStyle/>
                    <a:p>
                      <a:endParaRPr/>
                    </a:p>
                  </a:txBody>
                  <a:tcPr marL="0" marR="0" marT="0"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FFFFFF"/>
                    </a:solidFill>
                  </a:tcPr>
                </a:tc>
                <a:tc>
                  <a:txBody>
                    <a:bodyPr/>
                    <a:lstStyle/>
                    <a:p>
                      <a:pPr marL="48260" marR="40005" indent="-635" algn="ctr">
                        <a:lnSpc>
                          <a:spcPct val="104099"/>
                        </a:lnSpc>
                        <a:spcBef>
                          <a:spcPts val="60"/>
                        </a:spcBef>
                      </a:pPr>
                      <a:r>
                        <a:rPr sz="800" spc="15" dirty="0">
                          <a:solidFill>
                            <a:srgbClr val="231F20"/>
                          </a:solidFill>
                          <a:latin typeface="Verdana"/>
                          <a:cs typeface="Verdana"/>
                        </a:rPr>
                        <a:t>Replaceable Bladder </a:t>
                      </a:r>
                      <a:r>
                        <a:rPr sz="800" spc="10" dirty="0">
                          <a:solidFill>
                            <a:srgbClr val="231F20"/>
                          </a:solidFill>
                          <a:latin typeface="Verdana"/>
                          <a:cs typeface="Verdana"/>
                        </a:rPr>
                        <a:t>Exp.  </a:t>
                      </a:r>
                      <a:r>
                        <a:rPr sz="800" spc="-5" dirty="0">
                          <a:solidFill>
                            <a:srgbClr val="231F20"/>
                          </a:solidFill>
                          <a:latin typeface="Verdana"/>
                          <a:cs typeface="Verdana"/>
                        </a:rPr>
                        <a:t>Tank </a:t>
                      </a:r>
                      <a:r>
                        <a:rPr sz="800" spc="10" dirty="0">
                          <a:solidFill>
                            <a:srgbClr val="231F20"/>
                          </a:solidFill>
                          <a:latin typeface="Verdana"/>
                          <a:cs typeface="Verdana"/>
                        </a:rPr>
                        <a:t>(with </a:t>
                      </a:r>
                      <a:r>
                        <a:rPr sz="800" spc="15" dirty="0">
                          <a:solidFill>
                            <a:srgbClr val="231F20"/>
                          </a:solidFill>
                          <a:latin typeface="Verdana"/>
                          <a:cs typeface="Verdana"/>
                        </a:rPr>
                        <a:t>bottom</a:t>
                      </a:r>
                      <a:r>
                        <a:rPr sz="800" spc="-5" dirty="0">
                          <a:solidFill>
                            <a:srgbClr val="231F20"/>
                          </a:solidFill>
                          <a:latin typeface="Verdana"/>
                          <a:cs typeface="Verdana"/>
                        </a:rPr>
                        <a:t> </a:t>
                      </a:r>
                      <a:r>
                        <a:rPr sz="800" spc="15" dirty="0">
                          <a:solidFill>
                            <a:srgbClr val="231F20"/>
                          </a:solidFill>
                          <a:latin typeface="Verdana"/>
                          <a:cs typeface="Verdana"/>
                        </a:rPr>
                        <a:t>system  connection)</a:t>
                      </a:r>
                      <a:endParaRPr sz="800">
                        <a:latin typeface="Verdana"/>
                        <a:cs typeface="Verdana"/>
                      </a:endParaRPr>
                    </a:p>
                  </a:txBody>
                  <a:tcPr marL="0" marR="0" marT="5888"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E8EEF3"/>
                    </a:solidFill>
                  </a:tcPr>
                </a:tc>
                <a:tc vMerge="1">
                  <a:txBody>
                    <a:bodyPr/>
                    <a:lstStyle/>
                    <a:p>
                      <a:endParaRPr/>
                    </a:p>
                  </a:txBody>
                  <a:tcPr marL="0" marR="0" marT="73660"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FFFFFF"/>
                    </a:solidFill>
                  </a:tcPr>
                </a:tc>
                <a:tc vMerge="1">
                  <a:txBody>
                    <a:bodyPr/>
                    <a:lstStyle/>
                    <a:p>
                      <a:endParaRPr/>
                    </a:p>
                  </a:txBody>
                  <a:tcPr marL="0" marR="0" marT="3810"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FFFFFF"/>
                    </a:solidFill>
                  </a:tcPr>
                </a:tc>
              </a:tr>
              <a:tr h="234635">
                <a:tc>
                  <a:txBody>
                    <a:bodyPr/>
                    <a:lstStyle/>
                    <a:p>
                      <a:pPr algn="ctr">
                        <a:lnSpc>
                          <a:spcPct val="100000"/>
                        </a:lnSpc>
                        <a:spcBef>
                          <a:spcPts val="615"/>
                        </a:spcBef>
                      </a:pPr>
                      <a:r>
                        <a:rPr sz="800" spc="-5" dirty="0">
                          <a:solidFill>
                            <a:srgbClr val="231F20"/>
                          </a:solidFill>
                          <a:latin typeface="Days"/>
                          <a:cs typeface="Days"/>
                        </a:rPr>
                        <a:t>CAPACITIES</a:t>
                      </a:r>
                      <a:endParaRPr sz="800">
                        <a:latin typeface="Days"/>
                        <a:cs typeface="Days"/>
                      </a:endParaRPr>
                    </a:p>
                  </a:txBody>
                  <a:tcPr marL="0" marR="0" marT="60354"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FFFFFF"/>
                    </a:solidFill>
                  </a:tcPr>
                </a:tc>
                <a:tc>
                  <a:txBody>
                    <a:bodyPr/>
                    <a:lstStyle/>
                    <a:p>
                      <a:pPr marL="115570">
                        <a:lnSpc>
                          <a:spcPct val="100000"/>
                        </a:lnSpc>
                        <a:spcBef>
                          <a:spcPts val="60"/>
                        </a:spcBef>
                      </a:pPr>
                      <a:r>
                        <a:rPr sz="800" spc="5" dirty="0">
                          <a:solidFill>
                            <a:srgbClr val="231F20"/>
                          </a:solidFill>
                          <a:latin typeface="Verdana"/>
                          <a:cs typeface="Verdana"/>
                        </a:rPr>
                        <a:t>56 </a:t>
                      </a:r>
                      <a:r>
                        <a:rPr sz="800" dirty="0">
                          <a:solidFill>
                            <a:srgbClr val="231F20"/>
                          </a:solidFill>
                          <a:latin typeface="Verdana"/>
                          <a:cs typeface="Verdana"/>
                        </a:rPr>
                        <a:t>to </a:t>
                      </a:r>
                      <a:r>
                        <a:rPr sz="800" spc="5" dirty="0">
                          <a:solidFill>
                            <a:srgbClr val="231F20"/>
                          </a:solidFill>
                          <a:latin typeface="Verdana"/>
                          <a:cs typeface="Verdana"/>
                        </a:rPr>
                        <a:t>67000</a:t>
                      </a:r>
                      <a:r>
                        <a:rPr sz="800" spc="-90" dirty="0">
                          <a:solidFill>
                            <a:srgbClr val="231F20"/>
                          </a:solidFill>
                          <a:latin typeface="Verdana"/>
                          <a:cs typeface="Verdana"/>
                        </a:rPr>
                        <a:t> </a:t>
                      </a:r>
                      <a:r>
                        <a:rPr sz="800" spc="5" dirty="0">
                          <a:solidFill>
                            <a:srgbClr val="231F20"/>
                          </a:solidFill>
                          <a:latin typeface="Verdana"/>
                          <a:cs typeface="Verdana"/>
                        </a:rPr>
                        <a:t>USGPM</a:t>
                      </a:r>
                      <a:endParaRPr sz="800" dirty="0">
                        <a:latin typeface="Verdana"/>
                        <a:cs typeface="Verdana"/>
                      </a:endParaRPr>
                    </a:p>
                    <a:p>
                      <a:pPr marL="107950">
                        <a:lnSpc>
                          <a:spcPct val="100000"/>
                        </a:lnSpc>
                        <a:spcBef>
                          <a:spcPts val="10"/>
                        </a:spcBef>
                      </a:pPr>
                      <a:r>
                        <a:rPr sz="800" dirty="0">
                          <a:solidFill>
                            <a:srgbClr val="231F20"/>
                          </a:solidFill>
                          <a:latin typeface="Verdana"/>
                          <a:cs typeface="Verdana"/>
                        </a:rPr>
                        <a:t>(13 to </a:t>
                      </a:r>
                      <a:r>
                        <a:rPr sz="800" spc="5" dirty="0">
                          <a:solidFill>
                            <a:srgbClr val="231F20"/>
                          </a:solidFill>
                          <a:latin typeface="Verdana"/>
                          <a:cs typeface="Verdana"/>
                        </a:rPr>
                        <a:t>15217</a:t>
                      </a:r>
                      <a:r>
                        <a:rPr sz="800" spc="-75" dirty="0">
                          <a:solidFill>
                            <a:srgbClr val="231F20"/>
                          </a:solidFill>
                          <a:latin typeface="Verdana"/>
                          <a:cs typeface="Verdana"/>
                        </a:rPr>
                        <a:t> </a:t>
                      </a:r>
                      <a:r>
                        <a:rPr sz="800" spc="5" dirty="0">
                          <a:solidFill>
                            <a:srgbClr val="231F20"/>
                          </a:solidFill>
                          <a:latin typeface="Verdana"/>
                          <a:cs typeface="Verdana"/>
                        </a:rPr>
                        <a:t>m</a:t>
                      </a:r>
                      <a:r>
                        <a:rPr sz="800" spc="7" baseline="33333" dirty="0">
                          <a:solidFill>
                            <a:srgbClr val="231F20"/>
                          </a:solidFill>
                          <a:latin typeface="Verdana"/>
                          <a:cs typeface="Verdana"/>
                        </a:rPr>
                        <a:t>3</a:t>
                      </a:r>
                      <a:r>
                        <a:rPr sz="800" spc="5" dirty="0">
                          <a:solidFill>
                            <a:srgbClr val="231F20"/>
                          </a:solidFill>
                          <a:latin typeface="Verdana"/>
                          <a:cs typeface="Verdana"/>
                        </a:rPr>
                        <a:t>/hr)</a:t>
                      </a:r>
                      <a:endParaRPr sz="800" dirty="0">
                        <a:latin typeface="Verdana"/>
                        <a:cs typeface="Verdana"/>
                      </a:endParaRPr>
                    </a:p>
                  </a:txBody>
                  <a:tcPr marL="0" marR="0" marT="5888"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FFFFFF"/>
                    </a:solidFill>
                  </a:tcPr>
                </a:tc>
                <a:tc>
                  <a:txBody>
                    <a:bodyPr/>
                    <a:lstStyle/>
                    <a:p>
                      <a:pPr marL="113664">
                        <a:lnSpc>
                          <a:spcPct val="100000"/>
                        </a:lnSpc>
                        <a:spcBef>
                          <a:spcPts val="60"/>
                        </a:spcBef>
                      </a:pPr>
                      <a:r>
                        <a:rPr sz="800" spc="5" dirty="0">
                          <a:solidFill>
                            <a:srgbClr val="231F20"/>
                          </a:solidFill>
                          <a:latin typeface="Verdana"/>
                          <a:cs typeface="Verdana"/>
                        </a:rPr>
                        <a:t>69 </a:t>
                      </a:r>
                      <a:r>
                        <a:rPr sz="800" dirty="0">
                          <a:solidFill>
                            <a:srgbClr val="231F20"/>
                          </a:solidFill>
                          <a:latin typeface="Verdana"/>
                          <a:cs typeface="Verdana"/>
                        </a:rPr>
                        <a:t>to </a:t>
                      </a:r>
                      <a:r>
                        <a:rPr sz="800" spc="5" dirty="0">
                          <a:solidFill>
                            <a:srgbClr val="231F20"/>
                          </a:solidFill>
                          <a:latin typeface="Verdana"/>
                          <a:cs typeface="Verdana"/>
                        </a:rPr>
                        <a:t>12100</a:t>
                      </a:r>
                      <a:r>
                        <a:rPr sz="800" spc="-90" dirty="0">
                          <a:solidFill>
                            <a:srgbClr val="231F20"/>
                          </a:solidFill>
                          <a:latin typeface="Verdana"/>
                          <a:cs typeface="Verdana"/>
                        </a:rPr>
                        <a:t> </a:t>
                      </a:r>
                      <a:r>
                        <a:rPr sz="800" spc="5" dirty="0">
                          <a:solidFill>
                            <a:srgbClr val="231F20"/>
                          </a:solidFill>
                          <a:latin typeface="Verdana"/>
                          <a:cs typeface="Verdana"/>
                        </a:rPr>
                        <a:t>USGPM</a:t>
                      </a:r>
                      <a:endParaRPr sz="800">
                        <a:latin typeface="Verdana"/>
                        <a:cs typeface="Verdana"/>
                      </a:endParaRPr>
                    </a:p>
                    <a:p>
                      <a:pPr marL="142875">
                        <a:lnSpc>
                          <a:spcPct val="100000"/>
                        </a:lnSpc>
                        <a:spcBef>
                          <a:spcPts val="10"/>
                        </a:spcBef>
                      </a:pPr>
                      <a:r>
                        <a:rPr sz="800" dirty="0">
                          <a:solidFill>
                            <a:srgbClr val="231F20"/>
                          </a:solidFill>
                          <a:latin typeface="Verdana"/>
                          <a:cs typeface="Verdana"/>
                        </a:rPr>
                        <a:t>(16 to </a:t>
                      </a:r>
                      <a:r>
                        <a:rPr sz="800" spc="5" dirty="0">
                          <a:solidFill>
                            <a:srgbClr val="231F20"/>
                          </a:solidFill>
                          <a:latin typeface="Verdana"/>
                          <a:cs typeface="Verdana"/>
                        </a:rPr>
                        <a:t>2748</a:t>
                      </a:r>
                      <a:r>
                        <a:rPr sz="800" spc="-80" dirty="0">
                          <a:solidFill>
                            <a:srgbClr val="231F20"/>
                          </a:solidFill>
                          <a:latin typeface="Verdana"/>
                          <a:cs typeface="Verdana"/>
                        </a:rPr>
                        <a:t> </a:t>
                      </a:r>
                      <a:r>
                        <a:rPr sz="800" spc="5" dirty="0">
                          <a:solidFill>
                            <a:srgbClr val="231F20"/>
                          </a:solidFill>
                          <a:latin typeface="Verdana"/>
                          <a:cs typeface="Verdana"/>
                        </a:rPr>
                        <a:t>m</a:t>
                      </a:r>
                      <a:r>
                        <a:rPr sz="800" spc="7" baseline="33333" dirty="0">
                          <a:solidFill>
                            <a:srgbClr val="231F20"/>
                          </a:solidFill>
                          <a:latin typeface="Verdana"/>
                          <a:cs typeface="Verdana"/>
                        </a:rPr>
                        <a:t>3</a:t>
                      </a:r>
                      <a:r>
                        <a:rPr sz="800" spc="5" dirty="0">
                          <a:solidFill>
                            <a:srgbClr val="231F20"/>
                          </a:solidFill>
                          <a:latin typeface="Verdana"/>
                          <a:cs typeface="Verdana"/>
                        </a:rPr>
                        <a:t>/hr)</a:t>
                      </a:r>
                      <a:endParaRPr sz="800">
                        <a:latin typeface="Verdana"/>
                        <a:cs typeface="Verdana"/>
                      </a:endParaRPr>
                    </a:p>
                  </a:txBody>
                  <a:tcPr marL="0" marR="0" marT="5888"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FFFFFF"/>
                    </a:solidFill>
                  </a:tcPr>
                </a:tc>
                <a:tc>
                  <a:txBody>
                    <a:bodyPr/>
                    <a:lstStyle/>
                    <a:p>
                      <a:pPr marL="228600">
                        <a:lnSpc>
                          <a:spcPct val="100000"/>
                        </a:lnSpc>
                        <a:spcBef>
                          <a:spcPts val="60"/>
                        </a:spcBef>
                      </a:pPr>
                      <a:r>
                        <a:rPr sz="800" spc="5" dirty="0">
                          <a:solidFill>
                            <a:srgbClr val="231F20"/>
                          </a:solidFill>
                          <a:latin typeface="Verdana"/>
                          <a:cs typeface="Verdana"/>
                        </a:rPr>
                        <a:t>3 </a:t>
                      </a:r>
                      <a:r>
                        <a:rPr sz="800" dirty="0">
                          <a:solidFill>
                            <a:srgbClr val="231F20"/>
                          </a:solidFill>
                          <a:latin typeface="Verdana"/>
                          <a:cs typeface="Verdana"/>
                        </a:rPr>
                        <a:t>to </a:t>
                      </a:r>
                      <a:r>
                        <a:rPr sz="800" spc="5" dirty="0">
                          <a:solidFill>
                            <a:srgbClr val="231F20"/>
                          </a:solidFill>
                          <a:latin typeface="Verdana"/>
                          <a:cs typeface="Verdana"/>
                        </a:rPr>
                        <a:t>3962</a:t>
                      </a:r>
                      <a:r>
                        <a:rPr sz="800" spc="-95" dirty="0">
                          <a:solidFill>
                            <a:srgbClr val="231F20"/>
                          </a:solidFill>
                          <a:latin typeface="Verdana"/>
                          <a:cs typeface="Verdana"/>
                        </a:rPr>
                        <a:t> </a:t>
                      </a:r>
                      <a:r>
                        <a:rPr sz="800" dirty="0">
                          <a:solidFill>
                            <a:srgbClr val="231F20"/>
                          </a:solidFill>
                          <a:latin typeface="Verdana"/>
                          <a:cs typeface="Verdana"/>
                        </a:rPr>
                        <a:t>Gallons</a:t>
                      </a:r>
                      <a:endParaRPr sz="800">
                        <a:latin typeface="Verdana"/>
                        <a:cs typeface="Verdana"/>
                      </a:endParaRPr>
                    </a:p>
                    <a:p>
                      <a:pPr marL="172085">
                        <a:lnSpc>
                          <a:spcPct val="100000"/>
                        </a:lnSpc>
                        <a:spcBef>
                          <a:spcPts val="10"/>
                        </a:spcBef>
                      </a:pPr>
                      <a:r>
                        <a:rPr sz="800" dirty="0">
                          <a:solidFill>
                            <a:srgbClr val="231F20"/>
                          </a:solidFill>
                          <a:latin typeface="Verdana"/>
                          <a:cs typeface="Verdana"/>
                        </a:rPr>
                        <a:t>(11 to </a:t>
                      </a:r>
                      <a:r>
                        <a:rPr sz="800" spc="5" dirty="0">
                          <a:solidFill>
                            <a:srgbClr val="231F20"/>
                          </a:solidFill>
                          <a:latin typeface="Verdana"/>
                          <a:cs typeface="Verdana"/>
                        </a:rPr>
                        <a:t>15000</a:t>
                      </a:r>
                      <a:r>
                        <a:rPr sz="800" spc="-60" dirty="0">
                          <a:solidFill>
                            <a:srgbClr val="231F20"/>
                          </a:solidFill>
                          <a:latin typeface="Verdana"/>
                          <a:cs typeface="Verdana"/>
                        </a:rPr>
                        <a:t> </a:t>
                      </a:r>
                      <a:r>
                        <a:rPr sz="800" spc="-5" dirty="0">
                          <a:solidFill>
                            <a:srgbClr val="231F20"/>
                          </a:solidFill>
                          <a:latin typeface="Verdana"/>
                          <a:cs typeface="Verdana"/>
                        </a:rPr>
                        <a:t>liters)</a:t>
                      </a:r>
                      <a:endParaRPr sz="800">
                        <a:latin typeface="Verdana"/>
                        <a:cs typeface="Verdana"/>
                      </a:endParaRPr>
                    </a:p>
                  </a:txBody>
                  <a:tcPr marL="0" marR="0" marT="5888"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FFFFFF"/>
                    </a:solidFill>
                  </a:tcPr>
                </a:tc>
                <a:tc gridSpan="2">
                  <a:txBody>
                    <a:bodyPr/>
                    <a:lstStyle/>
                    <a:p>
                      <a:pPr marL="79375">
                        <a:lnSpc>
                          <a:spcPct val="100000"/>
                        </a:lnSpc>
                        <a:spcBef>
                          <a:spcPts val="60"/>
                        </a:spcBef>
                      </a:pPr>
                      <a:r>
                        <a:rPr sz="800" spc="5" dirty="0">
                          <a:solidFill>
                            <a:srgbClr val="231F20"/>
                          </a:solidFill>
                          <a:latin typeface="Verdana"/>
                          <a:cs typeface="Verdana"/>
                        </a:rPr>
                        <a:t>100 </a:t>
                      </a:r>
                      <a:r>
                        <a:rPr sz="800" dirty="0">
                          <a:solidFill>
                            <a:srgbClr val="231F20"/>
                          </a:solidFill>
                          <a:latin typeface="Verdana"/>
                          <a:cs typeface="Verdana"/>
                        </a:rPr>
                        <a:t>to </a:t>
                      </a:r>
                      <a:r>
                        <a:rPr sz="800" spc="5" dirty="0">
                          <a:solidFill>
                            <a:srgbClr val="231F20"/>
                          </a:solidFill>
                          <a:latin typeface="Verdana"/>
                          <a:cs typeface="Verdana"/>
                        </a:rPr>
                        <a:t>15000</a:t>
                      </a:r>
                      <a:r>
                        <a:rPr sz="800" spc="-65" dirty="0">
                          <a:solidFill>
                            <a:srgbClr val="231F20"/>
                          </a:solidFill>
                          <a:latin typeface="Verdana"/>
                          <a:cs typeface="Verdana"/>
                        </a:rPr>
                        <a:t> </a:t>
                      </a:r>
                      <a:r>
                        <a:rPr sz="800" spc="-5" dirty="0">
                          <a:solidFill>
                            <a:srgbClr val="231F20"/>
                          </a:solidFill>
                          <a:latin typeface="Verdana"/>
                          <a:cs typeface="Verdana"/>
                        </a:rPr>
                        <a:t>Gallons</a:t>
                      </a:r>
                      <a:endParaRPr sz="800">
                        <a:latin typeface="Verdana"/>
                        <a:cs typeface="Verdana"/>
                      </a:endParaRPr>
                    </a:p>
                    <a:p>
                      <a:pPr marL="95885">
                        <a:lnSpc>
                          <a:spcPct val="100000"/>
                        </a:lnSpc>
                        <a:spcBef>
                          <a:spcPts val="10"/>
                        </a:spcBef>
                      </a:pPr>
                      <a:r>
                        <a:rPr sz="800" dirty="0">
                          <a:solidFill>
                            <a:srgbClr val="231F20"/>
                          </a:solidFill>
                          <a:latin typeface="Verdana"/>
                          <a:cs typeface="Verdana"/>
                        </a:rPr>
                        <a:t>(379 to </a:t>
                      </a:r>
                      <a:r>
                        <a:rPr sz="800" spc="5" dirty="0">
                          <a:solidFill>
                            <a:srgbClr val="231F20"/>
                          </a:solidFill>
                          <a:latin typeface="Verdana"/>
                          <a:cs typeface="Verdana"/>
                        </a:rPr>
                        <a:t>56781</a:t>
                      </a:r>
                      <a:r>
                        <a:rPr sz="800" spc="-60" dirty="0">
                          <a:solidFill>
                            <a:srgbClr val="231F20"/>
                          </a:solidFill>
                          <a:latin typeface="Verdana"/>
                          <a:cs typeface="Verdana"/>
                        </a:rPr>
                        <a:t> </a:t>
                      </a:r>
                      <a:r>
                        <a:rPr sz="800" spc="-5" dirty="0">
                          <a:solidFill>
                            <a:srgbClr val="231F20"/>
                          </a:solidFill>
                          <a:latin typeface="Verdana"/>
                          <a:cs typeface="Verdana"/>
                        </a:rPr>
                        <a:t>liters)</a:t>
                      </a:r>
                      <a:endParaRPr sz="800">
                        <a:latin typeface="Verdana"/>
                        <a:cs typeface="Verdana"/>
                      </a:endParaRPr>
                    </a:p>
                  </a:txBody>
                  <a:tcPr marL="0" marR="0" marT="5888"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FFFFFF"/>
                    </a:solidFill>
                  </a:tcPr>
                </a:tc>
                <a:tc hMerge="1">
                  <a:txBody>
                    <a:bodyPr/>
                    <a:lstStyle/>
                    <a:p>
                      <a:endParaRPr/>
                    </a:p>
                  </a:txBody>
                  <a:tcPr marL="0" marR="0" marT="0" marB="0"/>
                </a:tc>
              </a:tr>
              <a:tr h="234635">
                <a:tc>
                  <a:txBody>
                    <a:bodyPr/>
                    <a:lstStyle/>
                    <a:p>
                      <a:pPr algn="ctr">
                        <a:lnSpc>
                          <a:spcPct val="100000"/>
                        </a:lnSpc>
                        <a:spcBef>
                          <a:spcPts val="615"/>
                        </a:spcBef>
                      </a:pPr>
                      <a:r>
                        <a:rPr sz="800" spc="-5" dirty="0">
                          <a:solidFill>
                            <a:srgbClr val="231F20"/>
                          </a:solidFill>
                          <a:latin typeface="Days"/>
                          <a:cs typeface="Days"/>
                        </a:rPr>
                        <a:t>CONNECTIONS</a:t>
                      </a:r>
                      <a:endParaRPr sz="800">
                        <a:latin typeface="Days"/>
                        <a:cs typeface="Days"/>
                      </a:endParaRPr>
                    </a:p>
                  </a:txBody>
                  <a:tcPr marL="0" marR="0" marT="60354"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E8EEF3"/>
                    </a:solidFill>
                  </a:tcPr>
                </a:tc>
                <a:tc>
                  <a:txBody>
                    <a:bodyPr/>
                    <a:lstStyle/>
                    <a:p>
                      <a:pPr marL="140970">
                        <a:lnSpc>
                          <a:spcPct val="100000"/>
                        </a:lnSpc>
                        <a:spcBef>
                          <a:spcPts val="60"/>
                        </a:spcBef>
                      </a:pPr>
                      <a:r>
                        <a:rPr sz="800" spc="5" dirty="0">
                          <a:solidFill>
                            <a:srgbClr val="231F20"/>
                          </a:solidFill>
                          <a:latin typeface="Verdana"/>
                          <a:cs typeface="Verdana"/>
                        </a:rPr>
                        <a:t>2″ </a:t>
                      </a:r>
                      <a:r>
                        <a:rPr sz="800" dirty="0">
                          <a:solidFill>
                            <a:srgbClr val="231F20"/>
                          </a:solidFill>
                          <a:latin typeface="Verdana"/>
                          <a:cs typeface="Verdana"/>
                        </a:rPr>
                        <a:t>to </a:t>
                      </a:r>
                      <a:r>
                        <a:rPr sz="800" spc="5" dirty="0">
                          <a:solidFill>
                            <a:srgbClr val="231F20"/>
                          </a:solidFill>
                          <a:latin typeface="Verdana"/>
                          <a:cs typeface="Verdana"/>
                        </a:rPr>
                        <a:t>36″</a:t>
                      </a:r>
                      <a:r>
                        <a:rPr sz="800" spc="-95" dirty="0">
                          <a:solidFill>
                            <a:srgbClr val="231F20"/>
                          </a:solidFill>
                          <a:latin typeface="Verdana"/>
                          <a:cs typeface="Verdana"/>
                        </a:rPr>
                        <a:t> </a:t>
                      </a:r>
                      <a:r>
                        <a:rPr sz="800" spc="5" dirty="0">
                          <a:solidFill>
                            <a:srgbClr val="231F20"/>
                          </a:solidFill>
                          <a:latin typeface="Verdana"/>
                          <a:cs typeface="Verdana"/>
                        </a:rPr>
                        <a:t>Diameter</a:t>
                      </a:r>
                      <a:endParaRPr sz="800">
                        <a:latin typeface="Verdana"/>
                        <a:cs typeface="Verdana"/>
                      </a:endParaRPr>
                    </a:p>
                    <a:p>
                      <a:pPr marL="101600">
                        <a:lnSpc>
                          <a:spcPct val="100000"/>
                        </a:lnSpc>
                        <a:spcBef>
                          <a:spcPts val="10"/>
                        </a:spcBef>
                      </a:pPr>
                      <a:r>
                        <a:rPr sz="800" dirty="0">
                          <a:solidFill>
                            <a:srgbClr val="231F20"/>
                          </a:solidFill>
                          <a:latin typeface="Verdana"/>
                          <a:cs typeface="Verdana"/>
                        </a:rPr>
                        <a:t>(50 </a:t>
                      </a:r>
                      <a:r>
                        <a:rPr sz="800" spc="5" dirty="0">
                          <a:solidFill>
                            <a:srgbClr val="231F20"/>
                          </a:solidFill>
                          <a:latin typeface="Verdana"/>
                          <a:cs typeface="Verdana"/>
                        </a:rPr>
                        <a:t>mm </a:t>
                      </a:r>
                      <a:r>
                        <a:rPr sz="800" dirty="0">
                          <a:solidFill>
                            <a:srgbClr val="231F20"/>
                          </a:solidFill>
                          <a:latin typeface="Verdana"/>
                          <a:cs typeface="Verdana"/>
                        </a:rPr>
                        <a:t>to </a:t>
                      </a:r>
                      <a:r>
                        <a:rPr sz="800" spc="5" dirty="0">
                          <a:solidFill>
                            <a:srgbClr val="231F20"/>
                          </a:solidFill>
                          <a:latin typeface="Verdana"/>
                          <a:cs typeface="Verdana"/>
                        </a:rPr>
                        <a:t>914</a:t>
                      </a:r>
                      <a:r>
                        <a:rPr sz="800" spc="-80" dirty="0">
                          <a:solidFill>
                            <a:srgbClr val="231F20"/>
                          </a:solidFill>
                          <a:latin typeface="Verdana"/>
                          <a:cs typeface="Verdana"/>
                        </a:rPr>
                        <a:t> </a:t>
                      </a:r>
                      <a:r>
                        <a:rPr sz="800" spc="5" dirty="0">
                          <a:solidFill>
                            <a:srgbClr val="231F20"/>
                          </a:solidFill>
                          <a:latin typeface="Verdana"/>
                          <a:cs typeface="Verdana"/>
                        </a:rPr>
                        <a:t>mm)</a:t>
                      </a:r>
                      <a:endParaRPr sz="800">
                        <a:latin typeface="Verdana"/>
                        <a:cs typeface="Verdana"/>
                      </a:endParaRPr>
                    </a:p>
                  </a:txBody>
                  <a:tcPr marL="0" marR="0" marT="5888"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E8EEF3"/>
                    </a:solidFill>
                  </a:tcPr>
                </a:tc>
                <a:tc>
                  <a:txBody>
                    <a:bodyPr/>
                    <a:lstStyle/>
                    <a:p>
                      <a:pPr marL="139065">
                        <a:lnSpc>
                          <a:spcPct val="100000"/>
                        </a:lnSpc>
                        <a:spcBef>
                          <a:spcPts val="60"/>
                        </a:spcBef>
                      </a:pPr>
                      <a:r>
                        <a:rPr sz="800" spc="5" dirty="0">
                          <a:solidFill>
                            <a:srgbClr val="231F20"/>
                          </a:solidFill>
                          <a:latin typeface="Verdana"/>
                          <a:cs typeface="Verdana"/>
                        </a:rPr>
                        <a:t>2″ </a:t>
                      </a:r>
                      <a:r>
                        <a:rPr sz="800" dirty="0">
                          <a:solidFill>
                            <a:srgbClr val="231F20"/>
                          </a:solidFill>
                          <a:latin typeface="Verdana"/>
                          <a:cs typeface="Verdana"/>
                        </a:rPr>
                        <a:t>to </a:t>
                      </a:r>
                      <a:r>
                        <a:rPr sz="800" spc="5" dirty="0">
                          <a:solidFill>
                            <a:srgbClr val="231F20"/>
                          </a:solidFill>
                          <a:latin typeface="Verdana"/>
                          <a:cs typeface="Verdana"/>
                        </a:rPr>
                        <a:t>36″</a:t>
                      </a:r>
                      <a:r>
                        <a:rPr sz="800" spc="-95" dirty="0">
                          <a:solidFill>
                            <a:srgbClr val="231F20"/>
                          </a:solidFill>
                          <a:latin typeface="Verdana"/>
                          <a:cs typeface="Verdana"/>
                        </a:rPr>
                        <a:t> </a:t>
                      </a:r>
                      <a:r>
                        <a:rPr sz="800" spc="5" dirty="0">
                          <a:solidFill>
                            <a:srgbClr val="231F20"/>
                          </a:solidFill>
                          <a:latin typeface="Verdana"/>
                          <a:cs typeface="Verdana"/>
                        </a:rPr>
                        <a:t>Diameter</a:t>
                      </a:r>
                      <a:endParaRPr sz="800" dirty="0">
                        <a:latin typeface="Verdana"/>
                        <a:cs typeface="Verdana"/>
                      </a:endParaRPr>
                    </a:p>
                    <a:p>
                      <a:pPr marL="99695">
                        <a:lnSpc>
                          <a:spcPct val="100000"/>
                        </a:lnSpc>
                        <a:spcBef>
                          <a:spcPts val="10"/>
                        </a:spcBef>
                      </a:pPr>
                      <a:r>
                        <a:rPr sz="800" dirty="0">
                          <a:solidFill>
                            <a:srgbClr val="231F20"/>
                          </a:solidFill>
                          <a:latin typeface="Verdana"/>
                          <a:cs typeface="Verdana"/>
                        </a:rPr>
                        <a:t>(50 </a:t>
                      </a:r>
                      <a:r>
                        <a:rPr sz="800" spc="5" dirty="0">
                          <a:solidFill>
                            <a:srgbClr val="231F20"/>
                          </a:solidFill>
                          <a:latin typeface="Verdana"/>
                          <a:cs typeface="Verdana"/>
                        </a:rPr>
                        <a:t>mm </a:t>
                      </a:r>
                      <a:r>
                        <a:rPr sz="800" dirty="0">
                          <a:solidFill>
                            <a:srgbClr val="231F20"/>
                          </a:solidFill>
                          <a:latin typeface="Verdana"/>
                          <a:cs typeface="Verdana"/>
                        </a:rPr>
                        <a:t>to </a:t>
                      </a:r>
                      <a:r>
                        <a:rPr sz="800" spc="5" dirty="0">
                          <a:solidFill>
                            <a:srgbClr val="231F20"/>
                          </a:solidFill>
                          <a:latin typeface="Verdana"/>
                          <a:cs typeface="Verdana"/>
                        </a:rPr>
                        <a:t>914</a:t>
                      </a:r>
                      <a:r>
                        <a:rPr sz="800" spc="-80" dirty="0">
                          <a:solidFill>
                            <a:srgbClr val="231F20"/>
                          </a:solidFill>
                          <a:latin typeface="Verdana"/>
                          <a:cs typeface="Verdana"/>
                        </a:rPr>
                        <a:t> </a:t>
                      </a:r>
                      <a:r>
                        <a:rPr sz="800" spc="5" dirty="0">
                          <a:solidFill>
                            <a:srgbClr val="231F20"/>
                          </a:solidFill>
                          <a:latin typeface="Verdana"/>
                          <a:cs typeface="Verdana"/>
                        </a:rPr>
                        <a:t>mm)</a:t>
                      </a:r>
                      <a:endParaRPr sz="800" dirty="0">
                        <a:latin typeface="Verdana"/>
                        <a:cs typeface="Verdana"/>
                      </a:endParaRPr>
                    </a:p>
                  </a:txBody>
                  <a:tcPr marL="0" marR="0" marT="5888"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E8EEF3"/>
                    </a:solidFill>
                  </a:tcPr>
                </a:tc>
                <a:tc>
                  <a:txBody>
                    <a:bodyPr/>
                    <a:lstStyle/>
                    <a:p>
                      <a:pPr algn="ctr">
                        <a:lnSpc>
                          <a:spcPct val="100000"/>
                        </a:lnSpc>
                        <a:spcBef>
                          <a:spcPts val="60"/>
                        </a:spcBef>
                      </a:pPr>
                      <a:r>
                        <a:rPr sz="800" spc="5" dirty="0">
                          <a:solidFill>
                            <a:srgbClr val="231F20"/>
                          </a:solidFill>
                          <a:latin typeface="Verdana"/>
                          <a:cs typeface="Verdana"/>
                        </a:rPr>
                        <a:t>1″ </a:t>
                      </a:r>
                      <a:r>
                        <a:rPr sz="800" dirty="0">
                          <a:solidFill>
                            <a:srgbClr val="231F20"/>
                          </a:solidFill>
                          <a:latin typeface="Verdana"/>
                          <a:cs typeface="Verdana"/>
                        </a:rPr>
                        <a:t>to</a:t>
                      </a:r>
                      <a:r>
                        <a:rPr sz="800" spc="-100" dirty="0">
                          <a:solidFill>
                            <a:srgbClr val="231F20"/>
                          </a:solidFill>
                          <a:latin typeface="Verdana"/>
                          <a:cs typeface="Verdana"/>
                        </a:rPr>
                        <a:t> </a:t>
                      </a:r>
                      <a:r>
                        <a:rPr sz="800" spc="5" dirty="0">
                          <a:solidFill>
                            <a:srgbClr val="231F20"/>
                          </a:solidFill>
                          <a:latin typeface="Verdana"/>
                          <a:cs typeface="Verdana"/>
                        </a:rPr>
                        <a:t>3″</a:t>
                      </a:r>
                      <a:endParaRPr sz="800">
                        <a:latin typeface="Verdana"/>
                        <a:cs typeface="Verdana"/>
                      </a:endParaRPr>
                    </a:p>
                    <a:p>
                      <a:pPr algn="ctr">
                        <a:lnSpc>
                          <a:spcPct val="100000"/>
                        </a:lnSpc>
                        <a:spcBef>
                          <a:spcPts val="10"/>
                        </a:spcBef>
                      </a:pPr>
                      <a:r>
                        <a:rPr sz="800" spc="5" dirty="0">
                          <a:solidFill>
                            <a:srgbClr val="231F20"/>
                          </a:solidFill>
                          <a:latin typeface="Verdana"/>
                          <a:cs typeface="Verdana"/>
                        </a:rPr>
                        <a:t>25 mm </a:t>
                      </a:r>
                      <a:r>
                        <a:rPr sz="800" dirty="0">
                          <a:solidFill>
                            <a:srgbClr val="231F20"/>
                          </a:solidFill>
                          <a:latin typeface="Verdana"/>
                          <a:cs typeface="Verdana"/>
                        </a:rPr>
                        <a:t>to </a:t>
                      </a:r>
                      <a:r>
                        <a:rPr sz="800" spc="5" dirty="0">
                          <a:solidFill>
                            <a:srgbClr val="231F20"/>
                          </a:solidFill>
                          <a:latin typeface="Verdana"/>
                          <a:cs typeface="Verdana"/>
                        </a:rPr>
                        <a:t>75</a:t>
                      </a:r>
                      <a:r>
                        <a:rPr sz="800" spc="-90" dirty="0">
                          <a:solidFill>
                            <a:srgbClr val="231F20"/>
                          </a:solidFill>
                          <a:latin typeface="Verdana"/>
                          <a:cs typeface="Verdana"/>
                        </a:rPr>
                        <a:t> </a:t>
                      </a:r>
                      <a:r>
                        <a:rPr sz="800" spc="5" dirty="0">
                          <a:solidFill>
                            <a:srgbClr val="231F20"/>
                          </a:solidFill>
                          <a:latin typeface="Verdana"/>
                          <a:cs typeface="Verdana"/>
                        </a:rPr>
                        <a:t>mm</a:t>
                      </a:r>
                      <a:endParaRPr sz="800">
                        <a:latin typeface="Verdana"/>
                        <a:cs typeface="Verdana"/>
                      </a:endParaRPr>
                    </a:p>
                  </a:txBody>
                  <a:tcPr marL="0" marR="0" marT="5888"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E8EEF3"/>
                    </a:solidFill>
                  </a:tcPr>
                </a:tc>
                <a:tc gridSpan="2">
                  <a:txBody>
                    <a:bodyPr/>
                    <a:lstStyle/>
                    <a:p>
                      <a:pPr marL="311150">
                        <a:lnSpc>
                          <a:spcPct val="100000"/>
                        </a:lnSpc>
                        <a:spcBef>
                          <a:spcPts val="605"/>
                        </a:spcBef>
                      </a:pPr>
                      <a:r>
                        <a:rPr sz="800" spc="5" dirty="0">
                          <a:solidFill>
                            <a:srgbClr val="231F20"/>
                          </a:solidFill>
                          <a:latin typeface="Verdana"/>
                          <a:cs typeface="Verdana"/>
                        </a:rPr>
                        <a:t>As</a:t>
                      </a:r>
                      <a:r>
                        <a:rPr sz="800" spc="-80" dirty="0">
                          <a:solidFill>
                            <a:srgbClr val="231F20"/>
                          </a:solidFill>
                          <a:latin typeface="Verdana"/>
                          <a:cs typeface="Verdana"/>
                        </a:rPr>
                        <a:t> </a:t>
                      </a:r>
                      <a:r>
                        <a:rPr sz="800" dirty="0">
                          <a:solidFill>
                            <a:srgbClr val="231F20"/>
                          </a:solidFill>
                          <a:latin typeface="Verdana"/>
                          <a:cs typeface="Verdana"/>
                        </a:rPr>
                        <a:t>Requested</a:t>
                      </a:r>
                      <a:endParaRPr sz="800">
                        <a:latin typeface="Verdana"/>
                        <a:cs typeface="Verdana"/>
                      </a:endParaRPr>
                    </a:p>
                  </a:txBody>
                  <a:tcPr marL="0" marR="0" marT="59373"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E8EEF3"/>
                    </a:solidFill>
                  </a:tcPr>
                </a:tc>
                <a:tc hMerge="1">
                  <a:txBody>
                    <a:bodyPr/>
                    <a:lstStyle/>
                    <a:p>
                      <a:endParaRPr/>
                    </a:p>
                  </a:txBody>
                  <a:tcPr marL="0" marR="0" marT="0" marB="0"/>
                </a:tc>
              </a:tr>
              <a:tr h="234635">
                <a:tc>
                  <a:txBody>
                    <a:bodyPr/>
                    <a:lstStyle/>
                    <a:p>
                      <a:pPr algn="ctr">
                        <a:lnSpc>
                          <a:spcPct val="100000"/>
                        </a:lnSpc>
                        <a:spcBef>
                          <a:spcPts val="615"/>
                        </a:spcBef>
                      </a:pPr>
                      <a:r>
                        <a:rPr sz="800" dirty="0">
                          <a:solidFill>
                            <a:srgbClr val="231F20"/>
                          </a:solidFill>
                          <a:latin typeface="Days"/>
                          <a:cs typeface="Days"/>
                        </a:rPr>
                        <a:t>PRESSURE</a:t>
                      </a:r>
                      <a:endParaRPr sz="800" dirty="0">
                        <a:latin typeface="Days"/>
                        <a:cs typeface="Days"/>
                      </a:endParaRPr>
                    </a:p>
                  </a:txBody>
                  <a:tcPr marL="0" marR="0" marT="60354"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FFFFFF"/>
                    </a:solidFill>
                  </a:tcPr>
                </a:tc>
                <a:tc>
                  <a:txBody>
                    <a:bodyPr/>
                    <a:lstStyle/>
                    <a:p>
                      <a:pPr marL="379095" marR="313690" indent="-57785">
                        <a:lnSpc>
                          <a:spcPct val="101000"/>
                        </a:lnSpc>
                        <a:spcBef>
                          <a:spcPts val="50"/>
                        </a:spcBef>
                      </a:pPr>
                      <a:r>
                        <a:rPr sz="800" spc="5" dirty="0">
                          <a:solidFill>
                            <a:srgbClr val="231F20"/>
                          </a:solidFill>
                          <a:latin typeface="Verdana"/>
                          <a:cs typeface="Verdana"/>
                        </a:rPr>
                        <a:t>up </a:t>
                      </a:r>
                      <a:r>
                        <a:rPr sz="800" dirty="0">
                          <a:solidFill>
                            <a:srgbClr val="231F20"/>
                          </a:solidFill>
                          <a:latin typeface="Verdana"/>
                          <a:cs typeface="Verdana"/>
                        </a:rPr>
                        <a:t>to</a:t>
                      </a:r>
                      <a:r>
                        <a:rPr sz="800" spc="-95" dirty="0">
                          <a:solidFill>
                            <a:srgbClr val="231F20"/>
                          </a:solidFill>
                          <a:latin typeface="Verdana"/>
                          <a:cs typeface="Verdana"/>
                        </a:rPr>
                        <a:t> </a:t>
                      </a:r>
                      <a:r>
                        <a:rPr sz="800" spc="5" dirty="0">
                          <a:solidFill>
                            <a:srgbClr val="231F20"/>
                          </a:solidFill>
                          <a:latin typeface="Verdana"/>
                          <a:cs typeface="Verdana"/>
                        </a:rPr>
                        <a:t>250PSI  </a:t>
                      </a:r>
                      <a:r>
                        <a:rPr sz="800" dirty="0">
                          <a:solidFill>
                            <a:srgbClr val="231F20"/>
                          </a:solidFill>
                          <a:latin typeface="Verdana"/>
                          <a:cs typeface="Verdana"/>
                        </a:rPr>
                        <a:t>(1724</a:t>
                      </a:r>
                      <a:r>
                        <a:rPr sz="800" spc="-80" dirty="0">
                          <a:solidFill>
                            <a:srgbClr val="231F20"/>
                          </a:solidFill>
                          <a:latin typeface="Verdana"/>
                          <a:cs typeface="Verdana"/>
                        </a:rPr>
                        <a:t> </a:t>
                      </a:r>
                      <a:r>
                        <a:rPr sz="800" spc="-5" dirty="0">
                          <a:solidFill>
                            <a:srgbClr val="231F20"/>
                          </a:solidFill>
                          <a:latin typeface="Verdana"/>
                          <a:cs typeface="Verdana"/>
                        </a:rPr>
                        <a:t>kPa)</a:t>
                      </a:r>
                      <a:endParaRPr sz="800">
                        <a:latin typeface="Verdana"/>
                        <a:cs typeface="Verdana"/>
                      </a:endParaRPr>
                    </a:p>
                  </a:txBody>
                  <a:tcPr marL="0" marR="0" marT="4907"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FFFFFF"/>
                    </a:solidFill>
                  </a:tcPr>
                </a:tc>
                <a:tc>
                  <a:txBody>
                    <a:bodyPr/>
                    <a:lstStyle/>
                    <a:p>
                      <a:pPr marL="377190" marR="311785" indent="-57785">
                        <a:lnSpc>
                          <a:spcPct val="101000"/>
                        </a:lnSpc>
                        <a:spcBef>
                          <a:spcPts val="50"/>
                        </a:spcBef>
                      </a:pPr>
                      <a:r>
                        <a:rPr sz="800" spc="5" dirty="0">
                          <a:solidFill>
                            <a:srgbClr val="231F20"/>
                          </a:solidFill>
                          <a:latin typeface="Verdana"/>
                          <a:cs typeface="Verdana"/>
                        </a:rPr>
                        <a:t>up </a:t>
                      </a:r>
                      <a:r>
                        <a:rPr sz="800" dirty="0">
                          <a:solidFill>
                            <a:srgbClr val="231F20"/>
                          </a:solidFill>
                          <a:latin typeface="Verdana"/>
                          <a:cs typeface="Verdana"/>
                        </a:rPr>
                        <a:t>to</a:t>
                      </a:r>
                      <a:r>
                        <a:rPr sz="800" spc="-95" dirty="0">
                          <a:solidFill>
                            <a:srgbClr val="231F20"/>
                          </a:solidFill>
                          <a:latin typeface="Verdana"/>
                          <a:cs typeface="Verdana"/>
                        </a:rPr>
                        <a:t> </a:t>
                      </a:r>
                      <a:r>
                        <a:rPr sz="800" spc="5" dirty="0">
                          <a:solidFill>
                            <a:srgbClr val="231F20"/>
                          </a:solidFill>
                          <a:latin typeface="Verdana"/>
                          <a:cs typeface="Verdana"/>
                        </a:rPr>
                        <a:t>250PSI  </a:t>
                      </a:r>
                      <a:r>
                        <a:rPr sz="800" dirty="0">
                          <a:solidFill>
                            <a:srgbClr val="231F20"/>
                          </a:solidFill>
                          <a:latin typeface="Verdana"/>
                          <a:cs typeface="Verdana"/>
                        </a:rPr>
                        <a:t>(1724</a:t>
                      </a:r>
                      <a:r>
                        <a:rPr sz="800" spc="-80" dirty="0">
                          <a:solidFill>
                            <a:srgbClr val="231F20"/>
                          </a:solidFill>
                          <a:latin typeface="Verdana"/>
                          <a:cs typeface="Verdana"/>
                        </a:rPr>
                        <a:t> </a:t>
                      </a:r>
                      <a:r>
                        <a:rPr sz="800" spc="-5" dirty="0">
                          <a:solidFill>
                            <a:srgbClr val="231F20"/>
                          </a:solidFill>
                          <a:latin typeface="Verdana"/>
                          <a:cs typeface="Verdana"/>
                        </a:rPr>
                        <a:t>kPa)</a:t>
                      </a:r>
                      <a:endParaRPr sz="800" dirty="0">
                        <a:latin typeface="Verdana"/>
                        <a:cs typeface="Verdana"/>
                      </a:endParaRPr>
                    </a:p>
                  </a:txBody>
                  <a:tcPr marL="0" marR="0" marT="4907"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FFFFFF"/>
                    </a:solidFill>
                  </a:tcPr>
                </a:tc>
                <a:tc>
                  <a:txBody>
                    <a:bodyPr/>
                    <a:lstStyle/>
                    <a:p>
                      <a:pPr marL="421640" marR="356235" indent="-57785">
                        <a:lnSpc>
                          <a:spcPct val="101000"/>
                        </a:lnSpc>
                        <a:spcBef>
                          <a:spcPts val="50"/>
                        </a:spcBef>
                      </a:pPr>
                      <a:r>
                        <a:rPr sz="800" spc="5" dirty="0">
                          <a:solidFill>
                            <a:srgbClr val="231F20"/>
                          </a:solidFill>
                          <a:latin typeface="Verdana"/>
                          <a:cs typeface="Verdana"/>
                        </a:rPr>
                        <a:t>up </a:t>
                      </a:r>
                      <a:r>
                        <a:rPr sz="800" dirty="0">
                          <a:solidFill>
                            <a:srgbClr val="231F20"/>
                          </a:solidFill>
                          <a:latin typeface="Verdana"/>
                          <a:cs typeface="Verdana"/>
                        </a:rPr>
                        <a:t>to</a:t>
                      </a:r>
                      <a:r>
                        <a:rPr sz="800" spc="-95" dirty="0">
                          <a:solidFill>
                            <a:srgbClr val="231F20"/>
                          </a:solidFill>
                          <a:latin typeface="Verdana"/>
                          <a:cs typeface="Verdana"/>
                        </a:rPr>
                        <a:t> </a:t>
                      </a:r>
                      <a:r>
                        <a:rPr sz="800" spc="5" dirty="0">
                          <a:solidFill>
                            <a:srgbClr val="231F20"/>
                          </a:solidFill>
                          <a:latin typeface="Verdana"/>
                          <a:cs typeface="Verdana"/>
                        </a:rPr>
                        <a:t>250PSI  </a:t>
                      </a:r>
                      <a:r>
                        <a:rPr sz="800" dirty="0">
                          <a:solidFill>
                            <a:srgbClr val="231F20"/>
                          </a:solidFill>
                          <a:latin typeface="Verdana"/>
                          <a:cs typeface="Verdana"/>
                        </a:rPr>
                        <a:t>(1724</a:t>
                      </a:r>
                      <a:r>
                        <a:rPr sz="800" spc="-80" dirty="0">
                          <a:solidFill>
                            <a:srgbClr val="231F20"/>
                          </a:solidFill>
                          <a:latin typeface="Verdana"/>
                          <a:cs typeface="Verdana"/>
                        </a:rPr>
                        <a:t> </a:t>
                      </a:r>
                      <a:r>
                        <a:rPr sz="800" spc="-5" dirty="0">
                          <a:solidFill>
                            <a:srgbClr val="231F20"/>
                          </a:solidFill>
                          <a:latin typeface="Verdana"/>
                          <a:cs typeface="Verdana"/>
                        </a:rPr>
                        <a:t>kPa)</a:t>
                      </a:r>
                      <a:endParaRPr sz="800">
                        <a:latin typeface="Verdana"/>
                        <a:cs typeface="Verdana"/>
                      </a:endParaRPr>
                    </a:p>
                  </a:txBody>
                  <a:tcPr marL="0" marR="0" marT="4907"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FFFFFF"/>
                    </a:solidFill>
                  </a:tcPr>
                </a:tc>
                <a:tc gridSpan="2">
                  <a:txBody>
                    <a:bodyPr/>
                    <a:lstStyle/>
                    <a:p>
                      <a:pPr marL="382270" marR="316865" indent="-57785">
                        <a:lnSpc>
                          <a:spcPct val="101000"/>
                        </a:lnSpc>
                        <a:spcBef>
                          <a:spcPts val="50"/>
                        </a:spcBef>
                      </a:pPr>
                      <a:r>
                        <a:rPr sz="800" spc="5" dirty="0">
                          <a:solidFill>
                            <a:srgbClr val="231F20"/>
                          </a:solidFill>
                          <a:latin typeface="Verdana"/>
                          <a:cs typeface="Verdana"/>
                        </a:rPr>
                        <a:t>up </a:t>
                      </a:r>
                      <a:r>
                        <a:rPr sz="800" dirty="0">
                          <a:solidFill>
                            <a:srgbClr val="231F20"/>
                          </a:solidFill>
                          <a:latin typeface="Verdana"/>
                          <a:cs typeface="Verdana"/>
                        </a:rPr>
                        <a:t>to</a:t>
                      </a:r>
                      <a:r>
                        <a:rPr sz="800" spc="-95" dirty="0">
                          <a:solidFill>
                            <a:srgbClr val="231F20"/>
                          </a:solidFill>
                          <a:latin typeface="Verdana"/>
                          <a:cs typeface="Verdana"/>
                        </a:rPr>
                        <a:t> </a:t>
                      </a:r>
                      <a:r>
                        <a:rPr sz="800" spc="5" dirty="0">
                          <a:solidFill>
                            <a:srgbClr val="231F20"/>
                          </a:solidFill>
                          <a:latin typeface="Verdana"/>
                          <a:cs typeface="Verdana"/>
                        </a:rPr>
                        <a:t>250PSI  </a:t>
                      </a:r>
                      <a:r>
                        <a:rPr sz="800" dirty="0">
                          <a:solidFill>
                            <a:srgbClr val="231F20"/>
                          </a:solidFill>
                          <a:latin typeface="Verdana"/>
                          <a:cs typeface="Verdana"/>
                        </a:rPr>
                        <a:t>(1724</a:t>
                      </a:r>
                      <a:r>
                        <a:rPr sz="800" spc="-80" dirty="0">
                          <a:solidFill>
                            <a:srgbClr val="231F20"/>
                          </a:solidFill>
                          <a:latin typeface="Verdana"/>
                          <a:cs typeface="Verdana"/>
                        </a:rPr>
                        <a:t> </a:t>
                      </a:r>
                      <a:r>
                        <a:rPr sz="800" spc="-5" dirty="0">
                          <a:solidFill>
                            <a:srgbClr val="231F20"/>
                          </a:solidFill>
                          <a:latin typeface="Verdana"/>
                          <a:cs typeface="Verdana"/>
                        </a:rPr>
                        <a:t>kPa)</a:t>
                      </a:r>
                      <a:endParaRPr sz="800">
                        <a:latin typeface="Verdana"/>
                        <a:cs typeface="Verdana"/>
                      </a:endParaRPr>
                    </a:p>
                  </a:txBody>
                  <a:tcPr marL="0" marR="0" marT="4907"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FFFFFF"/>
                    </a:solidFill>
                  </a:tcPr>
                </a:tc>
                <a:tc hMerge="1">
                  <a:txBody>
                    <a:bodyPr/>
                    <a:lstStyle/>
                    <a:p>
                      <a:endParaRPr/>
                    </a:p>
                  </a:txBody>
                  <a:tcPr marL="0" marR="0" marT="0" marB="0"/>
                </a:tc>
              </a:tr>
              <a:tr h="170755">
                <a:tc>
                  <a:txBody>
                    <a:bodyPr/>
                    <a:lstStyle/>
                    <a:p>
                      <a:pPr algn="ctr">
                        <a:lnSpc>
                          <a:spcPct val="100000"/>
                        </a:lnSpc>
                        <a:spcBef>
                          <a:spcPts val="290"/>
                        </a:spcBef>
                      </a:pPr>
                      <a:r>
                        <a:rPr sz="800" spc="-5" dirty="0">
                          <a:solidFill>
                            <a:srgbClr val="231F20"/>
                          </a:solidFill>
                          <a:latin typeface="Days"/>
                          <a:cs typeface="Days"/>
                        </a:rPr>
                        <a:t>TEMPERATURE</a:t>
                      </a:r>
                      <a:endParaRPr sz="800">
                        <a:latin typeface="Days"/>
                        <a:cs typeface="Days"/>
                      </a:endParaRPr>
                    </a:p>
                  </a:txBody>
                  <a:tcPr marL="0" marR="0" marT="28460"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E8EEF3"/>
                    </a:solidFill>
                  </a:tcPr>
                </a:tc>
                <a:tc>
                  <a:txBody>
                    <a:bodyPr/>
                    <a:lstStyle/>
                    <a:p>
                      <a:pPr algn="ctr">
                        <a:lnSpc>
                          <a:spcPct val="100000"/>
                        </a:lnSpc>
                        <a:spcBef>
                          <a:spcPts val="280"/>
                        </a:spcBef>
                      </a:pPr>
                      <a:r>
                        <a:rPr sz="800" spc="5" dirty="0">
                          <a:solidFill>
                            <a:srgbClr val="231F20"/>
                          </a:solidFill>
                          <a:latin typeface="Verdana"/>
                          <a:cs typeface="Verdana"/>
                        </a:rPr>
                        <a:t>up </a:t>
                      </a:r>
                      <a:r>
                        <a:rPr sz="800" dirty="0">
                          <a:solidFill>
                            <a:srgbClr val="231F20"/>
                          </a:solidFill>
                          <a:latin typeface="Verdana"/>
                          <a:cs typeface="Verdana"/>
                        </a:rPr>
                        <a:t>to 550°F</a:t>
                      </a:r>
                      <a:r>
                        <a:rPr sz="800" spc="-75" dirty="0">
                          <a:solidFill>
                            <a:srgbClr val="231F20"/>
                          </a:solidFill>
                          <a:latin typeface="Verdana"/>
                          <a:cs typeface="Verdana"/>
                        </a:rPr>
                        <a:t> </a:t>
                      </a:r>
                      <a:r>
                        <a:rPr sz="800" spc="5" dirty="0">
                          <a:solidFill>
                            <a:srgbClr val="231F20"/>
                          </a:solidFill>
                          <a:latin typeface="Verdana"/>
                          <a:cs typeface="Verdana"/>
                        </a:rPr>
                        <a:t>(288°C)</a:t>
                      </a:r>
                      <a:endParaRPr sz="800">
                        <a:latin typeface="Verdana"/>
                        <a:cs typeface="Verdana"/>
                      </a:endParaRPr>
                    </a:p>
                  </a:txBody>
                  <a:tcPr marL="0" marR="0" marT="27478"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E8EEF3"/>
                    </a:solidFill>
                  </a:tcPr>
                </a:tc>
                <a:tc>
                  <a:txBody>
                    <a:bodyPr/>
                    <a:lstStyle/>
                    <a:p>
                      <a:pPr algn="ctr">
                        <a:lnSpc>
                          <a:spcPct val="100000"/>
                        </a:lnSpc>
                        <a:spcBef>
                          <a:spcPts val="280"/>
                        </a:spcBef>
                      </a:pPr>
                      <a:r>
                        <a:rPr sz="800" spc="5" dirty="0">
                          <a:solidFill>
                            <a:srgbClr val="231F20"/>
                          </a:solidFill>
                          <a:latin typeface="Verdana"/>
                          <a:cs typeface="Verdana"/>
                        </a:rPr>
                        <a:t>up </a:t>
                      </a:r>
                      <a:r>
                        <a:rPr sz="800" dirty="0">
                          <a:solidFill>
                            <a:srgbClr val="231F20"/>
                          </a:solidFill>
                          <a:latin typeface="Verdana"/>
                          <a:cs typeface="Verdana"/>
                        </a:rPr>
                        <a:t>to 550°F</a:t>
                      </a:r>
                      <a:r>
                        <a:rPr sz="800" spc="-75" dirty="0">
                          <a:solidFill>
                            <a:srgbClr val="231F20"/>
                          </a:solidFill>
                          <a:latin typeface="Verdana"/>
                          <a:cs typeface="Verdana"/>
                        </a:rPr>
                        <a:t> </a:t>
                      </a:r>
                      <a:r>
                        <a:rPr sz="800" spc="5" dirty="0">
                          <a:solidFill>
                            <a:srgbClr val="231F20"/>
                          </a:solidFill>
                          <a:latin typeface="Verdana"/>
                          <a:cs typeface="Verdana"/>
                        </a:rPr>
                        <a:t>(288°C)</a:t>
                      </a:r>
                      <a:endParaRPr sz="800" dirty="0">
                        <a:latin typeface="Verdana"/>
                        <a:cs typeface="Verdana"/>
                      </a:endParaRPr>
                    </a:p>
                  </a:txBody>
                  <a:tcPr marL="0" marR="0" marT="27478"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E8EEF3"/>
                    </a:solidFill>
                  </a:tcPr>
                </a:tc>
                <a:tc>
                  <a:txBody>
                    <a:bodyPr/>
                    <a:lstStyle/>
                    <a:p>
                      <a:pPr algn="ctr">
                        <a:lnSpc>
                          <a:spcPct val="100000"/>
                        </a:lnSpc>
                        <a:spcBef>
                          <a:spcPts val="280"/>
                        </a:spcBef>
                      </a:pPr>
                      <a:r>
                        <a:rPr sz="800" spc="5" dirty="0">
                          <a:solidFill>
                            <a:srgbClr val="231F20"/>
                          </a:solidFill>
                          <a:latin typeface="Verdana"/>
                          <a:cs typeface="Verdana"/>
                        </a:rPr>
                        <a:t>up </a:t>
                      </a:r>
                      <a:r>
                        <a:rPr sz="800" dirty="0">
                          <a:solidFill>
                            <a:srgbClr val="231F20"/>
                          </a:solidFill>
                          <a:latin typeface="Verdana"/>
                          <a:cs typeface="Verdana"/>
                        </a:rPr>
                        <a:t>to 240°F</a:t>
                      </a:r>
                      <a:r>
                        <a:rPr sz="800" spc="-75" dirty="0">
                          <a:solidFill>
                            <a:srgbClr val="231F20"/>
                          </a:solidFill>
                          <a:latin typeface="Verdana"/>
                          <a:cs typeface="Verdana"/>
                        </a:rPr>
                        <a:t> </a:t>
                      </a:r>
                      <a:r>
                        <a:rPr sz="800" spc="5" dirty="0">
                          <a:solidFill>
                            <a:srgbClr val="231F20"/>
                          </a:solidFill>
                          <a:latin typeface="Verdana"/>
                          <a:cs typeface="Verdana"/>
                        </a:rPr>
                        <a:t>(115°C)</a:t>
                      </a:r>
                      <a:endParaRPr sz="800" dirty="0">
                        <a:latin typeface="Verdana"/>
                        <a:cs typeface="Verdana"/>
                      </a:endParaRPr>
                    </a:p>
                  </a:txBody>
                  <a:tcPr marL="0" marR="0" marT="27478"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E8EEF3"/>
                    </a:solidFill>
                  </a:tcPr>
                </a:tc>
                <a:tc gridSpan="2">
                  <a:txBody>
                    <a:bodyPr/>
                    <a:lstStyle/>
                    <a:p>
                      <a:pPr marL="104775">
                        <a:lnSpc>
                          <a:spcPct val="100000"/>
                        </a:lnSpc>
                        <a:spcBef>
                          <a:spcPts val="280"/>
                        </a:spcBef>
                      </a:pPr>
                      <a:r>
                        <a:rPr sz="800" spc="5" dirty="0">
                          <a:solidFill>
                            <a:srgbClr val="231F20"/>
                          </a:solidFill>
                          <a:latin typeface="Verdana"/>
                          <a:cs typeface="Verdana"/>
                        </a:rPr>
                        <a:t>up </a:t>
                      </a:r>
                      <a:r>
                        <a:rPr sz="800" dirty="0">
                          <a:solidFill>
                            <a:srgbClr val="231F20"/>
                          </a:solidFill>
                          <a:latin typeface="Verdana"/>
                          <a:cs typeface="Verdana"/>
                        </a:rPr>
                        <a:t>to 550°F</a:t>
                      </a:r>
                      <a:r>
                        <a:rPr sz="800" spc="-75" dirty="0">
                          <a:solidFill>
                            <a:srgbClr val="231F20"/>
                          </a:solidFill>
                          <a:latin typeface="Verdana"/>
                          <a:cs typeface="Verdana"/>
                        </a:rPr>
                        <a:t> </a:t>
                      </a:r>
                      <a:r>
                        <a:rPr sz="800" spc="5" dirty="0">
                          <a:solidFill>
                            <a:srgbClr val="231F20"/>
                          </a:solidFill>
                          <a:latin typeface="Verdana"/>
                          <a:cs typeface="Verdana"/>
                        </a:rPr>
                        <a:t>(288°C)</a:t>
                      </a:r>
                      <a:endParaRPr sz="800">
                        <a:latin typeface="Verdana"/>
                        <a:cs typeface="Verdana"/>
                      </a:endParaRPr>
                    </a:p>
                  </a:txBody>
                  <a:tcPr marL="0" marR="0" marT="27478"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E8EEF3"/>
                    </a:solidFill>
                  </a:tcPr>
                </a:tc>
                <a:tc hMerge="1">
                  <a:txBody>
                    <a:bodyPr/>
                    <a:lstStyle/>
                    <a:p>
                      <a:endParaRPr/>
                    </a:p>
                  </a:txBody>
                  <a:tcPr marL="0" marR="0" marT="0" marB="0"/>
                </a:tc>
              </a:tr>
              <a:tr h="294906">
                <a:tc>
                  <a:txBody>
                    <a:bodyPr/>
                    <a:lstStyle/>
                    <a:p>
                      <a:pPr marL="342265" marR="153670" indent="-180975">
                        <a:lnSpc>
                          <a:spcPct val="100000"/>
                        </a:lnSpc>
                        <a:spcBef>
                          <a:spcPts val="170"/>
                        </a:spcBef>
                      </a:pPr>
                      <a:r>
                        <a:rPr sz="800" dirty="0">
                          <a:solidFill>
                            <a:srgbClr val="231F20"/>
                          </a:solidFill>
                          <a:latin typeface="Days"/>
                          <a:cs typeface="Days"/>
                        </a:rPr>
                        <a:t>CON</a:t>
                      </a:r>
                      <a:r>
                        <a:rPr sz="800" spc="-30" dirty="0">
                          <a:solidFill>
                            <a:srgbClr val="231F20"/>
                          </a:solidFill>
                          <a:latin typeface="Days"/>
                          <a:cs typeface="Days"/>
                        </a:rPr>
                        <a:t>S</a:t>
                      </a:r>
                      <a:r>
                        <a:rPr sz="800" dirty="0">
                          <a:solidFill>
                            <a:srgbClr val="231F20"/>
                          </a:solidFill>
                          <a:latin typeface="Days"/>
                          <a:cs typeface="Days"/>
                        </a:rPr>
                        <a:t>TRU</a:t>
                      </a:r>
                      <a:r>
                        <a:rPr sz="800" spc="-20" dirty="0">
                          <a:solidFill>
                            <a:srgbClr val="231F20"/>
                          </a:solidFill>
                          <a:latin typeface="Days"/>
                          <a:cs typeface="Days"/>
                        </a:rPr>
                        <a:t>C</a:t>
                      </a:r>
                      <a:r>
                        <a:rPr sz="800" dirty="0">
                          <a:solidFill>
                            <a:srgbClr val="231F20"/>
                          </a:solidFill>
                          <a:latin typeface="Days"/>
                          <a:cs typeface="Days"/>
                        </a:rPr>
                        <a:t>TION  </a:t>
                      </a:r>
                      <a:r>
                        <a:rPr sz="800" spc="-5" dirty="0">
                          <a:solidFill>
                            <a:srgbClr val="231F20"/>
                          </a:solidFill>
                          <a:latin typeface="Days"/>
                          <a:cs typeface="Days"/>
                        </a:rPr>
                        <a:t>MATERIAL</a:t>
                      </a:r>
                      <a:endParaRPr sz="800">
                        <a:latin typeface="Days"/>
                        <a:cs typeface="Days"/>
                      </a:endParaRPr>
                    </a:p>
                  </a:txBody>
                  <a:tcPr marL="0" marR="0" marT="16683"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FFFFFF"/>
                    </a:solidFill>
                  </a:tcPr>
                </a:tc>
                <a:tc>
                  <a:txBody>
                    <a:bodyPr/>
                    <a:lstStyle/>
                    <a:p>
                      <a:pPr marL="274320" marR="238760" indent="-27940">
                        <a:lnSpc>
                          <a:spcPct val="101000"/>
                        </a:lnSpc>
                        <a:spcBef>
                          <a:spcPts val="140"/>
                        </a:spcBef>
                      </a:pPr>
                      <a:r>
                        <a:rPr sz="800" dirty="0">
                          <a:solidFill>
                            <a:srgbClr val="231F20"/>
                          </a:solidFill>
                          <a:latin typeface="Verdana"/>
                          <a:cs typeface="Verdana"/>
                        </a:rPr>
                        <a:t>Carbon Steel</a:t>
                      </a:r>
                      <a:r>
                        <a:rPr sz="800" spc="-55" dirty="0">
                          <a:solidFill>
                            <a:srgbClr val="231F20"/>
                          </a:solidFill>
                          <a:latin typeface="Verdana"/>
                          <a:cs typeface="Verdana"/>
                        </a:rPr>
                        <a:t> </a:t>
                      </a:r>
                      <a:r>
                        <a:rPr sz="800" dirty="0">
                          <a:solidFill>
                            <a:srgbClr val="231F20"/>
                          </a:solidFill>
                          <a:latin typeface="Verdana"/>
                          <a:cs typeface="Verdana"/>
                        </a:rPr>
                        <a:t>or  Stainless</a:t>
                      </a:r>
                      <a:r>
                        <a:rPr sz="800" spc="-45" dirty="0">
                          <a:solidFill>
                            <a:srgbClr val="231F20"/>
                          </a:solidFill>
                          <a:latin typeface="Verdana"/>
                          <a:cs typeface="Verdana"/>
                        </a:rPr>
                        <a:t> </a:t>
                      </a:r>
                      <a:r>
                        <a:rPr sz="800" dirty="0">
                          <a:solidFill>
                            <a:srgbClr val="231F20"/>
                          </a:solidFill>
                          <a:latin typeface="Verdana"/>
                          <a:cs typeface="Verdana"/>
                        </a:rPr>
                        <a:t>Steel</a:t>
                      </a:r>
                      <a:endParaRPr sz="800" dirty="0">
                        <a:latin typeface="Verdana"/>
                        <a:cs typeface="Verdana"/>
                      </a:endParaRPr>
                    </a:p>
                  </a:txBody>
                  <a:tcPr marL="0" marR="0" marT="13739"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FFFFFF"/>
                    </a:solidFill>
                  </a:tcPr>
                </a:tc>
                <a:tc>
                  <a:txBody>
                    <a:bodyPr/>
                    <a:lstStyle/>
                    <a:p>
                      <a:pPr marL="272415" marR="237490" indent="-27940">
                        <a:lnSpc>
                          <a:spcPct val="101000"/>
                        </a:lnSpc>
                        <a:spcBef>
                          <a:spcPts val="140"/>
                        </a:spcBef>
                      </a:pPr>
                      <a:r>
                        <a:rPr sz="800" dirty="0">
                          <a:solidFill>
                            <a:srgbClr val="231F20"/>
                          </a:solidFill>
                          <a:latin typeface="Verdana"/>
                          <a:cs typeface="Verdana"/>
                        </a:rPr>
                        <a:t>Carbon Steel</a:t>
                      </a:r>
                      <a:r>
                        <a:rPr sz="800" spc="-55" dirty="0">
                          <a:solidFill>
                            <a:srgbClr val="231F20"/>
                          </a:solidFill>
                          <a:latin typeface="Verdana"/>
                          <a:cs typeface="Verdana"/>
                        </a:rPr>
                        <a:t> </a:t>
                      </a:r>
                      <a:r>
                        <a:rPr sz="800" dirty="0">
                          <a:solidFill>
                            <a:srgbClr val="231F20"/>
                          </a:solidFill>
                          <a:latin typeface="Verdana"/>
                          <a:cs typeface="Verdana"/>
                        </a:rPr>
                        <a:t>or  Stainless</a:t>
                      </a:r>
                      <a:r>
                        <a:rPr sz="800" spc="-45" dirty="0">
                          <a:solidFill>
                            <a:srgbClr val="231F20"/>
                          </a:solidFill>
                          <a:latin typeface="Verdana"/>
                          <a:cs typeface="Verdana"/>
                        </a:rPr>
                        <a:t> </a:t>
                      </a:r>
                      <a:r>
                        <a:rPr sz="800" dirty="0">
                          <a:solidFill>
                            <a:srgbClr val="231F20"/>
                          </a:solidFill>
                          <a:latin typeface="Verdana"/>
                          <a:cs typeface="Verdana"/>
                        </a:rPr>
                        <a:t>Steel</a:t>
                      </a:r>
                      <a:endParaRPr sz="800">
                        <a:latin typeface="Verdana"/>
                        <a:cs typeface="Verdana"/>
                      </a:endParaRPr>
                    </a:p>
                  </a:txBody>
                  <a:tcPr marL="0" marR="0" marT="13739"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FFFFFF"/>
                    </a:solidFill>
                  </a:tcPr>
                </a:tc>
                <a:tc>
                  <a:txBody>
                    <a:bodyPr/>
                    <a:lstStyle/>
                    <a:p>
                      <a:pPr marL="579120" marR="361315" indent="-210185">
                        <a:lnSpc>
                          <a:spcPct val="101000"/>
                        </a:lnSpc>
                        <a:spcBef>
                          <a:spcPts val="140"/>
                        </a:spcBef>
                      </a:pPr>
                      <a:r>
                        <a:rPr sz="800" dirty="0">
                          <a:solidFill>
                            <a:srgbClr val="231F20"/>
                          </a:solidFill>
                          <a:latin typeface="Verdana"/>
                          <a:cs typeface="Verdana"/>
                        </a:rPr>
                        <a:t>Carbon</a:t>
                      </a:r>
                      <a:r>
                        <a:rPr sz="800" spc="-60" dirty="0">
                          <a:solidFill>
                            <a:srgbClr val="231F20"/>
                          </a:solidFill>
                          <a:latin typeface="Verdana"/>
                          <a:cs typeface="Verdana"/>
                        </a:rPr>
                        <a:t> </a:t>
                      </a:r>
                      <a:r>
                        <a:rPr sz="800" dirty="0">
                          <a:solidFill>
                            <a:srgbClr val="231F20"/>
                          </a:solidFill>
                          <a:latin typeface="Verdana"/>
                          <a:cs typeface="Verdana"/>
                        </a:rPr>
                        <a:t>Steel  EPDM</a:t>
                      </a:r>
                      <a:endParaRPr sz="800" dirty="0">
                        <a:latin typeface="Verdana"/>
                        <a:cs typeface="Verdana"/>
                      </a:endParaRPr>
                    </a:p>
                  </a:txBody>
                  <a:tcPr marL="0" marR="0" marT="13739"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FFFFFF"/>
                    </a:solidFill>
                  </a:tcPr>
                </a:tc>
                <a:tc gridSpan="2">
                  <a:txBody>
                    <a:bodyPr/>
                    <a:lstStyle/>
                    <a:p>
                      <a:pPr marL="277495" marR="243204" indent="-27940">
                        <a:lnSpc>
                          <a:spcPct val="101000"/>
                        </a:lnSpc>
                        <a:spcBef>
                          <a:spcPts val="140"/>
                        </a:spcBef>
                      </a:pPr>
                      <a:r>
                        <a:rPr sz="800" dirty="0">
                          <a:solidFill>
                            <a:srgbClr val="231F20"/>
                          </a:solidFill>
                          <a:latin typeface="Verdana"/>
                          <a:cs typeface="Verdana"/>
                        </a:rPr>
                        <a:t>Carbon Steel</a:t>
                      </a:r>
                      <a:r>
                        <a:rPr sz="800" spc="-55" dirty="0">
                          <a:solidFill>
                            <a:srgbClr val="231F20"/>
                          </a:solidFill>
                          <a:latin typeface="Verdana"/>
                          <a:cs typeface="Verdana"/>
                        </a:rPr>
                        <a:t> </a:t>
                      </a:r>
                      <a:r>
                        <a:rPr sz="800" dirty="0">
                          <a:solidFill>
                            <a:srgbClr val="231F20"/>
                          </a:solidFill>
                          <a:latin typeface="Verdana"/>
                          <a:cs typeface="Verdana"/>
                        </a:rPr>
                        <a:t>or  Stainless</a:t>
                      </a:r>
                      <a:r>
                        <a:rPr sz="800" spc="-45" dirty="0">
                          <a:solidFill>
                            <a:srgbClr val="231F20"/>
                          </a:solidFill>
                          <a:latin typeface="Verdana"/>
                          <a:cs typeface="Verdana"/>
                        </a:rPr>
                        <a:t> </a:t>
                      </a:r>
                      <a:r>
                        <a:rPr sz="800" dirty="0">
                          <a:solidFill>
                            <a:srgbClr val="231F20"/>
                          </a:solidFill>
                          <a:latin typeface="Verdana"/>
                          <a:cs typeface="Verdana"/>
                        </a:rPr>
                        <a:t>Steel</a:t>
                      </a:r>
                      <a:endParaRPr sz="800" dirty="0">
                        <a:latin typeface="Verdana"/>
                        <a:cs typeface="Verdana"/>
                      </a:endParaRPr>
                    </a:p>
                  </a:txBody>
                  <a:tcPr marL="0" marR="0" marT="13739" marB="0">
                    <a:lnL w="9613">
                      <a:solidFill>
                        <a:srgbClr val="231F20"/>
                      </a:solidFill>
                      <a:prstDash val="solid"/>
                    </a:lnL>
                    <a:lnR w="9613">
                      <a:solidFill>
                        <a:srgbClr val="231F20"/>
                      </a:solidFill>
                      <a:prstDash val="solid"/>
                    </a:lnR>
                    <a:lnT w="9613">
                      <a:solidFill>
                        <a:srgbClr val="231F20"/>
                      </a:solidFill>
                      <a:prstDash val="solid"/>
                    </a:lnT>
                    <a:lnB w="9613">
                      <a:solidFill>
                        <a:srgbClr val="231F20"/>
                      </a:solidFill>
                      <a:prstDash val="solid"/>
                    </a:lnB>
                    <a:solidFill>
                      <a:srgbClr val="FFFFFF"/>
                    </a:solidFill>
                  </a:tcPr>
                </a:tc>
                <a:tc hMerge="1">
                  <a:txBody>
                    <a:bodyPr/>
                    <a:lstStyle/>
                    <a:p>
                      <a:endParaRPr/>
                    </a:p>
                  </a:txBody>
                  <a:tcPr marL="0" marR="0" marT="0" marB="0"/>
                </a:tc>
              </a:tr>
            </a:tbl>
          </a:graphicData>
        </a:graphic>
      </p:graphicFrame>
      <p:sp>
        <p:nvSpPr>
          <p:cNvPr id="4" name="object 4"/>
          <p:cNvSpPr/>
          <p:nvPr/>
        </p:nvSpPr>
        <p:spPr>
          <a:xfrm>
            <a:off x="2639737" y="429367"/>
            <a:ext cx="1182601" cy="977787"/>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4431477" y="461122"/>
            <a:ext cx="1222874" cy="949244"/>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7952061" y="532282"/>
            <a:ext cx="1720324" cy="741876"/>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6297890" y="373016"/>
            <a:ext cx="1023622" cy="1048557"/>
          </a:xfrm>
          <a:prstGeom prst="rect">
            <a:avLst/>
          </a:prstGeom>
          <a:blipFill>
            <a:blip r:embed="rId5" cstate="print"/>
            <a:stretch>
              <a:fillRect/>
            </a:stretch>
          </a:blipFill>
        </p:spPr>
        <p:txBody>
          <a:bodyPr wrap="square" lIns="0" tIns="0" rIns="0" bIns="0" rtlCol="0"/>
          <a:lstStyle/>
          <a:p>
            <a:endParaRPr/>
          </a:p>
        </p:txBody>
      </p:sp>
      <p:sp>
        <p:nvSpPr>
          <p:cNvPr id="8" name="object 8"/>
          <p:cNvSpPr txBox="1"/>
          <p:nvPr/>
        </p:nvSpPr>
        <p:spPr>
          <a:xfrm>
            <a:off x="5028905" y="5602488"/>
            <a:ext cx="4569834" cy="789319"/>
          </a:xfrm>
          <a:prstGeom prst="rect">
            <a:avLst/>
          </a:prstGeom>
        </p:spPr>
        <p:txBody>
          <a:bodyPr vert="horz" wrap="square" lIns="0" tIns="0" rIns="0" bIns="0" rtlCol="0">
            <a:spAutoFit/>
          </a:bodyPr>
          <a:lstStyle/>
          <a:p>
            <a:pPr marL="12700" lvl="1" algn="just">
              <a:lnSpc>
                <a:spcPct val="100000"/>
              </a:lnSpc>
              <a:buAutoNum type="arabicPeriod"/>
              <a:tabLst>
                <a:tab pos="322580" algn="l"/>
              </a:tabLst>
            </a:pPr>
            <a:r>
              <a:rPr sz="800" spc="-5" dirty="0">
                <a:solidFill>
                  <a:srgbClr val="FFFFFF"/>
                </a:solidFill>
                <a:latin typeface="Verdana"/>
                <a:cs typeface="Verdana"/>
              </a:rPr>
              <a:t>Heating </a:t>
            </a:r>
            <a:r>
              <a:rPr sz="800" dirty="0">
                <a:solidFill>
                  <a:srgbClr val="FFFFFF"/>
                </a:solidFill>
                <a:latin typeface="Verdana"/>
                <a:cs typeface="Verdana"/>
              </a:rPr>
              <a:t>and </a:t>
            </a:r>
            <a:r>
              <a:rPr sz="800" spc="-5" dirty="0">
                <a:solidFill>
                  <a:srgbClr val="FFFFFF"/>
                </a:solidFill>
                <a:latin typeface="Verdana"/>
                <a:cs typeface="Verdana"/>
              </a:rPr>
              <a:t>Cooling</a:t>
            </a:r>
            <a:r>
              <a:rPr sz="800" spc="-70" dirty="0">
                <a:solidFill>
                  <a:srgbClr val="FFFFFF"/>
                </a:solidFill>
                <a:latin typeface="Verdana"/>
                <a:cs typeface="Verdana"/>
              </a:rPr>
              <a:t> </a:t>
            </a:r>
            <a:r>
              <a:rPr sz="800" spc="-5" dirty="0">
                <a:solidFill>
                  <a:srgbClr val="FFFFFF"/>
                </a:solidFill>
                <a:latin typeface="Verdana"/>
                <a:cs typeface="Verdana"/>
              </a:rPr>
              <a:t>Systems</a:t>
            </a:r>
            <a:endParaRPr sz="800">
              <a:latin typeface="Verdana"/>
              <a:cs typeface="Verdana"/>
            </a:endParaRPr>
          </a:p>
          <a:p>
            <a:pPr marL="12700" marR="5080" lvl="1" algn="just">
              <a:lnSpc>
                <a:spcPct val="102499"/>
              </a:lnSpc>
              <a:spcBef>
                <a:spcPts val="335"/>
              </a:spcBef>
              <a:buAutoNum type="arabicPeriod"/>
              <a:tabLst>
                <a:tab pos="260985" algn="l"/>
              </a:tabLst>
            </a:pPr>
            <a:r>
              <a:rPr sz="800" dirty="0">
                <a:solidFill>
                  <a:srgbClr val="FFFFFF"/>
                </a:solidFill>
                <a:latin typeface="Verdana"/>
                <a:cs typeface="Verdana"/>
              </a:rPr>
              <a:t>Module </a:t>
            </a:r>
            <a:r>
              <a:rPr sz="800" spc="-5" dirty="0">
                <a:solidFill>
                  <a:srgbClr val="FFFFFF"/>
                </a:solidFill>
                <a:latin typeface="Verdana"/>
                <a:cs typeface="Verdana"/>
              </a:rPr>
              <a:t>HC will </a:t>
            </a:r>
            <a:r>
              <a:rPr sz="800" dirty="0">
                <a:solidFill>
                  <a:srgbClr val="FFFFFF"/>
                </a:solidFill>
                <a:latin typeface="Verdana"/>
                <a:cs typeface="Verdana"/>
              </a:rPr>
              <a:t>be composed of two pumps, control panel </a:t>
            </a:r>
            <a:r>
              <a:rPr sz="800" spc="-10" dirty="0">
                <a:solidFill>
                  <a:srgbClr val="FFFFFF"/>
                </a:solidFill>
                <a:latin typeface="Verdana"/>
                <a:cs typeface="Verdana"/>
              </a:rPr>
              <a:t>VFD,  </a:t>
            </a:r>
            <a:r>
              <a:rPr sz="800" dirty="0">
                <a:solidFill>
                  <a:srgbClr val="FFFFFF"/>
                </a:solidFill>
                <a:latin typeface="Verdana"/>
                <a:cs typeface="Verdana"/>
              </a:rPr>
              <a:t>expansion</a:t>
            </a:r>
            <a:r>
              <a:rPr sz="800" spc="-55" dirty="0">
                <a:solidFill>
                  <a:srgbClr val="FFFFFF"/>
                </a:solidFill>
                <a:latin typeface="Verdana"/>
                <a:cs typeface="Verdana"/>
              </a:rPr>
              <a:t> </a:t>
            </a:r>
            <a:r>
              <a:rPr sz="800" dirty="0">
                <a:solidFill>
                  <a:srgbClr val="FFFFFF"/>
                </a:solidFill>
                <a:latin typeface="Verdana"/>
                <a:cs typeface="Verdana"/>
              </a:rPr>
              <a:t>tank,</a:t>
            </a:r>
            <a:r>
              <a:rPr sz="800" spc="-55" dirty="0">
                <a:solidFill>
                  <a:srgbClr val="FFFFFF"/>
                </a:solidFill>
                <a:latin typeface="Verdana"/>
                <a:cs typeface="Verdana"/>
              </a:rPr>
              <a:t> </a:t>
            </a:r>
            <a:r>
              <a:rPr sz="800" dirty="0">
                <a:solidFill>
                  <a:srgbClr val="FFFFFF"/>
                </a:solidFill>
                <a:latin typeface="Verdana"/>
                <a:cs typeface="Verdana"/>
              </a:rPr>
              <a:t>air</a:t>
            </a:r>
            <a:r>
              <a:rPr sz="800" spc="-55" dirty="0">
                <a:solidFill>
                  <a:srgbClr val="FFFFFF"/>
                </a:solidFill>
                <a:latin typeface="Verdana"/>
                <a:cs typeface="Verdana"/>
              </a:rPr>
              <a:t> </a:t>
            </a:r>
            <a:r>
              <a:rPr sz="800" spc="-15" dirty="0">
                <a:solidFill>
                  <a:srgbClr val="FFFFFF"/>
                </a:solidFill>
                <a:latin typeface="Verdana"/>
                <a:cs typeface="Verdana"/>
              </a:rPr>
              <a:t>separator,</a:t>
            </a:r>
            <a:r>
              <a:rPr sz="800" spc="-55" dirty="0">
                <a:solidFill>
                  <a:srgbClr val="FFFFFF"/>
                </a:solidFill>
                <a:latin typeface="Verdana"/>
                <a:cs typeface="Verdana"/>
              </a:rPr>
              <a:t> </a:t>
            </a:r>
            <a:r>
              <a:rPr sz="800" dirty="0">
                <a:solidFill>
                  <a:srgbClr val="FFFFFF"/>
                </a:solidFill>
                <a:latin typeface="Verdana"/>
                <a:cs typeface="Verdana"/>
              </a:rPr>
              <a:t>chemical</a:t>
            </a:r>
            <a:r>
              <a:rPr sz="800" spc="-55" dirty="0">
                <a:solidFill>
                  <a:srgbClr val="FFFFFF"/>
                </a:solidFill>
                <a:latin typeface="Verdana"/>
                <a:cs typeface="Verdana"/>
              </a:rPr>
              <a:t> </a:t>
            </a:r>
            <a:r>
              <a:rPr sz="800" dirty="0">
                <a:solidFill>
                  <a:srgbClr val="FFFFFF"/>
                </a:solidFill>
                <a:latin typeface="Verdana"/>
                <a:cs typeface="Verdana"/>
              </a:rPr>
              <a:t>pot</a:t>
            </a:r>
            <a:r>
              <a:rPr sz="800" spc="-55" dirty="0">
                <a:solidFill>
                  <a:srgbClr val="FFFFFF"/>
                </a:solidFill>
                <a:latin typeface="Verdana"/>
                <a:cs typeface="Verdana"/>
              </a:rPr>
              <a:t> </a:t>
            </a:r>
            <a:r>
              <a:rPr sz="800" spc="-20" dirty="0">
                <a:solidFill>
                  <a:srgbClr val="FFFFFF"/>
                </a:solidFill>
                <a:latin typeface="Verdana"/>
                <a:cs typeface="Verdana"/>
              </a:rPr>
              <a:t>Feeder,</a:t>
            </a:r>
            <a:r>
              <a:rPr sz="800" spc="-55" dirty="0">
                <a:solidFill>
                  <a:srgbClr val="FFFFFF"/>
                </a:solidFill>
                <a:latin typeface="Verdana"/>
                <a:cs typeface="Verdana"/>
              </a:rPr>
              <a:t> </a:t>
            </a:r>
            <a:r>
              <a:rPr sz="800" dirty="0">
                <a:solidFill>
                  <a:srgbClr val="FFFFFF"/>
                </a:solidFill>
                <a:latin typeface="Verdana"/>
                <a:cs typeface="Verdana"/>
              </a:rPr>
              <a:t>and</a:t>
            </a:r>
            <a:r>
              <a:rPr sz="800" spc="-55" dirty="0">
                <a:solidFill>
                  <a:srgbClr val="FFFFFF"/>
                </a:solidFill>
                <a:latin typeface="Verdana"/>
                <a:cs typeface="Verdana"/>
              </a:rPr>
              <a:t> </a:t>
            </a:r>
            <a:r>
              <a:rPr sz="800" spc="-5" dirty="0">
                <a:solidFill>
                  <a:srgbClr val="FFFFFF"/>
                </a:solidFill>
                <a:latin typeface="Verdana"/>
                <a:cs typeface="Verdana"/>
              </a:rPr>
              <a:t>glycol</a:t>
            </a:r>
            <a:r>
              <a:rPr sz="800" spc="-55" dirty="0">
                <a:solidFill>
                  <a:srgbClr val="FFFFFF"/>
                </a:solidFill>
                <a:latin typeface="Verdana"/>
                <a:cs typeface="Verdana"/>
              </a:rPr>
              <a:t> </a:t>
            </a:r>
            <a:r>
              <a:rPr sz="800" spc="-5" dirty="0">
                <a:solidFill>
                  <a:srgbClr val="FFFFFF"/>
                </a:solidFill>
                <a:latin typeface="Verdana"/>
                <a:cs typeface="Verdana"/>
              </a:rPr>
              <a:t>fill</a:t>
            </a:r>
            <a:r>
              <a:rPr sz="800" spc="-55" dirty="0">
                <a:solidFill>
                  <a:srgbClr val="FFFFFF"/>
                </a:solidFill>
                <a:latin typeface="Verdana"/>
                <a:cs typeface="Verdana"/>
              </a:rPr>
              <a:t> </a:t>
            </a:r>
            <a:r>
              <a:rPr sz="800" spc="-5" dirty="0">
                <a:solidFill>
                  <a:srgbClr val="FFFFFF"/>
                </a:solidFill>
                <a:latin typeface="Verdana"/>
                <a:cs typeface="Verdana"/>
              </a:rPr>
              <a:t>sys-  </a:t>
            </a:r>
            <a:r>
              <a:rPr sz="800" dirty="0">
                <a:solidFill>
                  <a:srgbClr val="FFFFFF"/>
                </a:solidFill>
                <a:latin typeface="Verdana"/>
                <a:cs typeface="Verdana"/>
              </a:rPr>
              <a:t>tem</a:t>
            </a:r>
            <a:r>
              <a:rPr sz="800" spc="-40" dirty="0">
                <a:solidFill>
                  <a:srgbClr val="FFFFFF"/>
                </a:solidFill>
                <a:latin typeface="Verdana"/>
                <a:cs typeface="Verdana"/>
              </a:rPr>
              <a:t> </a:t>
            </a:r>
            <a:r>
              <a:rPr sz="800" spc="-5" dirty="0">
                <a:solidFill>
                  <a:srgbClr val="FFFFFF"/>
                </a:solidFill>
                <a:latin typeface="Verdana"/>
                <a:cs typeface="Verdana"/>
              </a:rPr>
              <a:t>(optional),</a:t>
            </a:r>
            <a:r>
              <a:rPr sz="800" spc="-40" dirty="0">
                <a:solidFill>
                  <a:srgbClr val="FFFFFF"/>
                </a:solidFill>
                <a:latin typeface="Verdana"/>
                <a:cs typeface="Verdana"/>
              </a:rPr>
              <a:t> </a:t>
            </a:r>
            <a:r>
              <a:rPr sz="800" dirty="0">
                <a:solidFill>
                  <a:srgbClr val="FFFFFF"/>
                </a:solidFill>
                <a:latin typeface="Verdana"/>
                <a:cs typeface="Verdana"/>
              </a:rPr>
              <a:t>balancing</a:t>
            </a:r>
            <a:r>
              <a:rPr sz="800" spc="-40" dirty="0">
                <a:solidFill>
                  <a:srgbClr val="FFFFFF"/>
                </a:solidFill>
                <a:latin typeface="Verdana"/>
                <a:cs typeface="Verdana"/>
              </a:rPr>
              <a:t> </a:t>
            </a:r>
            <a:r>
              <a:rPr sz="800" spc="-5" dirty="0">
                <a:solidFill>
                  <a:srgbClr val="FFFFFF"/>
                </a:solidFill>
                <a:latin typeface="Verdana"/>
                <a:cs typeface="Verdana"/>
              </a:rPr>
              <a:t>valves,</a:t>
            </a:r>
            <a:r>
              <a:rPr sz="800" spc="-40" dirty="0">
                <a:solidFill>
                  <a:srgbClr val="FFFFFF"/>
                </a:solidFill>
                <a:latin typeface="Verdana"/>
                <a:cs typeface="Verdana"/>
              </a:rPr>
              <a:t> </a:t>
            </a:r>
            <a:r>
              <a:rPr sz="800" spc="-5" dirty="0">
                <a:solidFill>
                  <a:srgbClr val="FFFFFF"/>
                </a:solidFill>
                <a:latin typeface="Verdana"/>
                <a:cs typeface="Verdana"/>
              </a:rPr>
              <a:t>isolation</a:t>
            </a:r>
            <a:r>
              <a:rPr sz="800" spc="-35" dirty="0">
                <a:solidFill>
                  <a:srgbClr val="FFFFFF"/>
                </a:solidFill>
                <a:latin typeface="Verdana"/>
                <a:cs typeface="Verdana"/>
              </a:rPr>
              <a:t> </a:t>
            </a:r>
            <a:r>
              <a:rPr sz="800" spc="-5" dirty="0">
                <a:solidFill>
                  <a:srgbClr val="FFFFFF"/>
                </a:solidFill>
                <a:latin typeface="Verdana"/>
                <a:cs typeface="Verdana"/>
              </a:rPr>
              <a:t>valves,</a:t>
            </a:r>
            <a:r>
              <a:rPr sz="800" spc="-40" dirty="0">
                <a:solidFill>
                  <a:srgbClr val="FFFFFF"/>
                </a:solidFill>
                <a:latin typeface="Verdana"/>
                <a:cs typeface="Verdana"/>
              </a:rPr>
              <a:t> </a:t>
            </a:r>
            <a:r>
              <a:rPr sz="800" dirty="0">
                <a:solidFill>
                  <a:srgbClr val="FFFFFF"/>
                </a:solidFill>
                <a:latin typeface="Verdana"/>
                <a:cs typeface="Verdana"/>
              </a:rPr>
              <a:t>air</a:t>
            </a:r>
            <a:r>
              <a:rPr sz="800" spc="-45" dirty="0">
                <a:solidFill>
                  <a:srgbClr val="FFFFFF"/>
                </a:solidFill>
                <a:latin typeface="Verdana"/>
                <a:cs typeface="Verdana"/>
              </a:rPr>
              <a:t> </a:t>
            </a:r>
            <a:r>
              <a:rPr sz="800" spc="-5" dirty="0">
                <a:solidFill>
                  <a:srgbClr val="FFFFFF"/>
                </a:solidFill>
                <a:latin typeface="Verdana"/>
                <a:cs typeface="Verdana"/>
              </a:rPr>
              <a:t>vents</a:t>
            </a:r>
            <a:r>
              <a:rPr sz="800" spc="-45" dirty="0">
                <a:solidFill>
                  <a:srgbClr val="FFFFFF"/>
                </a:solidFill>
                <a:latin typeface="Verdana"/>
                <a:cs typeface="Verdana"/>
              </a:rPr>
              <a:t> </a:t>
            </a:r>
            <a:r>
              <a:rPr sz="800" dirty="0">
                <a:solidFill>
                  <a:srgbClr val="FFFFFF"/>
                </a:solidFill>
                <a:latin typeface="Verdana"/>
                <a:cs typeface="Verdana"/>
              </a:rPr>
              <a:t>and</a:t>
            </a:r>
            <a:r>
              <a:rPr sz="800" spc="-45" dirty="0">
                <a:solidFill>
                  <a:srgbClr val="FFFFFF"/>
                </a:solidFill>
                <a:latin typeface="Verdana"/>
                <a:cs typeface="Verdana"/>
              </a:rPr>
              <a:t> </a:t>
            </a:r>
            <a:r>
              <a:rPr sz="800" spc="-5" dirty="0">
                <a:solidFill>
                  <a:srgbClr val="FFFFFF"/>
                </a:solidFill>
                <a:latin typeface="Verdana"/>
                <a:cs typeface="Verdana"/>
              </a:rPr>
              <a:t>drain  </a:t>
            </a:r>
            <a:r>
              <a:rPr sz="800" dirty="0">
                <a:solidFill>
                  <a:srgbClr val="FFFFFF"/>
                </a:solidFill>
                <a:latin typeface="Verdana"/>
                <a:cs typeface="Verdana"/>
              </a:rPr>
              <a:t>connections, </a:t>
            </a:r>
            <a:r>
              <a:rPr sz="800" spc="-5" dirty="0">
                <a:solidFill>
                  <a:srgbClr val="FFFFFF"/>
                </a:solidFill>
                <a:latin typeface="Verdana"/>
                <a:cs typeface="Verdana"/>
              </a:rPr>
              <a:t>multifunction valves, </a:t>
            </a:r>
            <a:r>
              <a:rPr sz="800" dirty="0">
                <a:solidFill>
                  <a:srgbClr val="FFFFFF"/>
                </a:solidFill>
                <a:latin typeface="Verdana"/>
                <a:cs typeface="Verdana"/>
              </a:rPr>
              <a:t>suction diffusers or Y </a:t>
            </a:r>
            <a:r>
              <a:rPr sz="800" spc="-5" dirty="0">
                <a:solidFill>
                  <a:srgbClr val="FFFFFF"/>
                </a:solidFill>
                <a:latin typeface="Verdana"/>
                <a:cs typeface="Verdana"/>
              </a:rPr>
              <a:t>strainers,  interconnecting </a:t>
            </a:r>
            <a:r>
              <a:rPr sz="800" dirty="0">
                <a:solidFill>
                  <a:srgbClr val="FFFFFF"/>
                </a:solidFill>
                <a:latin typeface="Verdana"/>
                <a:cs typeface="Verdana"/>
              </a:rPr>
              <a:t>black steel schedule 40 piping. All package compo-  nents are mounted on a </a:t>
            </a:r>
            <a:r>
              <a:rPr sz="800" spc="-5" dirty="0">
                <a:solidFill>
                  <a:srgbClr val="FFFFFF"/>
                </a:solidFill>
                <a:latin typeface="Verdana"/>
                <a:cs typeface="Verdana"/>
              </a:rPr>
              <a:t>structural </a:t>
            </a:r>
            <a:r>
              <a:rPr sz="800" dirty="0">
                <a:solidFill>
                  <a:srgbClr val="FFFFFF"/>
                </a:solidFill>
                <a:latin typeface="Verdana"/>
                <a:cs typeface="Verdana"/>
              </a:rPr>
              <a:t>steel base </a:t>
            </a:r>
            <a:r>
              <a:rPr sz="800" spc="-5" dirty="0">
                <a:solidFill>
                  <a:srgbClr val="FFFFFF"/>
                </a:solidFill>
                <a:latin typeface="Verdana"/>
                <a:cs typeface="Verdana"/>
              </a:rPr>
              <a:t>with lifting</a:t>
            </a:r>
            <a:r>
              <a:rPr sz="800" spc="-70" dirty="0">
                <a:solidFill>
                  <a:srgbClr val="FFFFFF"/>
                </a:solidFill>
                <a:latin typeface="Verdana"/>
                <a:cs typeface="Verdana"/>
              </a:rPr>
              <a:t> </a:t>
            </a:r>
            <a:r>
              <a:rPr sz="800" spc="-5" dirty="0">
                <a:solidFill>
                  <a:srgbClr val="FFFFFF"/>
                </a:solidFill>
                <a:latin typeface="Verdana"/>
                <a:cs typeface="Verdana"/>
              </a:rPr>
              <a:t>lugs.</a:t>
            </a:r>
            <a:endParaRPr sz="800">
              <a:latin typeface="Verdana"/>
              <a:cs typeface="Verdana"/>
            </a:endParaRPr>
          </a:p>
        </p:txBody>
      </p:sp>
      <p:sp>
        <p:nvSpPr>
          <p:cNvPr id="13" name="object 13"/>
          <p:cNvSpPr txBox="1"/>
          <p:nvPr/>
        </p:nvSpPr>
        <p:spPr>
          <a:xfrm>
            <a:off x="608121" y="5013086"/>
            <a:ext cx="4248524" cy="175048"/>
          </a:xfrm>
          <a:prstGeom prst="rect">
            <a:avLst/>
          </a:prstGeom>
          <a:solidFill>
            <a:srgbClr val="FFFFFF">
              <a:alpha val="75000"/>
            </a:srgbClr>
          </a:solidFill>
        </p:spPr>
        <p:txBody>
          <a:bodyPr vert="horz" wrap="square" lIns="0" tIns="51435" rIns="0" bIns="0" rtlCol="0">
            <a:spAutoFit/>
          </a:bodyPr>
          <a:lstStyle/>
          <a:p>
            <a:pPr marL="71120">
              <a:lnSpc>
                <a:spcPct val="100000"/>
              </a:lnSpc>
              <a:spcBef>
                <a:spcPts val="405"/>
              </a:spcBef>
            </a:pPr>
            <a:endParaRPr sz="800" dirty="0">
              <a:latin typeface="Verdana"/>
              <a:cs typeface="Verdana"/>
            </a:endParaRPr>
          </a:p>
        </p:txBody>
      </p:sp>
      <p:sp>
        <p:nvSpPr>
          <p:cNvPr id="23" name="object 23"/>
          <p:cNvSpPr/>
          <p:nvPr/>
        </p:nvSpPr>
        <p:spPr>
          <a:xfrm>
            <a:off x="548166" y="5534146"/>
            <a:ext cx="3727525" cy="2186969"/>
          </a:xfrm>
          <a:custGeom>
            <a:avLst/>
            <a:gdLst/>
            <a:ahLst/>
            <a:cxnLst/>
            <a:rect l="l" t="t" r="r" b="b"/>
            <a:pathLst>
              <a:path w="2880360" h="2830195">
                <a:moveTo>
                  <a:pt x="0" y="0"/>
                </a:moveTo>
                <a:lnTo>
                  <a:pt x="2880360" y="0"/>
                </a:lnTo>
                <a:lnTo>
                  <a:pt x="2880360" y="2830068"/>
                </a:lnTo>
                <a:lnTo>
                  <a:pt x="0" y="2830068"/>
                </a:lnTo>
                <a:lnTo>
                  <a:pt x="0" y="0"/>
                </a:lnTo>
                <a:close/>
              </a:path>
            </a:pathLst>
          </a:custGeom>
          <a:solidFill>
            <a:srgbClr val="FFFFFF">
              <a:alpha val="75000"/>
            </a:srgbClr>
          </a:solidFill>
        </p:spPr>
        <p:txBody>
          <a:bodyPr wrap="square" lIns="0" tIns="0" rIns="0" bIns="0" rtlCol="0"/>
          <a:lstStyle/>
          <a:p>
            <a:endParaRPr/>
          </a:p>
        </p:txBody>
      </p:sp>
      <p:sp>
        <p:nvSpPr>
          <p:cNvPr id="25" name="object 25"/>
          <p:cNvSpPr/>
          <p:nvPr/>
        </p:nvSpPr>
        <p:spPr>
          <a:xfrm>
            <a:off x="4856201" y="6944973"/>
            <a:ext cx="4692276" cy="784600"/>
          </a:xfrm>
          <a:custGeom>
            <a:avLst/>
            <a:gdLst/>
            <a:ahLst/>
            <a:cxnLst/>
            <a:rect l="l" t="t" r="r" b="b"/>
            <a:pathLst>
              <a:path w="3625850" h="1015365">
                <a:moveTo>
                  <a:pt x="0" y="0"/>
                </a:moveTo>
                <a:lnTo>
                  <a:pt x="3625595" y="0"/>
                </a:lnTo>
                <a:lnTo>
                  <a:pt x="3625595" y="1014983"/>
                </a:lnTo>
                <a:lnTo>
                  <a:pt x="0" y="1014983"/>
                </a:lnTo>
                <a:lnTo>
                  <a:pt x="0" y="0"/>
                </a:lnTo>
                <a:close/>
              </a:path>
            </a:pathLst>
          </a:custGeom>
          <a:solidFill>
            <a:srgbClr val="FFFFFF">
              <a:alpha val="75000"/>
            </a:srgbClr>
          </a:solidFill>
        </p:spPr>
        <p:txBody>
          <a:bodyPr wrap="square" lIns="0" tIns="0" rIns="0" bIns="0" rtlCol="0"/>
          <a:lstStyle/>
          <a:p>
            <a:endParaRPr/>
          </a:p>
        </p:txBody>
      </p:sp>
      <p:sp>
        <p:nvSpPr>
          <p:cNvPr id="26" name="object 26"/>
          <p:cNvSpPr txBox="1"/>
          <p:nvPr/>
        </p:nvSpPr>
        <p:spPr>
          <a:xfrm>
            <a:off x="4920409" y="6963756"/>
            <a:ext cx="4554220" cy="136704"/>
          </a:xfrm>
          <a:prstGeom prst="rect">
            <a:avLst/>
          </a:prstGeom>
        </p:spPr>
        <p:txBody>
          <a:bodyPr vert="horz" wrap="square" lIns="0" tIns="0" rIns="0" bIns="0" rtlCol="0">
            <a:spAutoFit/>
          </a:bodyPr>
          <a:lstStyle/>
          <a:p>
            <a:pPr marL="83820" marR="5080" indent="-71120">
              <a:lnSpc>
                <a:spcPct val="125000"/>
              </a:lnSpc>
              <a:buChar char="-"/>
              <a:tabLst>
                <a:tab pos="94615" algn="l"/>
              </a:tabLst>
            </a:pPr>
            <a:r>
              <a:rPr sz="800" dirty="0" smtClean="0">
                <a:solidFill>
                  <a:srgbClr val="231F20"/>
                </a:solidFill>
                <a:latin typeface="Verdana"/>
                <a:cs typeface="Verdana"/>
              </a:rPr>
              <a:t>.</a:t>
            </a:r>
            <a:endParaRPr sz="800" dirty="0">
              <a:latin typeface="Verdana"/>
              <a:cs typeface="Verdana"/>
            </a:endParaRPr>
          </a:p>
        </p:txBody>
      </p:sp>
    </p:spTree>
    <p:extLst>
      <p:ext uri="{BB962C8B-B14F-4D97-AF65-F5344CB8AC3E}">
        <p14:creationId xmlns:p14="http://schemas.microsoft.com/office/powerpoint/2010/main" val="6838040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296" y="0"/>
            <a:ext cx="0" cy="7772400"/>
          </a:xfrm>
          <a:custGeom>
            <a:avLst/>
            <a:gdLst/>
            <a:ahLst/>
            <a:cxnLst/>
            <a:rect l="l" t="t" r="r" b="b"/>
            <a:pathLst>
              <a:path h="10058400">
                <a:moveTo>
                  <a:pt x="0" y="0"/>
                </a:moveTo>
                <a:lnTo>
                  <a:pt x="0" y="10058404"/>
                </a:lnTo>
              </a:path>
            </a:pathLst>
          </a:custGeom>
          <a:ln w="14371">
            <a:solidFill>
              <a:srgbClr val="231F20"/>
            </a:solidFill>
          </a:ln>
        </p:spPr>
        <p:txBody>
          <a:bodyPr wrap="square" lIns="0" tIns="0" rIns="0" bIns="0" rtlCol="0"/>
          <a:lstStyle/>
          <a:p>
            <a:endParaRPr/>
          </a:p>
        </p:txBody>
      </p:sp>
      <p:sp>
        <p:nvSpPr>
          <p:cNvPr id="3" name="object 3"/>
          <p:cNvSpPr txBox="1"/>
          <p:nvPr/>
        </p:nvSpPr>
        <p:spPr>
          <a:xfrm>
            <a:off x="9623118" y="7449936"/>
            <a:ext cx="265429" cy="292388"/>
          </a:xfrm>
          <a:prstGeom prst="rect">
            <a:avLst/>
          </a:prstGeom>
        </p:spPr>
        <p:txBody>
          <a:bodyPr vert="horz" wrap="square" lIns="0" tIns="0" rIns="0" bIns="0" rtlCol="0">
            <a:spAutoFit/>
          </a:bodyPr>
          <a:lstStyle/>
          <a:p>
            <a:pPr marL="12700">
              <a:lnSpc>
                <a:spcPct val="100000"/>
              </a:lnSpc>
            </a:pPr>
            <a:r>
              <a:rPr sz="1900" dirty="0">
                <a:solidFill>
                  <a:srgbClr val="FFFFFF"/>
                </a:solidFill>
                <a:latin typeface="Days"/>
                <a:cs typeface="Days"/>
              </a:rPr>
              <a:t>9</a:t>
            </a:r>
            <a:endParaRPr sz="1900">
              <a:latin typeface="Days"/>
              <a:cs typeface="Days"/>
            </a:endParaRPr>
          </a:p>
        </p:txBody>
      </p:sp>
      <p:sp>
        <p:nvSpPr>
          <p:cNvPr id="4" name="object 4"/>
          <p:cNvSpPr txBox="1"/>
          <p:nvPr/>
        </p:nvSpPr>
        <p:spPr>
          <a:xfrm>
            <a:off x="6242693" y="55290"/>
            <a:ext cx="3655209" cy="230832"/>
          </a:xfrm>
          <a:prstGeom prst="rect">
            <a:avLst/>
          </a:prstGeom>
        </p:spPr>
        <p:txBody>
          <a:bodyPr vert="horz" wrap="square" lIns="0" tIns="0" rIns="0" bIns="0" rtlCol="0">
            <a:spAutoFit/>
          </a:bodyPr>
          <a:lstStyle/>
          <a:p>
            <a:pPr marL="12700">
              <a:lnSpc>
                <a:spcPct val="100000"/>
              </a:lnSpc>
            </a:pPr>
            <a:r>
              <a:rPr sz="1500" spc="-5" dirty="0">
                <a:solidFill>
                  <a:srgbClr val="FFFFFF"/>
                </a:solidFill>
                <a:latin typeface="Days"/>
                <a:cs typeface="Days"/>
              </a:rPr>
              <a:t>HYDRONIC</a:t>
            </a:r>
            <a:r>
              <a:rPr sz="1500" spc="-75" dirty="0">
                <a:solidFill>
                  <a:srgbClr val="FFFFFF"/>
                </a:solidFill>
                <a:latin typeface="Days"/>
                <a:cs typeface="Days"/>
              </a:rPr>
              <a:t> </a:t>
            </a:r>
            <a:r>
              <a:rPr sz="1500" dirty="0">
                <a:solidFill>
                  <a:srgbClr val="FFFFFF"/>
                </a:solidFill>
                <a:latin typeface="Days"/>
                <a:cs typeface="Days"/>
              </a:rPr>
              <a:t>ACCESSORIES</a:t>
            </a:r>
            <a:endParaRPr sz="1500">
              <a:latin typeface="Days"/>
              <a:cs typeface="Days"/>
            </a:endParaRPr>
          </a:p>
        </p:txBody>
      </p:sp>
      <p:sp>
        <p:nvSpPr>
          <p:cNvPr id="5" name="object 5"/>
          <p:cNvSpPr/>
          <p:nvPr/>
        </p:nvSpPr>
        <p:spPr>
          <a:xfrm>
            <a:off x="3430653" y="756445"/>
            <a:ext cx="3213922" cy="1182053"/>
          </a:xfrm>
          <a:custGeom>
            <a:avLst/>
            <a:gdLst/>
            <a:ahLst/>
            <a:cxnLst/>
            <a:rect l="l" t="t" r="r" b="b"/>
            <a:pathLst>
              <a:path w="2483485" h="1529714">
                <a:moveTo>
                  <a:pt x="0" y="1529613"/>
                </a:moveTo>
                <a:lnTo>
                  <a:pt x="2483396" y="1529613"/>
                </a:lnTo>
                <a:lnTo>
                  <a:pt x="2483396" y="0"/>
                </a:lnTo>
                <a:lnTo>
                  <a:pt x="0" y="0"/>
                </a:lnTo>
                <a:lnTo>
                  <a:pt x="0" y="1529613"/>
                </a:lnTo>
                <a:close/>
              </a:path>
            </a:pathLst>
          </a:custGeom>
          <a:solidFill>
            <a:srgbClr val="1B75BC"/>
          </a:solidFill>
        </p:spPr>
        <p:txBody>
          <a:bodyPr wrap="square" lIns="0" tIns="0" rIns="0" bIns="0" rtlCol="0"/>
          <a:lstStyle/>
          <a:p>
            <a:endParaRPr/>
          </a:p>
        </p:txBody>
      </p:sp>
      <p:sp>
        <p:nvSpPr>
          <p:cNvPr id="6" name="object 6"/>
          <p:cNvSpPr/>
          <p:nvPr/>
        </p:nvSpPr>
        <p:spPr>
          <a:xfrm>
            <a:off x="3430653" y="756445"/>
            <a:ext cx="3213922" cy="1182053"/>
          </a:xfrm>
          <a:custGeom>
            <a:avLst/>
            <a:gdLst/>
            <a:ahLst/>
            <a:cxnLst/>
            <a:rect l="l" t="t" r="r" b="b"/>
            <a:pathLst>
              <a:path w="2483485" h="1529714">
                <a:moveTo>
                  <a:pt x="0" y="1529613"/>
                </a:moveTo>
                <a:lnTo>
                  <a:pt x="2483396" y="1529613"/>
                </a:lnTo>
                <a:lnTo>
                  <a:pt x="2483396" y="0"/>
                </a:lnTo>
                <a:lnTo>
                  <a:pt x="0" y="0"/>
                </a:lnTo>
                <a:lnTo>
                  <a:pt x="0" y="1529613"/>
                </a:lnTo>
                <a:close/>
              </a:path>
            </a:pathLst>
          </a:custGeom>
          <a:ln w="8572">
            <a:solidFill>
              <a:srgbClr val="231F20"/>
            </a:solidFill>
          </a:ln>
        </p:spPr>
        <p:txBody>
          <a:bodyPr wrap="square" lIns="0" tIns="0" rIns="0" bIns="0" rtlCol="0"/>
          <a:lstStyle/>
          <a:p>
            <a:endParaRPr/>
          </a:p>
        </p:txBody>
      </p:sp>
      <p:sp>
        <p:nvSpPr>
          <p:cNvPr id="7" name="object 7"/>
          <p:cNvSpPr txBox="1"/>
          <p:nvPr/>
        </p:nvSpPr>
        <p:spPr>
          <a:xfrm>
            <a:off x="3402830" y="785144"/>
            <a:ext cx="3266515" cy="802784"/>
          </a:xfrm>
          <a:prstGeom prst="rect">
            <a:avLst/>
          </a:prstGeom>
        </p:spPr>
        <p:txBody>
          <a:bodyPr vert="horz" wrap="square" lIns="0" tIns="0" rIns="0" bIns="0" rtlCol="0">
            <a:spAutoFit/>
          </a:bodyPr>
          <a:lstStyle/>
          <a:p>
            <a:pPr marL="3175" algn="ctr">
              <a:lnSpc>
                <a:spcPct val="100000"/>
              </a:lnSpc>
            </a:pPr>
            <a:r>
              <a:rPr sz="800" spc="5" dirty="0">
                <a:solidFill>
                  <a:srgbClr val="FFFFFF"/>
                </a:solidFill>
                <a:latin typeface="Days"/>
                <a:cs typeface="Days"/>
              </a:rPr>
              <a:t>AIR VENT </a:t>
            </a:r>
            <a:r>
              <a:rPr sz="800" dirty="0">
                <a:solidFill>
                  <a:srgbClr val="FFFFFF"/>
                </a:solidFill>
                <a:latin typeface="Days"/>
                <a:cs typeface="Days"/>
              </a:rPr>
              <a:t>-</a:t>
            </a:r>
            <a:r>
              <a:rPr sz="800" spc="-90" dirty="0">
                <a:solidFill>
                  <a:srgbClr val="FFFFFF"/>
                </a:solidFill>
                <a:latin typeface="Days"/>
                <a:cs typeface="Days"/>
              </a:rPr>
              <a:t> </a:t>
            </a:r>
            <a:r>
              <a:rPr sz="800" spc="5" dirty="0">
                <a:solidFill>
                  <a:srgbClr val="FFFFFF"/>
                </a:solidFill>
                <a:latin typeface="Days"/>
                <a:cs typeface="Days"/>
              </a:rPr>
              <a:t>MV</a:t>
            </a:r>
            <a:endParaRPr sz="800">
              <a:latin typeface="Days"/>
              <a:cs typeface="Days"/>
            </a:endParaRPr>
          </a:p>
          <a:p>
            <a:pPr marL="78740">
              <a:lnSpc>
                <a:spcPct val="100000"/>
              </a:lnSpc>
              <a:spcBef>
                <a:spcPts val="550"/>
              </a:spcBef>
            </a:pPr>
            <a:r>
              <a:rPr sz="650" b="1" spc="20" dirty="0">
                <a:solidFill>
                  <a:srgbClr val="FFFFFF"/>
                </a:solidFill>
                <a:latin typeface="Verdana"/>
                <a:cs typeface="Verdana"/>
              </a:rPr>
              <a:t>Material: </a:t>
            </a:r>
            <a:r>
              <a:rPr sz="650" b="1" spc="15" dirty="0">
                <a:solidFill>
                  <a:srgbClr val="FFFFFF"/>
                </a:solidFill>
                <a:latin typeface="Verdana"/>
                <a:cs typeface="Verdana"/>
              </a:rPr>
              <a:t>Cast</a:t>
            </a:r>
            <a:r>
              <a:rPr sz="650" b="1" spc="-85" dirty="0">
                <a:solidFill>
                  <a:srgbClr val="FFFFFF"/>
                </a:solidFill>
                <a:latin typeface="Verdana"/>
                <a:cs typeface="Verdana"/>
              </a:rPr>
              <a:t> </a:t>
            </a:r>
            <a:r>
              <a:rPr sz="650" b="1" spc="15" dirty="0">
                <a:solidFill>
                  <a:srgbClr val="FFFFFF"/>
                </a:solidFill>
                <a:latin typeface="Verdana"/>
                <a:cs typeface="Verdana"/>
              </a:rPr>
              <a:t>Iron</a:t>
            </a:r>
            <a:endParaRPr sz="650">
              <a:latin typeface="Verdana"/>
              <a:cs typeface="Verdana"/>
            </a:endParaRPr>
          </a:p>
          <a:p>
            <a:pPr marL="78740">
              <a:lnSpc>
                <a:spcPct val="100000"/>
              </a:lnSpc>
              <a:spcBef>
                <a:spcPts val="165"/>
              </a:spcBef>
            </a:pPr>
            <a:r>
              <a:rPr sz="650" b="1" spc="20" dirty="0">
                <a:solidFill>
                  <a:srgbClr val="FFFFFF"/>
                </a:solidFill>
                <a:latin typeface="Verdana"/>
                <a:cs typeface="Verdana"/>
              </a:rPr>
              <a:t>Pressure: </a:t>
            </a:r>
            <a:r>
              <a:rPr sz="650" b="1" spc="15" dirty="0">
                <a:solidFill>
                  <a:srgbClr val="FFFFFF"/>
                </a:solidFill>
                <a:latin typeface="Verdana"/>
                <a:cs typeface="Verdana"/>
              </a:rPr>
              <a:t>MV15 150 PSIG </a:t>
            </a:r>
            <a:r>
              <a:rPr sz="650" b="1" spc="10" dirty="0">
                <a:solidFill>
                  <a:srgbClr val="FFFFFF"/>
                </a:solidFill>
                <a:latin typeface="Verdana"/>
                <a:cs typeface="Verdana"/>
              </a:rPr>
              <a:t>at</a:t>
            </a:r>
            <a:r>
              <a:rPr sz="650" b="1" spc="-45" dirty="0">
                <a:solidFill>
                  <a:srgbClr val="FFFFFF"/>
                </a:solidFill>
                <a:latin typeface="Verdana"/>
                <a:cs typeface="Verdana"/>
              </a:rPr>
              <a:t> </a:t>
            </a:r>
            <a:r>
              <a:rPr sz="650" b="1" spc="10" dirty="0">
                <a:solidFill>
                  <a:srgbClr val="FFFFFF"/>
                </a:solidFill>
                <a:latin typeface="Verdana"/>
                <a:cs typeface="Verdana"/>
              </a:rPr>
              <a:t>345°F</a:t>
            </a:r>
            <a:endParaRPr sz="650">
              <a:latin typeface="Verdana"/>
              <a:cs typeface="Verdana"/>
            </a:endParaRPr>
          </a:p>
          <a:p>
            <a:pPr marR="73025" algn="ctr">
              <a:lnSpc>
                <a:spcPct val="100000"/>
              </a:lnSpc>
              <a:spcBef>
                <a:spcPts val="165"/>
              </a:spcBef>
            </a:pPr>
            <a:r>
              <a:rPr sz="650" b="1" spc="15" dirty="0">
                <a:solidFill>
                  <a:srgbClr val="FFFFFF"/>
                </a:solidFill>
                <a:latin typeface="Verdana"/>
                <a:cs typeface="Verdana"/>
              </a:rPr>
              <a:t>MV15 300 PSIG </a:t>
            </a:r>
            <a:r>
              <a:rPr sz="650" b="1" spc="10" dirty="0">
                <a:solidFill>
                  <a:srgbClr val="FFFFFF"/>
                </a:solidFill>
                <a:latin typeface="Verdana"/>
                <a:cs typeface="Verdana"/>
              </a:rPr>
              <a:t>at</a:t>
            </a:r>
            <a:r>
              <a:rPr sz="650" b="1" spc="-75" dirty="0">
                <a:solidFill>
                  <a:srgbClr val="FFFFFF"/>
                </a:solidFill>
                <a:latin typeface="Verdana"/>
                <a:cs typeface="Verdana"/>
              </a:rPr>
              <a:t> </a:t>
            </a:r>
            <a:r>
              <a:rPr sz="650" b="1" spc="15" dirty="0">
                <a:solidFill>
                  <a:srgbClr val="FFFFFF"/>
                </a:solidFill>
                <a:latin typeface="Verdana"/>
                <a:cs typeface="Verdana"/>
              </a:rPr>
              <a:t>400°F</a:t>
            </a:r>
            <a:endParaRPr sz="650">
              <a:latin typeface="Verdana"/>
              <a:cs typeface="Verdana"/>
            </a:endParaRPr>
          </a:p>
          <a:p>
            <a:pPr marL="78740">
              <a:lnSpc>
                <a:spcPct val="100000"/>
              </a:lnSpc>
              <a:spcBef>
                <a:spcPts val="165"/>
              </a:spcBef>
            </a:pPr>
            <a:r>
              <a:rPr sz="650" b="1" spc="10" dirty="0">
                <a:solidFill>
                  <a:srgbClr val="FFFFFF"/>
                </a:solidFill>
                <a:latin typeface="Verdana"/>
                <a:cs typeface="Verdana"/>
              </a:rPr>
              <a:t>Size</a:t>
            </a:r>
            <a:r>
              <a:rPr sz="650" b="1" spc="-20" dirty="0">
                <a:solidFill>
                  <a:srgbClr val="FFFFFF"/>
                </a:solidFill>
                <a:latin typeface="Verdana"/>
                <a:cs typeface="Verdana"/>
              </a:rPr>
              <a:t> </a:t>
            </a:r>
            <a:r>
              <a:rPr sz="650" b="1" spc="15" dirty="0">
                <a:solidFill>
                  <a:srgbClr val="FFFFFF"/>
                </a:solidFill>
                <a:latin typeface="Verdana"/>
                <a:cs typeface="Verdana"/>
              </a:rPr>
              <a:t>Range</a:t>
            </a:r>
            <a:r>
              <a:rPr sz="650" b="1" spc="-150" dirty="0">
                <a:solidFill>
                  <a:srgbClr val="FFFFFF"/>
                </a:solidFill>
                <a:latin typeface="Verdana"/>
                <a:cs typeface="Verdana"/>
              </a:rPr>
              <a:t> </a:t>
            </a:r>
            <a:r>
              <a:rPr sz="650" b="1" spc="5" dirty="0">
                <a:solidFill>
                  <a:srgbClr val="FFFFFF"/>
                </a:solidFill>
                <a:latin typeface="Verdana"/>
                <a:cs typeface="Verdana"/>
              </a:rPr>
              <a:t>:</a:t>
            </a:r>
            <a:r>
              <a:rPr sz="650" b="1" spc="-20" dirty="0">
                <a:solidFill>
                  <a:srgbClr val="FFFFFF"/>
                </a:solidFill>
                <a:latin typeface="Verdana"/>
                <a:cs typeface="Verdana"/>
              </a:rPr>
              <a:t> </a:t>
            </a:r>
            <a:r>
              <a:rPr sz="650" b="1" spc="15" dirty="0">
                <a:solidFill>
                  <a:srgbClr val="FFFFFF"/>
                </a:solidFill>
                <a:latin typeface="Verdana"/>
                <a:cs typeface="Verdana"/>
              </a:rPr>
              <a:t>3/4″</a:t>
            </a:r>
            <a:endParaRPr sz="650">
              <a:latin typeface="Verdana"/>
              <a:cs typeface="Verdana"/>
            </a:endParaRPr>
          </a:p>
          <a:p>
            <a:pPr marL="78740">
              <a:lnSpc>
                <a:spcPct val="100000"/>
              </a:lnSpc>
              <a:spcBef>
                <a:spcPts val="165"/>
              </a:spcBef>
            </a:pPr>
            <a:r>
              <a:rPr sz="650" b="1" spc="15" dirty="0">
                <a:solidFill>
                  <a:srgbClr val="FFFFFF"/>
                </a:solidFill>
                <a:latin typeface="Verdana"/>
                <a:cs typeface="Verdana"/>
              </a:rPr>
              <a:t>Connections </a:t>
            </a:r>
            <a:r>
              <a:rPr sz="650" b="1" spc="10" dirty="0">
                <a:solidFill>
                  <a:srgbClr val="FFFFFF"/>
                </a:solidFill>
                <a:latin typeface="Verdana"/>
                <a:cs typeface="Verdana"/>
              </a:rPr>
              <a:t>:</a:t>
            </a:r>
            <a:r>
              <a:rPr sz="650" b="1" spc="-155" dirty="0">
                <a:solidFill>
                  <a:srgbClr val="FFFFFF"/>
                </a:solidFill>
                <a:latin typeface="Verdana"/>
                <a:cs typeface="Verdana"/>
              </a:rPr>
              <a:t> </a:t>
            </a:r>
            <a:r>
              <a:rPr sz="650" b="1" spc="15" dirty="0">
                <a:solidFill>
                  <a:srgbClr val="FFFFFF"/>
                </a:solidFill>
                <a:latin typeface="Verdana"/>
                <a:cs typeface="Verdana"/>
              </a:rPr>
              <a:t>Threaded</a:t>
            </a:r>
            <a:endParaRPr sz="650">
              <a:latin typeface="Verdana"/>
              <a:cs typeface="Verdana"/>
            </a:endParaRPr>
          </a:p>
        </p:txBody>
      </p:sp>
      <p:sp>
        <p:nvSpPr>
          <p:cNvPr id="8" name="object 8"/>
          <p:cNvSpPr/>
          <p:nvPr/>
        </p:nvSpPr>
        <p:spPr>
          <a:xfrm>
            <a:off x="3491111" y="1107159"/>
            <a:ext cx="3051212" cy="776258"/>
          </a:xfrm>
          <a:custGeom>
            <a:avLst/>
            <a:gdLst/>
            <a:ahLst/>
            <a:cxnLst/>
            <a:rect l="l" t="t" r="r" b="b"/>
            <a:pathLst>
              <a:path w="2357754" h="1004569">
                <a:moveTo>
                  <a:pt x="2357399" y="0"/>
                </a:moveTo>
                <a:lnTo>
                  <a:pt x="0" y="1004074"/>
                </a:lnTo>
                <a:lnTo>
                  <a:pt x="2357399" y="1004074"/>
                </a:lnTo>
                <a:lnTo>
                  <a:pt x="2357399" y="0"/>
                </a:lnTo>
                <a:close/>
              </a:path>
            </a:pathLst>
          </a:custGeom>
          <a:solidFill>
            <a:srgbClr val="FFFFFF"/>
          </a:solidFill>
        </p:spPr>
        <p:txBody>
          <a:bodyPr wrap="square" lIns="0" tIns="0" rIns="0" bIns="0" rtlCol="0"/>
          <a:lstStyle/>
          <a:p>
            <a:endParaRPr/>
          </a:p>
        </p:txBody>
      </p:sp>
      <p:sp>
        <p:nvSpPr>
          <p:cNvPr id="9" name="object 9"/>
          <p:cNvSpPr/>
          <p:nvPr/>
        </p:nvSpPr>
        <p:spPr>
          <a:xfrm>
            <a:off x="3491111" y="1107159"/>
            <a:ext cx="3051212" cy="776258"/>
          </a:xfrm>
          <a:custGeom>
            <a:avLst/>
            <a:gdLst/>
            <a:ahLst/>
            <a:cxnLst/>
            <a:rect l="l" t="t" r="r" b="b"/>
            <a:pathLst>
              <a:path w="2357754" h="1004569">
                <a:moveTo>
                  <a:pt x="2357399" y="0"/>
                </a:moveTo>
                <a:lnTo>
                  <a:pt x="2357399" y="1004074"/>
                </a:lnTo>
                <a:lnTo>
                  <a:pt x="0" y="1004074"/>
                </a:lnTo>
                <a:lnTo>
                  <a:pt x="2357399" y="0"/>
                </a:lnTo>
                <a:close/>
              </a:path>
            </a:pathLst>
          </a:custGeom>
          <a:ln w="8572">
            <a:solidFill>
              <a:srgbClr val="FFFFFF"/>
            </a:solidFill>
          </a:ln>
        </p:spPr>
        <p:txBody>
          <a:bodyPr wrap="square" lIns="0" tIns="0" rIns="0" bIns="0" rtlCol="0"/>
          <a:lstStyle/>
          <a:p>
            <a:endParaRPr/>
          </a:p>
        </p:txBody>
      </p:sp>
      <p:sp>
        <p:nvSpPr>
          <p:cNvPr id="10" name="object 10"/>
          <p:cNvSpPr/>
          <p:nvPr/>
        </p:nvSpPr>
        <p:spPr>
          <a:xfrm>
            <a:off x="5502876" y="1295485"/>
            <a:ext cx="1044771" cy="570423"/>
          </a:xfrm>
          <a:prstGeom prst="rect">
            <a:avLst/>
          </a:prstGeom>
          <a:blipFill>
            <a:blip r:embed="rId2" cstate="print"/>
            <a:stretch>
              <a:fillRect/>
            </a:stretch>
          </a:blipFill>
        </p:spPr>
        <p:txBody>
          <a:bodyPr wrap="square" lIns="0" tIns="0" rIns="0" bIns="0" rtlCol="0"/>
          <a:lstStyle/>
          <a:p>
            <a:endParaRPr/>
          </a:p>
        </p:txBody>
      </p:sp>
      <p:sp>
        <p:nvSpPr>
          <p:cNvPr id="11" name="object 11"/>
          <p:cNvSpPr/>
          <p:nvPr/>
        </p:nvSpPr>
        <p:spPr>
          <a:xfrm>
            <a:off x="3422798" y="2037929"/>
            <a:ext cx="3213922" cy="1182053"/>
          </a:xfrm>
          <a:custGeom>
            <a:avLst/>
            <a:gdLst/>
            <a:ahLst/>
            <a:cxnLst/>
            <a:rect l="l" t="t" r="r" b="b"/>
            <a:pathLst>
              <a:path w="2483485" h="1529714">
                <a:moveTo>
                  <a:pt x="0" y="1529613"/>
                </a:moveTo>
                <a:lnTo>
                  <a:pt x="2483396" y="1529613"/>
                </a:lnTo>
                <a:lnTo>
                  <a:pt x="2483396" y="0"/>
                </a:lnTo>
                <a:lnTo>
                  <a:pt x="0" y="0"/>
                </a:lnTo>
                <a:lnTo>
                  <a:pt x="0" y="1529613"/>
                </a:lnTo>
                <a:close/>
              </a:path>
            </a:pathLst>
          </a:custGeom>
          <a:solidFill>
            <a:srgbClr val="1B75BC"/>
          </a:solidFill>
        </p:spPr>
        <p:txBody>
          <a:bodyPr wrap="square" lIns="0" tIns="0" rIns="0" bIns="0" rtlCol="0"/>
          <a:lstStyle/>
          <a:p>
            <a:endParaRPr/>
          </a:p>
        </p:txBody>
      </p:sp>
      <p:sp>
        <p:nvSpPr>
          <p:cNvPr id="12" name="object 12"/>
          <p:cNvSpPr/>
          <p:nvPr/>
        </p:nvSpPr>
        <p:spPr>
          <a:xfrm>
            <a:off x="3422798" y="2037929"/>
            <a:ext cx="3213922" cy="1182053"/>
          </a:xfrm>
          <a:custGeom>
            <a:avLst/>
            <a:gdLst/>
            <a:ahLst/>
            <a:cxnLst/>
            <a:rect l="l" t="t" r="r" b="b"/>
            <a:pathLst>
              <a:path w="2483485" h="1529714">
                <a:moveTo>
                  <a:pt x="0" y="1529613"/>
                </a:moveTo>
                <a:lnTo>
                  <a:pt x="2483396" y="1529613"/>
                </a:lnTo>
                <a:lnTo>
                  <a:pt x="2483396" y="0"/>
                </a:lnTo>
                <a:lnTo>
                  <a:pt x="0" y="0"/>
                </a:lnTo>
                <a:lnTo>
                  <a:pt x="0" y="1529613"/>
                </a:lnTo>
                <a:close/>
              </a:path>
            </a:pathLst>
          </a:custGeom>
          <a:ln w="8572">
            <a:solidFill>
              <a:srgbClr val="231F20"/>
            </a:solidFill>
          </a:ln>
        </p:spPr>
        <p:txBody>
          <a:bodyPr wrap="square" lIns="0" tIns="0" rIns="0" bIns="0" rtlCol="0"/>
          <a:lstStyle/>
          <a:p>
            <a:endParaRPr/>
          </a:p>
        </p:txBody>
      </p:sp>
      <p:sp>
        <p:nvSpPr>
          <p:cNvPr id="13" name="object 13"/>
          <p:cNvSpPr txBox="1"/>
          <p:nvPr/>
        </p:nvSpPr>
        <p:spPr>
          <a:xfrm>
            <a:off x="4462564" y="2061930"/>
            <a:ext cx="1137322" cy="123111"/>
          </a:xfrm>
          <a:prstGeom prst="rect">
            <a:avLst/>
          </a:prstGeom>
        </p:spPr>
        <p:txBody>
          <a:bodyPr vert="horz" wrap="square" lIns="0" tIns="0" rIns="0" bIns="0" rtlCol="0">
            <a:spAutoFit/>
          </a:bodyPr>
          <a:lstStyle/>
          <a:p>
            <a:pPr marL="12700">
              <a:lnSpc>
                <a:spcPct val="100000"/>
              </a:lnSpc>
            </a:pPr>
            <a:r>
              <a:rPr sz="800" spc="5" dirty="0">
                <a:solidFill>
                  <a:srgbClr val="FFFFFF"/>
                </a:solidFill>
                <a:latin typeface="Days"/>
                <a:cs typeface="Days"/>
              </a:rPr>
              <a:t>AIR VENT </a:t>
            </a:r>
            <a:r>
              <a:rPr sz="800" dirty="0">
                <a:solidFill>
                  <a:srgbClr val="FFFFFF"/>
                </a:solidFill>
                <a:latin typeface="Days"/>
                <a:cs typeface="Days"/>
              </a:rPr>
              <a:t>-</a:t>
            </a:r>
            <a:r>
              <a:rPr sz="800" spc="-90" dirty="0">
                <a:solidFill>
                  <a:srgbClr val="FFFFFF"/>
                </a:solidFill>
                <a:latin typeface="Days"/>
                <a:cs typeface="Days"/>
              </a:rPr>
              <a:t> </a:t>
            </a:r>
            <a:r>
              <a:rPr sz="800" spc="5" dirty="0">
                <a:solidFill>
                  <a:srgbClr val="FFFFFF"/>
                </a:solidFill>
                <a:latin typeface="Days"/>
                <a:cs typeface="Days"/>
              </a:rPr>
              <a:t>AA</a:t>
            </a:r>
            <a:endParaRPr sz="800">
              <a:latin typeface="Days"/>
              <a:cs typeface="Days"/>
            </a:endParaRPr>
          </a:p>
        </p:txBody>
      </p:sp>
      <p:sp>
        <p:nvSpPr>
          <p:cNvPr id="14" name="object 14"/>
          <p:cNvSpPr txBox="1"/>
          <p:nvPr/>
        </p:nvSpPr>
        <p:spPr>
          <a:xfrm>
            <a:off x="3489257" y="2207369"/>
            <a:ext cx="1839109" cy="463204"/>
          </a:xfrm>
          <a:prstGeom prst="rect">
            <a:avLst/>
          </a:prstGeom>
        </p:spPr>
        <p:txBody>
          <a:bodyPr vert="horz" wrap="square" lIns="0" tIns="0" rIns="0" bIns="0" rtlCol="0">
            <a:spAutoFit/>
          </a:bodyPr>
          <a:lstStyle/>
          <a:p>
            <a:pPr marL="12700">
              <a:lnSpc>
                <a:spcPct val="100000"/>
              </a:lnSpc>
            </a:pPr>
            <a:r>
              <a:rPr sz="650" b="1" spc="20" dirty="0">
                <a:solidFill>
                  <a:srgbClr val="FFFFFF"/>
                </a:solidFill>
                <a:latin typeface="Verdana"/>
                <a:cs typeface="Verdana"/>
              </a:rPr>
              <a:t>Material:</a:t>
            </a:r>
            <a:r>
              <a:rPr sz="650" b="1" spc="-70" dirty="0">
                <a:solidFill>
                  <a:srgbClr val="FFFFFF"/>
                </a:solidFill>
                <a:latin typeface="Verdana"/>
                <a:cs typeface="Verdana"/>
              </a:rPr>
              <a:t> </a:t>
            </a:r>
            <a:r>
              <a:rPr sz="650" b="1" spc="15" dirty="0">
                <a:solidFill>
                  <a:srgbClr val="FFFFFF"/>
                </a:solidFill>
                <a:latin typeface="Verdana"/>
                <a:cs typeface="Verdana"/>
              </a:rPr>
              <a:t>Brass</a:t>
            </a:r>
            <a:endParaRPr sz="650">
              <a:latin typeface="Verdana"/>
              <a:cs typeface="Verdana"/>
            </a:endParaRPr>
          </a:p>
          <a:p>
            <a:pPr marL="12700" marR="5080">
              <a:lnSpc>
                <a:spcPct val="121200"/>
              </a:lnSpc>
            </a:pPr>
            <a:r>
              <a:rPr sz="650" b="1" spc="20" dirty="0">
                <a:solidFill>
                  <a:srgbClr val="FFFFFF"/>
                </a:solidFill>
                <a:latin typeface="Verdana"/>
                <a:cs typeface="Verdana"/>
              </a:rPr>
              <a:t>Pressure: </a:t>
            </a:r>
            <a:r>
              <a:rPr sz="650" b="1" spc="15" dirty="0">
                <a:solidFill>
                  <a:srgbClr val="FFFFFF"/>
                </a:solidFill>
                <a:latin typeface="Verdana"/>
                <a:cs typeface="Verdana"/>
              </a:rPr>
              <a:t>150 PSIG </a:t>
            </a:r>
            <a:r>
              <a:rPr sz="650" b="1" spc="10" dirty="0">
                <a:solidFill>
                  <a:srgbClr val="FFFFFF"/>
                </a:solidFill>
                <a:latin typeface="Verdana"/>
                <a:cs typeface="Verdana"/>
              </a:rPr>
              <a:t>at</a:t>
            </a:r>
            <a:r>
              <a:rPr sz="650" b="1" spc="-65" dirty="0">
                <a:solidFill>
                  <a:srgbClr val="FFFFFF"/>
                </a:solidFill>
                <a:latin typeface="Verdana"/>
                <a:cs typeface="Verdana"/>
              </a:rPr>
              <a:t> </a:t>
            </a:r>
            <a:r>
              <a:rPr sz="650" b="1" spc="15" dirty="0">
                <a:solidFill>
                  <a:srgbClr val="FFFFFF"/>
                </a:solidFill>
                <a:latin typeface="Verdana"/>
                <a:cs typeface="Verdana"/>
              </a:rPr>
              <a:t>200°F  </a:t>
            </a:r>
            <a:r>
              <a:rPr sz="650" b="1" spc="10" dirty="0">
                <a:solidFill>
                  <a:srgbClr val="FFFFFF"/>
                </a:solidFill>
                <a:latin typeface="Verdana"/>
                <a:cs typeface="Verdana"/>
              </a:rPr>
              <a:t>Size </a:t>
            </a:r>
            <a:r>
              <a:rPr sz="650" b="1" spc="15" dirty="0">
                <a:solidFill>
                  <a:srgbClr val="FFFFFF"/>
                </a:solidFill>
                <a:latin typeface="Verdana"/>
                <a:cs typeface="Verdana"/>
              </a:rPr>
              <a:t>Range </a:t>
            </a:r>
            <a:r>
              <a:rPr sz="650" b="1" spc="5" dirty="0">
                <a:solidFill>
                  <a:srgbClr val="FFFFFF"/>
                </a:solidFill>
                <a:latin typeface="Verdana"/>
                <a:cs typeface="Verdana"/>
              </a:rPr>
              <a:t>: </a:t>
            </a:r>
            <a:r>
              <a:rPr sz="650" b="1" spc="15" dirty="0">
                <a:solidFill>
                  <a:srgbClr val="FFFFFF"/>
                </a:solidFill>
                <a:latin typeface="Verdana"/>
                <a:cs typeface="Verdana"/>
              </a:rPr>
              <a:t>1/8″ and 1/4″  Connections </a:t>
            </a:r>
            <a:r>
              <a:rPr sz="650" b="1" spc="10" dirty="0">
                <a:solidFill>
                  <a:srgbClr val="FFFFFF"/>
                </a:solidFill>
                <a:latin typeface="Verdana"/>
                <a:cs typeface="Verdana"/>
              </a:rPr>
              <a:t>:</a:t>
            </a:r>
            <a:r>
              <a:rPr sz="650" b="1" spc="-155" dirty="0">
                <a:solidFill>
                  <a:srgbClr val="FFFFFF"/>
                </a:solidFill>
                <a:latin typeface="Verdana"/>
                <a:cs typeface="Verdana"/>
              </a:rPr>
              <a:t> </a:t>
            </a:r>
            <a:r>
              <a:rPr sz="650" b="1" spc="15" dirty="0">
                <a:solidFill>
                  <a:srgbClr val="FFFFFF"/>
                </a:solidFill>
                <a:latin typeface="Verdana"/>
                <a:cs typeface="Verdana"/>
              </a:rPr>
              <a:t>Threaded</a:t>
            </a:r>
            <a:endParaRPr sz="650">
              <a:latin typeface="Verdana"/>
              <a:cs typeface="Verdana"/>
            </a:endParaRPr>
          </a:p>
        </p:txBody>
      </p:sp>
      <p:sp>
        <p:nvSpPr>
          <p:cNvPr id="15" name="object 15"/>
          <p:cNvSpPr/>
          <p:nvPr/>
        </p:nvSpPr>
        <p:spPr>
          <a:xfrm>
            <a:off x="3507620" y="2396146"/>
            <a:ext cx="3051212" cy="776258"/>
          </a:xfrm>
          <a:custGeom>
            <a:avLst/>
            <a:gdLst/>
            <a:ahLst/>
            <a:cxnLst/>
            <a:rect l="l" t="t" r="r" b="b"/>
            <a:pathLst>
              <a:path w="2357754" h="1004570">
                <a:moveTo>
                  <a:pt x="2357399" y="0"/>
                </a:moveTo>
                <a:lnTo>
                  <a:pt x="0" y="1004074"/>
                </a:lnTo>
                <a:lnTo>
                  <a:pt x="2357399" y="1004074"/>
                </a:lnTo>
                <a:lnTo>
                  <a:pt x="2357399" y="0"/>
                </a:lnTo>
                <a:close/>
              </a:path>
            </a:pathLst>
          </a:custGeom>
          <a:solidFill>
            <a:srgbClr val="FFFFFF"/>
          </a:solidFill>
        </p:spPr>
        <p:txBody>
          <a:bodyPr wrap="square" lIns="0" tIns="0" rIns="0" bIns="0" rtlCol="0"/>
          <a:lstStyle/>
          <a:p>
            <a:endParaRPr/>
          </a:p>
        </p:txBody>
      </p:sp>
      <p:sp>
        <p:nvSpPr>
          <p:cNvPr id="16" name="object 16"/>
          <p:cNvSpPr/>
          <p:nvPr/>
        </p:nvSpPr>
        <p:spPr>
          <a:xfrm>
            <a:off x="3507620" y="2396146"/>
            <a:ext cx="3051212" cy="776258"/>
          </a:xfrm>
          <a:custGeom>
            <a:avLst/>
            <a:gdLst/>
            <a:ahLst/>
            <a:cxnLst/>
            <a:rect l="l" t="t" r="r" b="b"/>
            <a:pathLst>
              <a:path w="2357754" h="1004570">
                <a:moveTo>
                  <a:pt x="2357399" y="0"/>
                </a:moveTo>
                <a:lnTo>
                  <a:pt x="2357399" y="1004074"/>
                </a:lnTo>
                <a:lnTo>
                  <a:pt x="0" y="1004074"/>
                </a:lnTo>
                <a:lnTo>
                  <a:pt x="2357399" y="0"/>
                </a:lnTo>
                <a:close/>
              </a:path>
            </a:pathLst>
          </a:custGeom>
          <a:ln w="8572">
            <a:solidFill>
              <a:srgbClr val="FFFFFF"/>
            </a:solidFill>
          </a:ln>
        </p:spPr>
        <p:txBody>
          <a:bodyPr wrap="square" lIns="0" tIns="0" rIns="0" bIns="0" rtlCol="0"/>
          <a:lstStyle/>
          <a:p>
            <a:endParaRPr/>
          </a:p>
        </p:txBody>
      </p:sp>
      <p:sp>
        <p:nvSpPr>
          <p:cNvPr id="17" name="object 17"/>
          <p:cNvSpPr/>
          <p:nvPr/>
        </p:nvSpPr>
        <p:spPr>
          <a:xfrm>
            <a:off x="5764056" y="2546640"/>
            <a:ext cx="775302" cy="628975"/>
          </a:xfrm>
          <a:prstGeom prst="rect">
            <a:avLst/>
          </a:prstGeom>
          <a:blipFill>
            <a:blip r:embed="rId3" cstate="print"/>
            <a:stretch>
              <a:fillRect/>
            </a:stretch>
          </a:blipFill>
        </p:spPr>
        <p:txBody>
          <a:bodyPr wrap="square" lIns="0" tIns="0" rIns="0" bIns="0" rtlCol="0"/>
          <a:lstStyle/>
          <a:p>
            <a:endParaRPr/>
          </a:p>
        </p:txBody>
      </p:sp>
      <p:sp>
        <p:nvSpPr>
          <p:cNvPr id="18" name="object 18"/>
          <p:cNvSpPr/>
          <p:nvPr/>
        </p:nvSpPr>
        <p:spPr>
          <a:xfrm>
            <a:off x="3430653" y="3311759"/>
            <a:ext cx="3213922" cy="1182053"/>
          </a:xfrm>
          <a:custGeom>
            <a:avLst/>
            <a:gdLst/>
            <a:ahLst/>
            <a:cxnLst/>
            <a:rect l="l" t="t" r="r" b="b"/>
            <a:pathLst>
              <a:path w="2483485" h="1529714">
                <a:moveTo>
                  <a:pt x="0" y="1529613"/>
                </a:moveTo>
                <a:lnTo>
                  <a:pt x="2483396" y="1529613"/>
                </a:lnTo>
                <a:lnTo>
                  <a:pt x="2483396" y="0"/>
                </a:lnTo>
                <a:lnTo>
                  <a:pt x="0" y="0"/>
                </a:lnTo>
                <a:lnTo>
                  <a:pt x="0" y="1529613"/>
                </a:lnTo>
                <a:close/>
              </a:path>
            </a:pathLst>
          </a:custGeom>
          <a:solidFill>
            <a:srgbClr val="1B75BC"/>
          </a:solidFill>
        </p:spPr>
        <p:txBody>
          <a:bodyPr wrap="square" lIns="0" tIns="0" rIns="0" bIns="0" rtlCol="0"/>
          <a:lstStyle/>
          <a:p>
            <a:endParaRPr/>
          </a:p>
        </p:txBody>
      </p:sp>
      <p:sp>
        <p:nvSpPr>
          <p:cNvPr id="19" name="object 19"/>
          <p:cNvSpPr/>
          <p:nvPr/>
        </p:nvSpPr>
        <p:spPr>
          <a:xfrm>
            <a:off x="3430653" y="3311759"/>
            <a:ext cx="3213922" cy="1182053"/>
          </a:xfrm>
          <a:custGeom>
            <a:avLst/>
            <a:gdLst/>
            <a:ahLst/>
            <a:cxnLst/>
            <a:rect l="l" t="t" r="r" b="b"/>
            <a:pathLst>
              <a:path w="2483485" h="1529714">
                <a:moveTo>
                  <a:pt x="0" y="1529613"/>
                </a:moveTo>
                <a:lnTo>
                  <a:pt x="2483396" y="1529613"/>
                </a:lnTo>
                <a:lnTo>
                  <a:pt x="2483396" y="0"/>
                </a:lnTo>
                <a:lnTo>
                  <a:pt x="0" y="0"/>
                </a:lnTo>
                <a:lnTo>
                  <a:pt x="0" y="1529613"/>
                </a:lnTo>
                <a:close/>
              </a:path>
            </a:pathLst>
          </a:custGeom>
          <a:ln w="8572">
            <a:solidFill>
              <a:srgbClr val="231F20"/>
            </a:solidFill>
          </a:ln>
        </p:spPr>
        <p:txBody>
          <a:bodyPr wrap="square" lIns="0" tIns="0" rIns="0" bIns="0" rtlCol="0"/>
          <a:lstStyle/>
          <a:p>
            <a:endParaRPr/>
          </a:p>
        </p:txBody>
      </p:sp>
      <p:sp>
        <p:nvSpPr>
          <p:cNvPr id="20" name="object 20"/>
          <p:cNvSpPr txBox="1"/>
          <p:nvPr/>
        </p:nvSpPr>
        <p:spPr>
          <a:xfrm>
            <a:off x="3488472" y="3342335"/>
            <a:ext cx="2698674" cy="897169"/>
          </a:xfrm>
          <a:prstGeom prst="rect">
            <a:avLst/>
          </a:prstGeom>
        </p:spPr>
        <p:txBody>
          <a:bodyPr vert="horz" wrap="square" lIns="0" tIns="0" rIns="0" bIns="0" rtlCol="0">
            <a:spAutoFit/>
          </a:bodyPr>
          <a:lstStyle/>
          <a:p>
            <a:pPr marL="334645">
              <a:lnSpc>
                <a:spcPct val="100000"/>
              </a:lnSpc>
            </a:pPr>
            <a:r>
              <a:rPr sz="800" spc="-10" dirty="0">
                <a:solidFill>
                  <a:srgbClr val="FFFFFF"/>
                </a:solidFill>
                <a:latin typeface="Days"/>
                <a:cs typeface="Days"/>
              </a:rPr>
              <a:t>BUTTERFLY </a:t>
            </a:r>
            <a:r>
              <a:rPr sz="800" spc="-35" dirty="0">
                <a:solidFill>
                  <a:srgbClr val="FFFFFF"/>
                </a:solidFill>
                <a:latin typeface="Days"/>
                <a:cs typeface="Days"/>
              </a:rPr>
              <a:t>VALVE </a:t>
            </a:r>
            <a:r>
              <a:rPr sz="800" dirty="0">
                <a:solidFill>
                  <a:srgbClr val="FFFFFF"/>
                </a:solidFill>
                <a:latin typeface="Days"/>
                <a:cs typeface="Days"/>
              </a:rPr>
              <a:t>- </a:t>
            </a:r>
            <a:r>
              <a:rPr sz="800" spc="5" dirty="0">
                <a:solidFill>
                  <a:srgbClr val="FFFFFF"/>
                </a:solidFill>
                <a:latin typeface="Days"/>
                <a:cs typeface="Days"/>
              </a:rPr>
              <a:t>BFVZ </a:t>
            </a:r>
            <a:r>
              <a:rPr sz="800" dirty="0">
                <a:solidFill>
                  <a:srgbClr val="FFFFFF"/>
                </a:solidFill>
                <a:latin typeface="Days"/>
                <a:cs typeface="Days"/>
              </a:rPr>
              <a:t>-</a:t>
            </a:r>
            <a:r>
              <a:rPr sz="800" spc="10" dirty="0">
                <a:solidFill>
                  <a:srgbClr val="FFFFFF"/>
                </a:solidFill>
                <a:latin typeface="Days"/>
                <a:cs typeface="Days"/>
              </a:rPr>
              <a:t> </a:t>
            </a:r>
            <a:r>
              <a:rPr sz="800" spc="5" dirty="0">
                <a:solidFill>
                  <a:srgbClr val="FFFFFF"/>
                </a:solidFill>
                <a:latin typeface="Days"/>
                <a:cs typeface="Days"/>
              </a:rPr>
              <a:t>L</a:t>
            </a:r>
            <a:endParaRPr sz="800">
              <a:latin typeface="Days"/>
              <a:cs typeface="Days"/>
            </a:endParaRPr>
          </a:p>
          <a:p>
            <a:pPr marL="12700">
              <a:lnSpc>
                <a:spcPct val="100000"/>
              </a:lnSpc>
              <a:spcBef>
                <a:spcPts val="505"/>
              </a:spcBef>
            </a:pPr>
            <a:r>
              <a:rPr sz="650" b="1" spc="20" dirty="0">
                <a:solidFill>
                  <a:srgbClr val="FFFFFF"/>
                </a:solidFill>
                <a:latin typeface="Verdana"/>
                <a:cs typeface="Verdana"/>
              </a:rPr>
              <a:t>Material: </a:t>
            </a:r>
            <a:r>
              <a:rPr sz="650" b="1" spc="15" dirty="0">
                <a:solidFill>
                  <a:srgbClr val="FFFFFF"/>
                </a:solidFill>
                <a:latin typeface="Verdana"/>
                <a:cs typeface="Verdana"/>
              </a:rPr>
              <a:t>Cast Iron Body, </a:t>
            </a:r>
            <a:r>
              <a:rPr sz="650" b="1" spc="5" dirty="0">
                <a:solidFill>
                  <a:srgbClr val="FFFFFF"/>
                </a:solidFill>
                <a:latin typeface="Verdana"/>
                <a:cs typeface="Verdana"/>
              </a:rPr>
              <a:t>Stainless</a:t>
            </a:r>
            <a:r>
              <a:rPr sz="650" b="1" spc="-45" dirty="0">
                <a:solidFill>
                  <a:srgbClr val="FFFFFF"/>
                </a:solidFill>
                <a:latin typeface="Verdana"/>
                <a:cs typeface="Verdana"/>
              </a:rPr>
              <a:t> </a:t>
            </a:r>
            <a:r>
              <a:rPr sz="650" b="1" spc="5" dirty="0">
                <a:solidFill>
                  <a:srgbClr val="FFFFFF"/>
                </a:solidFill>
                <a:latin typeface="Verdana"/>
                <a:cs typeface="Verdana"/>
              </a:rPr>
              <a:t>Steel</a:t>
            </a:r>
            <a:endParaRPr sz="650">
              <a:latin typeface="Verdana"/>
              <a:cs typeface="Verdana"/>
            </a:endParaRPr>
          </a:p>
          <a:p>
            <a:pPr marL="12700" marR="177165" indent="914400">
              <a:lnSpc>
                <a:spcPct val="121200"/>
              </a:lnSpc>
            </a:pPr>
            <a:r>
              <a:rPr sz="650" b="1" spc="5" dirty="0">
                <a:solidFill>
                  <a:srgbClr val="FFFFFF"/>
                </a:solidFill>
                <a:latin typeface="Verdana"/>
                <a:cs typeface="Verdana"/>
              </a:rPr>
              <a:t>Disc, </a:t>
            </a:r>
            <a:r>
              <a:rPr sz="650" b="1" spc="15" dirty="0">
                <a:solidFill>
                  <a:srgbClr val="FFFFFF"/>
                </a:solidFill>
                <a:latin typeface="Verdana"/>
                <a:cs typeface="Verdana"/>
              </a:rPr>
              <a:t>EPDM </a:t>
            </a:r>
            <a:r>
              <a:rPr sz="650" b="1" spc="10" dirty="0">
                <a:solidFill>
                  <a:srgbClr val="FFFFFF"/>
                </a:solidFill>
                <a:latin typeface="Verdana"/>
                <a:cs typeface="Verdana"/>
              </a:rPr>
              <a:t>Seat  </a:t>
            </a:r>
            <a:r>
              <a:rPr sz="650" b="1" spc="15" dirty="0">
                <a:solidFill>
                  <a:srgbClr val="FFFFFF"/>
                </a:solidFill>
                <a:latin typeface="Verdana"/>
                <a:cs typeface="Verdana"/>
              </a:rPr>
              <a:t>Pressure</a:t>
            </a:r>
            <a:r>
              <a:rPr sz="650" b="1" spc="-160" dirty="0">
                <a:solidFill>
                  <a:srgbClr val="FFFFFF"/>
                </a:solidFill>
                <a:latin typeface="Verdana"/>
                <a:cs typeface="Verdana"/>
              </a:rPr>
              <a:t> </a:t>
            </a:r>
            <a:r>
              <a:rPr sz="650" b="1" spc="10" dirty="0">
                <a:solidFill>
                  <a:srgbClr val="FFFFFF"/>
                </a:solidFill>
                <a:latin typeface="Verdana"/>
                <a:cs typeface="Verdana"/>
              </a:rPr>
              <a:t>: </a:t>
            </a:r>
            <a:r>
              <a:rPr sz="650" b="1" spc="15" dirty="0">
                <a:solidFill>
                  <a:srgbClr val="FFFFFF"/>
                </a:solidFill>
                <a:latin typeface="Verdana"/>
                <a:cs typeface="Verdana"/>
              </a:rPr>
              <a:t>175 PSIG </a:t>
            </a:r>
            <a:r>
              <a:rPr sz="650" b="1" spc="10" dirty="0">
                <a:solidFill>
                  <a:srgbClr val="FFFFFF"/>
                </a:solidFill>
                <a:latin typeface="Verdana"/>
                <a:cs typeface="Verdana"/>
              </a:rPr>
              <a:t>at </a:t>
            </a:r>
            <a:r>
              <a:rPr sz="650" b="1" spc="15" dirty="0">
                <a:solidFill>
                  <a:srgbClr val="FFFFFF"/>
                </a:solidFill>
                <a:latin typeface="Verdana"/>
                <a:cs typeface="Verdana"/>
              </a:rPr>
              <a:t>225°F up </a:t>
            </a:r>
            <a:r>
              <a:rPr sz="650" b="1" spc="10" dirty="0">
                <a:solidFill>
                  <a:srgbClr val="FFFFFF"/>
                </a:solidFill>
                <a:latin typeface="Verdana"/>
                <a:cs typeface="Verdana"/>
              </a:rPr>
              <a:t>to </a:t>
            </a:r>
            <a:r>
              <a:rPr sz="650" b="1" spc="15" dirty="0">
                <a:solidFill>
                  <a:srgbClr val="FFFFFF"/>
                </a:solidFill>
                <a:latin typeface="Verdana"/>
                <a:cs typeface="Verdana"/>
              </a:rPr>
              <a:t>12″</a:t>
            </a:r>
            <a:endParaRPr sz="650">
              <a:latin typeface="Verdana"/>
              <a:cs typeface="Verdana"/>
            </a:endParaRPr>
          </a:p>
          <a:p>
            <a:pPr marL="675005">
              <a:lnSpc>
                <a:spcPct val="100000"/>
              </a:lnSpc>
              <a:spcBef>
                <a:spcPts val="165"/>
              </a:spcBef>
            </a:pPr>
            <a:r>
              <a:rPr sz="650" b="1" spc="15" dirty="0">
                <a:solidFill>
                  <a:srgbClr val="FFFFFF"/>
                </a:solidFill>
                <a:latin typeface="Verdana"/>
                <a:cs typeface="Verdana"/>
              </a:rPr>
              <a:t>150 PSIG </a:t>
            </a:r>
            <a:r>
              <a:rPr sz="650" b="1" spc="10" dirty="0">
                <a:solidFill>
                  <a:srgbClr val="FFFFFF"/>
                </a:solidFill>
                <a:latin typeface="Verdana"/>
                <a:cs typeface="Verdana"/>
              </a:rPr>
              <a:t>at</a:t>
            </a:r>
            <a:r>
              <a:rPr sz="650" b="1" spc="-80" dirty="0">
                <a:solidFill>
                  <a:srgbClr val="FFFFFF"/>
                </a:solidFill>
                <a:latin typeface="Verdana"/>
                <a:cs typeface="Verdana"/>
              </a:rPr>
              <a:t> </a:t>
            </a:r>
            <a:r>
              <a:rPr sz="650" b="1" spc="15" dirty="0">
                <a:solidFill>
                  <a:srgbClr val="FFFFFF"/>
                </a:solidFill>
                <a:latin typeface="Verdana"/>
                <a:cs typeface="Verdana"/>
              </a:rPr>
              <a:t>250°F</a:t>
            </a:r>
            <a:endParaRPr sz="650">
              <a:latin typeface="Verdana"/>
              <a:cs typeface="Verdana"/>
            </a:endParaRPr>
          </a:p>
          <a:p>
            <a:pPr marL="12700" marR="802640" indent="497840">
              <a:lnSpc>
                <a:spcPct val="121200"/>
              </a:lnSpc>
            </a:pPr>
            <a:r>
              <a:rPr sz="650" b="1" spc="15" dirty="0">
                <a:solidFill>
                  <a:srgbClr val="FFFFFF"/>
                </a:solidFill>
                <a:latin typeface="Verdana"/>
                <a:cs typeface="Verdana"/>
              </a:rPr>
              <a:t>from 14″ </a:t>
            </a:r>
            <a:r>
              <a:rPr sz="650" b="1" spc="10" dirty="0">
                <a:solidFill>
                  <a:srgbClr val="FFFFFF"/>
                </a:solidFill>
                <a:latin typeface="Verdana"/>
                <a:cs typeface="Verdana"/>
              </a:rPr>
              <a:t>to</a:t>
            </a:r>
            <a:r>
              <a:rPr sz="650" b="1" spc="-85" dirty="0">
                <a:solidFill>
                  <a:srgbClr val="FFFFFF"/>
                </a:solidFill>
                <a:latin typeface="Verdana"/>
                <a:cs typeface="Verdana"/>
              </a:rPr>
              <a:t> </a:t>
            </a:r>
            <a:r>
              <a:rPr sz="650" b="1" spc="15" dirty="0">
                <a:solidFill>
                  <a:srgbClr val="FFFFFF"/>
                </a:solidFill>
                <a:latin typeface="Verdana"/>
                <a:cs typeface="Verdana"/>
              </a:rPr>
              <a:t>24″  </a:t>
            </a:r>
            <a:r>
              <a:rPr sz="650" b="1" spc="10" dirty="0">
                <a:solidFill>
                  <a:srgbClr val="FFFFFF"/>
                </a:solidFill>
                <a:latin typeface="Verdana"/>
                <a:cs typeface="Verdana"/>
              </a:rPr>
              <a:t>Size </a:t>
            </a:r>
            <a:r>
              <a:rPr sz="650" b="1" spc="15" dirty="0">
                <a:solidFill>
                  <a:srgbClr val="FFFFFF"/>
                </a:solidFill>
                <a:latin typeface="Verdana"/>
                <a:cs typeface="Verdana"/>
              </a:rPr>
              <a:t>Range </a:t>
            </a:r>
            <a:r>
              <a:rPr sz="650" b="1" spc="5" dirty="0">
                <a:solidFill>
                  <a:srgbClr val="FFFFFF"/>
                </a:solidFill>
                <a:latin typeface="Verdana"/>
                <a:cs typeface="Verdana"/>
              </a:rPr>
              <a:t>: </a:t>
            </a:r>
            <a:r>
              <a:rPr sz="650" b="1" spc="15" dirty="0">
                <a:solidFill>
                  <a:srgbClr val="FFFFFF"/>
                </a:solidFill>
                <a:latin typeface="Verdana"/>
                <a:cs typeface="Verdana"/>
              </a:rPr>
              <a:t>2″ </a:t>
            </a:r>
            <a:r>
              <a:rPr sz="650" b="1" spc="10" dirty="0">
                <a:solidFill>
                  <a:srgbClr val="FFFFFF"/>
                </a:solidFill>
                <a:latin typeface="Verdana"/>
                <a:cs typeface="Verdana"/>
              </a:rPr>
              <a:t>to </a:t>
            </a:r>
            <a:r>
              <a:rPr sz="650" b="1" spc="15" dirty="0">
                <a:solidFill>
                  <a:srgbClr val="FFFFFF"/>
                </a:solidFill>
                <a:latin typeface="Verdana"/>
                <a:cs typeface="Verdana"/>
              </a:rPr>
              <a:t>24″  Body </a:t>
            </a:r>
            <a:r>
              <a:rPr sz="650" b="1" spc="10" dirty="0">
                <a:solidFill>
                  <a:srgbClr val="FFFFFF"/>
                </a:solidFill>
                <a:latin typeface="Verdana"/>
                <a:cs typeface="Verdana"/>
              </a:rPr>
              <a:t>Style :</a:t>
            </a:r>
            <a:r>
              <a:rPr sz="650" b="1" spc="-90" dirty="0">
                <a:solidFill>
                  <a:srgbClr val="FFFFFF"/>
                </a:solidFill>
                <a:latin typeface="Verdana"/>
                <a:cs typeface="Verdana"/>
              </a:rPr>
              <a:t> </a:t>
            </a:r>
            <a:r>
              <a:rPr sz="650" b="1" spc="10" dirty="0">
                <a:solidFill>
                  <a:srgbClr val="FFFFFF"/>
                </a:solidFill>
                <a:latin typeface="Verdana"/>
                <a:cs typeface="Verdana"/>
              </a:rPr>
              <a:t>Lug</a:t>
            </a:r>
            <a:endParaRPr sz="650">
              <a:latin typeface="Verdana"/>
              <a:cs typeface="Verdana"/>
            </a:endParaRPr>
          </a:p>
        </p:txBody>
      </p:sp>
      <p:sp>
        <p:nvSpPr>
          <p:cNvPr id="21" name="object 21"/>
          <p:cNvSpPr/>
          <p:nvPr/>
        </p:nvSpPr>
        <p:spPr>
          <a:xfrm>
            <a:off x="3498972" y="3672103"/>
            <a:ext cx="3050757" cy="775879"/>
          </a:xfrm>
          <a:prstGeom prst="rect">
            <a:avLst/>
          </a:prstGeom>
          <a:blipFill>
            <a:blip r:embed="rId4" cstate="print"/>
            <a:stretch>
              <a:fillRect/>
            </a:stretch>
          </a:blipFill>
        </p:spPr>
        <p:txBody>
          <a:bodyPr wrap="square" lIns="0" tIns="0" rIns="0" bIns="0" rtlCol="0"/>
          <a:lstStyle/>
          <a:p>
            <a:endParaRPr/>
          </a:p>
        </p:txBody>
      </p:sp>
      <p:sp>
        <p:nvSpPr>
          <p:cNvPr id="22" name="object 22"/>
          <p:cNvSpPr/>
          <p:nvPr/>
        </p:nvSpPr>
        <p:spPr>
          <a:xfrm>
            <a:off x="3498971" y="3672102"/>
            <a:ext cx="3051212" cy="776258"/>
          </a:xfrm>
          <a:custGeom>
            <a:avLst/>
            <a:gdLst/>
            <a:ahLst/>
            <a:cxnLst/>
            <a:rect l="l" t="t" r="r" b="b"/>
            <a:pathLst>
              <a:path w="2357754" h="1004570">
                <a:moveTo>
                  <a:pt x="2357399" y="0"/>
                </a:moveTo>
                <a:lnTo>
                  <a:pt x="2357399" y="1004074"/>
                </a:lnTo>
                <a:lnTo>
                  <a:pt x="0" y="1004074"/>
                </a:lnTo>
                <a:lnTo>
                  <a:pt x="2357399" y="0"/>
                </a:lnTo>
                <a:close/>
              </a:path>
            </a:pathLst>
          </a:custGeom>
          <a:ln w="8572">
            <a:solidFill>
              <a:srgbClr val="FFFFFF"/>
            </a:solidFill>
          </a:ln>
        </p:spPr>
        <p:txBody>
          <a:bodyPr wrap="square" lIns="0" tIns="0" rIns="0" bIns="0" rtlCol="0"/>
          <a:lstStyle/>
          <a:p>
            <a:endParaRPr/>
          </a:p>
        </p:txBody>
      </p:sp>
      <p:sp>
        <p:nvSpPr>
          <p:cNvPr id="23" name="object 23"/>
          <p:cNvSpPr/>
          <p:nvPr/>
        </p:nvSpPr>
        <p:spPr>
          <a:xfrm>
            <a:off x="4630199" y="3584186"/>
            <a:ext cx="2190545" cy="1303143"/>
          </a:xfrm>
          <a:prstGeom prst="rect">
            <a:avLst/>
          </a:prstGeom>
          <a:blipFill>
            <a:blip r:embed="rId5" cstate="print"/>
            <a:stretch>
              <a:fillRect/>
            </a:stretch>
          </a:blipFill>
        </p:spPr>
        <p:txBody>
          <a:bodyPr wrap="square" lIns="0" tIns="0" rIns="0" bIns="0" rtlCol="0"/>
          <a:lstStyle/>
          <a:p>
            <a:endParaRPr/>
          </a:p>
        </p:txBody>
      </p:sp>
      <p:sp>
        <p:nvSpPr>
          <p:cNvPr id="24" name="object 24"/>
          <p:cNvSpPr/>
          <p:nvPr/>
        </p:nvSpPr>
        <p:spPr>
          <a:xfrm>
            <a:off x="3430097" y="4595275"/>
            <a:ext cx="3213922" cy="1182053"/>
          </a:xfrm>
          <a:custGeom>
            <a:avLst/>
            <a:gdLst/>
            <a:ahLst/>
            <a:cxnLst/>
            <a:rect l="l" t="t" r="r" b="b"/>
            <a:pathLst>
              <a:path w="2483485" h="1529715">
                <a:moveTo>
                  <a:pt x="0" y="1529613"/>
                </a:moveTo>
                <a:lnTo>
                  <a:pt x="2483396" y="1529613"/>
                </a:lnTo>
                <a:lnTo>
                  <a:pt x="2483396" y="0"/>
                </a:lnTo>
                <a:lnTo>
                  <a:pt x="0" y="0"/>
                </a:lnTo>
                <a:lnTo>
                  <a:pt x="0" y="1529613"/>
                </a:lnTo>
                <a:close/>
              </a:path>
            </a:pathLst>
          </a:custGeom>
          <a:solidFill>
            <a:srgbClr val="1B75BC"/>
          </a:solidFill>
        </p:spPr>
        <p:txBody>
          <a:bodyPr wrap="square" lIns="0" tIns="0" rIns="0" bIns="0" rtlCol="0"/>
          <a:lstStyle/>
          <a:p>
            <a:endParaRPr/>
          </a:p>
        </p:txBody>
      </p:sp>
      <p:sp>
        <p:nvSpPr>
          <p:cNvPr id="25" name="object 25"/>
          <p:cNvSpPr/>
          <p:nvPr/>
        </p:nvSpPr>
        <p:spPr>
          <a:xfrm>
            <a:off x="3430097" y="4595275"/>
            <a:ext cx="3213922" cy="1182053"/>
          </a:xfrm>
          <a:custGeom>
            <a:avLst/>
            <a:gdLst/>
            <a:ahLst/>
            <a:cxnLst/>
            <a:rect l="l" t="t" r="r" b="b"/>
            <a:pathLst>
              <a:path w="2483485" h="1529715">
                <a:moveTo>
                  <a:pt x="0" y="1529613"/>
                </a:moveTo>
                <a:lnTo>
                  <a:pt x="2483396" y="1529613"/>
                </a:lnTo>
                <a:lnTo>
                  <a:pt x="2483396" y="0"/>
                </a:lnTo>
                <a:lnTo>
                  <a:pt x="0" y="0"/>
                </a:lnTo>
                <a:lnTo>
                  <a:pt x="0" y="1529613"/>
                </a:lnTo>
                <a:close/>
              </a:path>
            </a:pathLst>
          </a:custGeom>
          <a:ln w="8572">
            <a:solidFill>
              <a:srgbClr val="231F20"/>
            </a:solidFill>
          </a:ln>
        </p:spPr>
        <p:txBody>
          <a:bodyPr wrap="square" lIns="0" tIns="0" rIns="0" bIns="0" rtlCol="0"/>
          <a:lstStyle/>
          <a:p>
            <a:endParaRPr/>
          </a:p>
        </p:txBody>
      </p:sp>
      <p:sp>
        <p:nvSpPr>
          <p:cNvPr id="26" name="object 26"/>
          <p:cNvSpPr txBox="1"/>
          <p:nvPr/>
        </p:nvSpPr>
        <p:spPr>
          <a:xfrm>
            <a:off x="3504665" y="4627721"/>
            <a:ext cx="2904938" cy="642227"/>
          </a:xfrm>
          <a:prstGeom prst="rect">
            <a:avLst/>
          </a:prstGeom>
        </p:spPr>
        <p:txBody>
          <a:bodyPr vert="horz" wrap="square" lIns="0" tIns="0" rIns="0" bIns="0" rtlCol="0">
            <a:spAutoFit/>
          </a:bodyPr>
          <a:lstStyle/>
          <a:p>
            <a:pPr marL="299085">
              <a:lnSpc>
                <a:spcPct val="100000"/>
              </a:lnSpc>
            </a:pPr>
            <a:r>
              <a:rPr sz="800" spc="-10" dirty="0">
                <a:solidFill>
                  <a:srgbClr val="FFFFFF"/>
                </a:solidFill>
                <a:latin typeface="Days"/>
                <a:cs typeface="Days"/>
              </a:rPr>
              <a:t>MULTIFUNCTION </a:t>
            </a:r>
            <a:r>
              <a:rPr sz="800" spc="-35" dirty="0">
                <a:solidFill>
                  <a:srgbClr val="FFFFFF"/>
                </a:solidFill>
                <a:latin typeface="Days"/>
                <a:cs typeface="Days"/>
              </a:rPr>
              <a:t>VALVE </a:t>
            </a:r>
            <a:r>
              <a:rPr sz="800" dirty="0">
                <a:solidFill>
                  <a:srgbClr val="FFFFFF"/>
                </a:solidFill>
                <a:latin typeface="Days"/>
                <a:cs typeface="Days"/>
              </a:rPr>
              <a:t>-</a:t>
            </a:r>
            <a:r>
              <a:rPr sz="800" spc="25" dirty="0">
                <a:solidFill>
                  <a:srgbClr val="FFFFFF"/>
                </a:solidFill>
                <a:latin typeface="Days"/>
                <a:cs typeface="Days"/>
              </a:rPr>
              <a:t> </a:t>
            </a:r>
            <a:r>
              <a:rPr sz="800" spc="5" dirty="0">
                <a:solidFill>
                  <a:srgbClr val="FFFFFF"/>
                </a:solidFill>
                <a:latin typeface="Days"/>
                <a:cs typeface="Days"/>
              </a:rPr>
              <a:t>MFV</a:t>
            </a:r>
            <a:endParaRPr sz="800">
              <a:latin typeface="Days"/>
              <a:cs typeface="Days"/>
            </a:endParaRPr>
          </a:p>
          <a:p>
            <a:pPr marL="12700" marR="5080">
              <a:lnSpc>
                <a:spcPct val="121200"/>
              </a:lnSpc>
              <a:spcBef>
                <a:spcPts val="229"/>
              </a:spcBef>
            </a:pPr>
            <a:r>
              <a:rPr sz="650" b="1" spc="20" dirty="0">
                <a:solidFill>
                  <a:srgbClr val="FFFFFF"/>
                </a:solidFill>
                <a:latin typeface="Verdana"/>
                <a:cs typeface="Verdana"/>
              </a:rPr>
              <a:t>Material: </a:t>
            </a:r>
            <a:r>
              <a:rPr sz="650" b="1" spc="5" dirty="0">
                <a:solidFill>
                  <a:srgbClr val="FFFFFF"/>
                </a:solidFill>
                <a:latin typeface="Verdana"/>
                <a:cs typeface="Verdana"/>
              </a:rPr>
              <a:t>Ductile </a:t>
            </a:r>
            <a:r>
              <a:rPr sz="650" b="1" spc="15" dirty="0">
                <a:solidFill>
                  <a:srgbClr val="FFFFFF"/>
                </a:solidFill>
                <a:latin typeface="Verdana"/>
                <a:cs typeface="Verdana"/>
              </a:rPr>
              <a:t>Iron and </a:t>
            </a:r>
            <a:r>
              <a:rPr sz="650" b="1" spc="5" dirty="0">
                <a:solidFill>
                  <a:srgbClr val="FFFFFF"/>
                </a:solidFill>
                <a:latin typeface="Verdana"/>
                <a:cs typeface="Verdana"/>
              </a:rPr>
              <a:t>Stainless </a:t>
            </a:r>
            <a:r>
              <a:rPr sz="650" b="1" spc="10" dirty="0">
                <a:solidFill>
                  <a:srgbClr val="FFFFFF"/>
                </a:solidFill>
                <a:latin typeface="Verdana"/>
                <a:cs typeface="Verdana"/>
              </a:rPr>
              <a:t>Steel Disc  </a:t>
            </a:r>
            <a:r>
              <a:rPr sz="650" b="1" spc="20" dirty="0">
                <a:solidFill>
                  <a:srgbClr val="FFFFFF"/>
                </a:solidFill>
                <a:latin typeface="Verdana"/>
                <a:cs typeface="Verdana"/>
              </a:rPr>
              <a:t>Pressure: </a:t>
            </a:r>
            <a:r>
              <a:rPr sz="650" b="1" spc="15" dirty="0">
                <a:solidFill>
                  <a:srgbClr val="FFFFFF"/>
                </a:solidFill>
                <a:latin typeface="Verdana"/>
                <a:cs typeface="Verdana"/>
              </a:rPr>
              <a:t>150 PSIG </a:t>
            </a:r>
            <a:r>
              <a:rPr sz="650" b="1" spc="10" dirty="0">
                <a:solidFill>
                  <a:srgbClr val="FFFFFF"/>
                </a:solidFill>
                <a:latin typeface="Verdana"/>
                <a:cs typeface="Verdana"/>
              </a:rPr>
              <a:t>at</a:t>
            </a:r>
            <a:r>
              <a:rPr sz="650" b="1" spc="-55" dirty="0">
                <a:solidFill>
                  <a:srgbClr val="FFFFFF"/>
                </a:solidFill>
                <a:latin typeface="Verdana"/>
                <a:cs typeface="Verdana"/>
              </a:rPr>
              <a:t> </a:t>
            </a:r>
            <a:r>
              <a:rPr sz="650" b="1" spc="10" dirty="0">
                <a:solidFill>
                  <a:srgbClr val="FFFFFF"/>
                </a:solidFill>
                <a:latin typeface="Verdana"/>
                <a:cs typeface="Verdana"/>
              </a:rPr>
              <a:t>225°F</a:t>
            </a:r>
            <a:endParaRPr sz="650">
              <a:latin typeface="Verdana"/>
              <a:cs typeface="Verdana"/>
            </a:endParaRPr>
          </a:p>
          <a:p>
            <a:pPr marL="12700">
              <a:lnSpc>
                <a:spcPct val="100000"/>
              </a:lnSpc>
              <a:spcBef>
                <a:spcPts val="160"/>
              </a:spcBef>
            </a:pPr>
            <a:r>
              <a:rPr sz="650" b="1" spc="10" dirty="0">
                <a:solidFill>
                  <a:srgbClr val="FFFFFF"/>
                </a:solidFill>
                <a:latin typeface="Verdana"/>
                <a:cs typeface="Verdana"/>
              </a:rPr>
              <a:t>Size</a:t>
            </a:r>
            <a:r>
              <a:rPr sz="650" b="1" spc="-10" dirty="0">
                <a:solidFill>
                  <a:srgbClr val="FFFFFF"/>
                </a:solidFill>
                <a:latin typeface="Verdana"/>
                <a:cs typeface="Verdana"/>
              </a:rPr>
              <a:t> </a:t>
            </a:r>
            <a:r>
              <a:rPr sz="650" b="1" spc="15" dirty="0">
                <a:solidFill>
                  <a:srgbClr val="FFFFFF"/>
                </a:solidFill>
                <a:latin typeface="Verdana"/>
                <a:cs typeface="Verdana"/>
              </a:rPr>
              <a:t>Range</a:t>
            </a:r>
            <a:r>
              <a:rPr sz="650" b="1" spc="-145" dirty="0">
                <a:solidFill>
                  <a:srgbClr val="FFFFFF"/>
                </a:solidFill>
                <a:latin typeface="Verdana"/>
                <a:cs typeface="Verdana"/>
              </a:rPr>
              <a:t> </a:t>
            </a:r>
            <a:r>
              <a:rPr sz="650" b="1" spc="5" dirty="0">
                <a:solidFill>
                  <a:srgbClr val="FFFFFF"/>
                </a:solidFill>
                <a:latin typeface="Verdana"/>
                <a:cs typeface="Verdana"/>
              </a:rPr>
              <a:t>:</a:t>
            </a:r>
            <a:r>
              <a:rPr sz="650" b="1" spc="-10" dirty="0">
                <a:solidFill>
                  <a:srgbClr val="FFFFFF"/>
                </a:solidFill>
                <a:latin typeface="Verdana"/>
                <a:cs typeface="Verdana"/>
              </a:rPr>
              <a:t> </a:t>
            </a:r>
            <a:r>
              <a:rPr sz="650" b="1" spc="15" dirty="0">
                <a:solidFill>
                  <a:srgbClr val="FFFFFF"/>
                </a:solidFill>
                <a:latin typeface="Verdana"/>
                <a:cs typeface="Verdana"/>
              </a:rPr>
              <a:t>2″</a:t>
            </a:r>
            <a:r>
              <a:rPr sz="650" b="1" spc="-10" dirty="0">
                <a:solidFill>
                  <a:srgbClr val="FFFFFF"/>
                </a:solidFill>
                <a:latin typeface="Verdana"/>
                <a:cs typeface="Verdana"/>
              </a:rPr>
              <a:t> </a:t>
            </a:r>
            <a:r>
              <a:rPr sz="650" b="1" spc="10" dirty="0">
                <a:solidFill>
                  <a:srgbClr val="FFFFFF"/>
                </a:solidFill>
                <a:latin typeface="Verdana"/>
                <a:cs typeface="Verdana"/>
              </a:rPr>
              <a:t>to</a:t>
            </a:r>
            <a:r>
              <a:rPr sz="650" b="1" spc="-10" dirty="0">
                <a:solidFill>
                  <a:srgbClr val="FFFFFF"/>
                </a:solidFill>
                <a:latin typeface="Verdana"/>
                <a:cs typeface="Verdana"/>
              </a:rPr>
              <a:t> </a:t>
            </a:r>
            <a:r>
              <a:rPr sz="650" b="1" spc="15" dirty="0">
                <a:solidFill>
                  <a:srgbClr val="FFFFFF"/>
                </a:solidFill>
                <a:latin typeface="Verdana"/>
                <a:cs typeface="Verdana"/>
              </a:rPr>
              <a:t>18″</a:t>
            </a:r>
            <a:endParaRPr sz="650">
              <a:latin typeface="Verdana"/>
              <a:cs typeface="Verdana"/>
            </a:endParaRPr>
          </a:p>
          <a:p>
            <a:pPr marL="12700">
              <a:lnSpc>
                <a:spcPct val="100000"/>
              </a:lnSpc>
              <a:spcBef>
                <a:spcPts val="160"/>
              </a:spcBef>
            </a:pPr>
            <a:r>
              <a:rPr sz="650" b="1" spc="20" dirty="0">
                <a:solidFill>
                  <a:srgbClr val="FFFFFF"/>
                </a:solidFill>
                <a:latin typeface="Verdana"/>
                <a:cs typeface="Verdana"/>
              </a:rPr>
              <a:t>Connections: </a:t>
            </a:r>
            <a:r>
              <a:rPr sz="650" b="1" spc="25" dirty="0">
                <a:solidFill>
                  <a:srgbClr val="FFFFFF"/>
                </a:solidFill>
                <a:latin typeface="Verdana"/>
                <a:cs typeface="Verdana"/>
              </a:rPr>
              <a:t>MFV-F:</a:t>
            </a:r>
            <a:r>
              <a:rPr sz="650" b="1" spc="-55" dirty="0">
                <a:solidFill>
                  <a:srgbClr val="FFFFFF"/>
                </a:solidFill>
                <a:latin typeface="Verdana"/>
                <a:cs typeface="Verdana"/>
              </a:rPr>
              <a:t> </a:t>
            </a:r>
            <a:r>
              <a:rPr sz="650" b="1" spc="10" dirty="0">
                <a:solidFill>
                  <a:srgbClr val="FFFFFF"/>
                </a:solidFill>
                <a:latin typeface="Verdana"/>
                <a:cs typeface="Verdana"/>
              </a:rPr>
              <a:t>Flanged</a:t>
            </a:r>
            <a:endParaRPr sz="650">
              <a:latin typeface="Verdana"/>
              <a:cs typeface="Verdana"/>
            </a:endParaRPr>
          </a:p>
        </p:txBody>
      </p:sp>
      <p:sp>
        <p:nvSpPr>
          <p:cNvPr id="27" name="object 27"/>
          <p:cNvSpPr/>
          <p:nvPr/>
        </p:nvSpPr>
        <p:spPr>
          <a:xfrm>
            <a:off x="3507067" y="4947013"/>
            <a:ext cx="3051212" cy="776258"/>
          </a:xfrm>
          <a:custGeom>
            <a:avLst/>
            <a:gdLst/>
            <a:ahLst/>
            <a:cxnLst/>
            <a:rect l="l" t="t" r="r" b="b"/>
            <a:pathLst>
              <a:path w="2357754" h="1004570">
                <a:moveTo>
                  <a:pt x="2357399" y="0"/>
                </a:moveTo>
                <a:lnTo>
                  <a:pt x="0" y="1004074"/>
                </a:lnTo>
                <a:lnTo>
                  <a:pt x="2357399" y="1004074"/>
                </a:lnTo>
                <a:lnTo>
                  <a:pt x="2357399" y="0"/>
                </a:lnTo>
                <a:close/>
              </a:path>
            </a:pathLst>
          </a:custGeom>
          <a:solidFill>
            <a:srgbClr val="FFFFFF"/>
          </a:solidFill>
        </p:spPr>
        <p:txBody>
          <a:bodyPr wrap="square" lIns="0" tIns="0" rIns="0" bIns="0" rtlCol="0"/>
          <a:lstStyle/>
          <a:p>
            <a:endParaRPr/>
          </a:p>
        </p:txBody>
      </p:sp>
      <p:sp>
        <p:nvSpPr>
          <p:cNvPr id="28" name="object 28"/>
          <p:cNvSpPr/>
          <p:nvPr/>
        </p:nvSpPr>
        <p:spPr>
          <a:xfrm>
            <a:off x="3507067" y="4947013"/>
            <a:ext cx="3051212" cy="776258"/>
          </a:xfrm>
          <a:custGeom>
            <a:avLst/>
            <a:gdLst/>
            <a:ahLst/>
            <a:cxnLst/>
            <a:rect l="l" t="t" r="r" b="b"/>
            <a:pathLst>
              <a:path w="2357754" h="1004570">
                <a:moveTo>
                  <a:pt x="2357399" y="0"/>
                </a:moveTo>
                <a:lnTo>
                  <a:pt x="2357399" y="1004074"/>
                </a:lnTo>
                <a:lnTo>
                  <a:pt x="0" y="1004074"/>
                </a:lnTo>
                <a:lnTo>
                  <a:pt x="2357399" y="0"/>
                </a:lnTo>
                <a:close/>
              </a:path>
            </a:pathLst>
          </a:custGeom>
          <a:ln w="8572">
            <a:solidFill>
              <a:srgbClr val="FFFFFF"/>
            </a:solidFill>
          </a:ln>
        </p:spPr>
        <p:txBody>
          <a:bodyPr wrap="square" lIns="0" tIns="0" rIns="0" bIns="0" rtlCol="0"/>
          <a:lstStyle/>
          <a:p>
            <a:endParaRPr/>
          </a:p>
        </p:txBody>
      </p:sp>
      <p:sp>
        <p:nvSpPr>
          <p:cNvPr id="29" name="object 29"/>
          <p:cNvSpPr/>
          <p:nvPr/>
        </p:nvSpPr>
        <p:spPr>
          <a:xfrm>
            <a:off x="4750166" y="4905879"/>
            <a:ext cx="2036491" cy="1160371"/>
          </a:xfrm>
          <a:prstGeom prst="rect">
            <a:avLst/>
          </a:prstGeom>
          <a:blipFill>
            <a:blip r:embed="rId6" cstate="print"/>
            <a:stretch>
              <a:fillRect/>
            </a:stretch>
          </a:blipFill>
        </p:spPr>
        <p:txBody>
          <a:bodyPr wrap="square" lIns="0" tIns="0" rIns="0" bIns="0" rtlCol="0"/>
          <a:lstStyle/>
          <a:p>
            <a:endParaRPr/>
          </a:p>
        </p:txBody>
      </p:sp>
      <p:sp>
        <p:nvSpPr>
          <p:cNvPr id="30" name="object 30"/>
          <p:cNvSpPr/>
          <p:nvPr/>
        </p:nvSpPr>
        <p:spPr>
          <a:xfrm>
            <a:off x="6693882" y="756445"/>
            <a:ext cx="3213922" cy="1182053"/>
          </a:xfrm>
          <a:custGeom>
            <a:avLst/>
            <a:gdLst/>
            <a:ahLst/>
            <a:cxnLst/>
            <a:rect l="l" t="t" r="r" b="b"/>
            <a:pathLst>
              <a:path w="2483484" h="1529714">
                <a:moveTo>
                  <a:pt x="0" y="1529613"/>
                </a:moveTo>
                <a:lnTo>
                  <a:pt x="2483396" y="1529613"/>
                </a:lnTo>
                <a:lnTo>
                  <a:pt x="2483396" y="0"/>
                </a:lnTo>
                <a:lnTo>
                  <a:pt x="0" y="0"/>
                </a:lnTo>
                <a:lnTo>
                  <a:pt x="0" y="1529613"/>
                </a:lnTo>
                <a:close/>
              </a:path>
            </a:pathLst>
          </a:custGeom>
          <a:solidFill>
            <a:srgbClr val="1B75BC"/>
          </a:solidFill>
        </p:spPr>
        <p:txBody>
          <a:bodyPr wrap="square" lIns="0" tIns="0" rIns="0" bIns="0" rtlCol="0"/>
          <a:lstStyle/>
          <a:p>
            <a:endParaRPr/>
          </a:p>
        </p:txBody>
      </p:sp>
      <p:sp>
        <p:nvSpPr>
          <p:cNvPr id="31" name="object 31"/>
          <p:cNvSpPr/>
          <p:nvPr/>
        </p:nvSpPr>
        <p:spPr>
          <a:xfrm>
            <a:off x="6693882" y="756445"/>
            <a:ext cx="3213922" cy="1182053"/>
          </a:xfrm>
          <a:custGeom>
            <a:avLst/>
            <a:gdLst/>
            <a:ahLst/>
            <a:cxnLst/>
            <a:rect l="l" t="t" r="r" b="b"/>
            <a:pathLst>
              <a:path w="2483484" h="1529714">
                <a:moveTo>
                  <a:pt x="0" y="1529613"/>
                </a:moveTo>
                <a:lnTo>
                  <a:pt x="2483396" y="1529613"/>
                </a:lnTo>
                <a:lnTo>
                  <a:pt x="2483396" y="0"/>
                </a:lnTo>
                <a:lnTo>
                  <a:pt x="0" y="0"/>
                </a:lnTo>
                <a:lnTo>
                  <a:pt x="0" y="1529613"/>
                </a:lnTo>
                <a:close/>
              </a:path>
            </a:pathLst>
          </a:custGeom>
          <a:ln w="8572">
            <a:solidFill>
              <a:srgbClr val="231F20"/>
            </a:solidFill>
          </a:ln>
        </p:spPr>
        <p:txBody>
          <a:bodyPr wrap="square" lIns="0" tIns="0" rIns="0" bIns="0" rtlCol="0"/>
          <a:lstStyle/>
          <a:p>
            <a:endParaRPr/>
          </a:p>
        </p:txBody>
      </p:sp>
      <p:sp>
        <p:nvSpPr>
          <p:cNvPr id="32" name="object 32"/>
          <p:cNvSpPr txBox="1"/>
          <p:nvPr/>
        </p:nvSpPr>
        <p:spPr>
          <a:xfrm>
            <a:off x="6767423" y="798502"/>
            <a:ext cx="3052856" cy="726353"/>
          </a:xfrm>
          <a:prstGeom prst="rect">
            <a:avLst/>
          </a:prstGeom>
        </p:spPr>
        <p:txBody>
          <a:bodyPr vert="horz" wrap="square" lIns="0" tIns="0" rIns="0" bIns="0" rtlCol="0">
            <a:spAutoFit/>
          </a:bodyPr>
          <a:lstStyle/>
          <a:p>
            <a:pPr marL="24765">
              <a:lnSpc>
                <a:spcPct val="100000"/>
              </a:lnSpc>
            </a:pPr>
            <a:r>
              <a:rPr sz="750" spc="-10" dirty="0">
                <a:solidFill>
                  <a:srgbClr val="FFFFFF"/>
                </a:solidFill>
                <a:latin typeface="Days"/>
                <a:cs typeface="Days"/>
              </a:rPr>
              <a:t>PRESSURE AND OR TEMPERATURE</a:t>
            </a:r>
            <a:r>
              <a:rPr sz="750" spc="10" dirty="0">
                <a:solidFill>
                  <a:srgbClr val="FFFFFF"/>
                </a:solidFill>
                <a:latin typeface="Days"/>
                <a:cs typeface="Days"/>
              </a:rPr>
              <a:t> </a:t>
            </a:r>
            <a:r>
              <a:rPr sz="750" spc="-15" dirty="0">
                <a:solidFill>
                  <a:srgbClr val="FFFFFF"/>
                </a:solidFill>
                <a:latin typeface="Days"/>
                <a:cs typeface="Days"/>
              </a:rPr>
              <a:t>PORTS</a:t>
            </a:r>
            <a:endParaRPr sz="750">
              <a:latin typeface="Days"/>
              <a:cs typeface="Days"/>
            </a:endParaRPr>
          </a:p>
          <a:p>
            <a:pPr marL="12700">
              <a:lnSpc>
                <a:spcPct val="100000"/>
              </a:lnSpc>
              <a:spcBef>
                <a:spcPts val="140"/>
              </a:spcBef>
            </a:pPr>
            <a:r>
              <a:rPr sz="650" b="1" spc="10" dirty="0">
                <a:solidFill>
                  <a:srgbClr val="FFFFFF"/>
                </a:solidFill>
                <a:latin typeface="Verdana"/>
                <a:cs typeface="Verdana"/>
              </a:rPr>
              <a:t>Material :</a:t>
            </a:r>
            <a:r>
              <a:rPr sz="650" b="1" spc="-120" dirty="0">
                <a:solidFill>
                  <a:srgbClr val="FFFFFF"/>
                </a:solidFill>
                <a:latin typeface="Verdana"/>
                <a:cs typeface="Verdana"/>
              </a:rPr>
              <a:t> </a:t>
            </a:r>
            <a:r>
              <a:rPr sz="650" b="1" spc="15" dirty="0">
                <a:solidFill>
                  <a:srgbClr val="FFFFFF"/>
                </a:solidFill>
                <a:latin typeface="Verdana"/>
                <a:cs typeface="Verdana"/>
              </a:rPr>
              <a:t>Bronze</a:t>
            </a:r>
            <a:endParaRPr sz="650">
              <a:latin typeface="Verdana"/>
              <a:cs typeface="Verdana"/>
            </a:endParaRPr>
          </a:p>
          <a:p>
            <a:pPr marL="12700">
              <a:lnSpc>
                <a:spcPct val="100000"/>
              </a:lnSpc>
              <a:spcBef>
                <a:spcPts val="160"/>
              </a:spcBef>
            </a:pPr>
            <a:r>
              <a:rPr sz="650" b="1" spc="15" dirty="0">
                <a:solidFill>
                  <a:srgbClr val="FFFFFF"/>
                </a:solidFill>
                <a:latin typeface="Verdana"/>
                <a:cs typeface="Verdana"/>
              </a:rPr>
              <a:t>Pressure </a:t>
            </a:r>
            <a:r>
              <a:rPr sz="650" b="1" spc="10" dirty="0">
                <a:solidFill>
                  <a:srgbClr val="FFFFFF"/>
                </a:solidFill>
                <a:latin typeface="Verdana"/>
                <a:cs typeface="Verdana"/>
              </a:rPr>
              <a:t>: </a:t>
            </a:r>
            <a:r>
              <a:rPr sz="650" b="1" spc="15" dirty="0">
                <a:solidFill>
                  <a:srgbClr val="FFFFFF"/>
                </a:solidFill>
                <a:latin typeface="Verdana"/>
                <a:cs typeface="Verdana"/>
              </a:rPr>
              <a:t>1000 PSIG </a:t>
            </a:r>
            <a:r>
              <a:rPr sz="650" b="1" spc="10" dirty="0">
                <a:solidFill>
                  <a:srgbClr val="FFFFFF"/>
                </a:solidFill>
                <a:latin typeface="Verdana"/>
                <a:cs typeface="Verdana"/>
              </a:rPr>
              <a:t>at</a:t>
            </a:r>
            <a:r>
              <a:rPr sz="650" b="1" spc="-140" dirty="0">
                <a:solidFill>
                  <a:srgbClr val="FFFFFF"/>
                </a:solidFill>
                <a:latin typeface="Verdana"/>
                <a:cs typeface="Verdana"/>
              </a:rPr>
              <a:t> </a:t>
            </a:r>
            <a:r>
              <a:rPr sz="650" b="1" spc="10" dirty="0">
                <a:solidFill>
                  <a:srgbClr val="FFFFFF"/>
                </a:solidFill>
                <a:latin typeface="Verdana"/>
                <a:cs typeface="Verdana"/>
              </a:rPr>
              <a:t>140°F</a:t>
            </a:r>
            <a:endParaRPr sz="650">
              <a:latin typeface="Verdana"/>
              <a:cs typeface="Verdana"/>
            </a:endParaRPr>
          </a:p>
          <a:p>
            <a:pPr marL="12700">
              <a:lnSpc>
                <a:spcPct val="100000"/>
              </a:lnSpc>
              <a:spcBef>
                <a:spcPts val="160"/>
              </a:spcBef>
            </a:pPr>
            <a:r>
              <a:rPr sz="650" b="1" spc="10" dirty="0">
                <a:solidFill>
                  <a:srgbClr val="FFFFFF"/>
                </a:solidFill>
                <a:latin typeface="Verdana"/>
                <a:cs typeface="Verdana"/>
              </a:rPr>
              <a:t>Size </a:t>
            </a:r>
            <a:r>
              <a:rPr sz="650" b="1" spc="15" dirty="0">
                <a:solidFill>
                  <a:srgbClr val="FFFFFF"/>
                </a:solidFill>
                <a:latin typeface="Verdana"/>
                <a:cs typeface="Verdana"/>
              </a:rPr>
              <a:t>Range </a:t>
            </a:r>
            <a:r>
              <a:rPr sz="650" b="1" spc="5" dirty="0">
                <a:solidFill>
                  <a:srgbClr val="FFFFFF"/>
                </a:solidFill>
                <a:latin typeface="Verdana"/>
                <a:cs typeface="Verdana"/>
              </a:rPr>
              <a:t>:</a:t>
            </a:r>
            <a:r>
              <a:rPr sz="650" b="1" spc="-130" dirty="0">
                <a:solidFill>
                  <a:srgbClr val="FFFFFF"/>
                </a:solidFill>
                <a:latin typeface="Verdana"/>
                <a:cs typeface="Verdana"/>
              </a:rPr>
              <a:t> </a:t>
            </a:r>
            <a:r>
              <a:rPr sz="650" b="1" spc="15" dirty="0">
                <a:solidFill>
                  <a:srgbClr val="FFFFFF"/>
                </a:solidFill>
                <a:latin typeface="Verdana"/>
                <a:cs typeface="Verdana"/>
              </a:rPr>
              <a:t>1/4″</a:t>
            </a:r>
            <a:endParaRPr sz="650">
              <a:latin typeface="Verdana"/>
              <a:cs typeface="Verdana"/>
            </a:endParaRPr>
          </a:p>
          <a:p>
            <a:pPr marL="12700">
              <a:lnSpc>
                <a:spcPct val="100000"/>
              </a:lnSpc>
              <a:spcBef>
                <a:spcPts val="160"/>
              </a:spcBef>
            </a:pPr>
            <a:r>
              <a:rPr sz="650" b="1" spc="20" dirty="0">
                <a:solidFill>
                  <a:srgbClr val="FFFFFF"/>
                </a:solidFill>
                <a:latin typeface="Verdana"/>
                <a:cs typeface="Verdana"/>
              </a:rPr>
              <a:t>Connections:</a:t>
            </a:r>
            <a:r>
              <a:rPr sz="650" b="1" spc="-35" dirty="0">
                <a:solidFill>
                  <a:srgbClr val="FFFFFF"/>
                </a:solidFill>
                <a:latin typeface="Verdana"/>
                <a:cs typeface="Verdana"/>
              </a:rPr>
              <a:t> </a:t>
            </a:r>
            <a:r>
              <a:rPr sz="650" b="1" spc="10" dirty="0">
                <a:solidFill>
                  <a:srgbClr val="FFFFFF"/>
                </a:solidFill>
                <a:latin typeface="Verdana"/>
                <a:cs typeface="Verdana"/>
              </a:rPr>
              <a:t>SS2501</a:t>
            </a:r>
            <a:r>
              <a:rPr sz="650" b="1" spc="-155" dirty="0">
                <a:solidFill>
                  <a:srgbClr val="FFFFFF"/>
                </a:solidFill>
                <a:latin typeface="Verdana"/>
                <a:cs typeface="Verdana"/>
              </a:rPr>
              <a:t> </a:t>
            </a:r>
            <a:r>
              <a:rPr sz="650" b="1" spc="10" dirty="0">
                <a:solidFill>
                  <a:srgbClr val="FFFFFF"/>
                </a:solidFill>
                <a:latin typeface="Verdana"/>
                <a:cs typeface="Verdana"/>
              </a:rPr>
              <a:t>:Threaded</a:t>
            </a:r>
            <a:endParaRPr sz="650">
              <a:latin typeface="Verdana"/>
              <a:cs typeface="Verdana"/>
            </a:endParaRPr>
          </a:p>
          <a:p>
            <a:pPr marL="774700" marR="799465" indent="-117475">
              <a:lnSpc>
                <a:spcPct val="121200"/>
              </a:lnSpc>
            </a:pPr>
            <a:r>
              <a:rPr sz="650" b="1" spc="10" dirty="0">
                <a:solidFill>
                  <a:srgbClr val="FFFFFF"/>
                </a:solidFill>
                <a:latin typeface="Verdana"/>
                <a:cs typeface="Verdana"/>
              </a:rPr>
              <a:t>SS2511</a:t>
            </a:r>
            <a:r>
              <a:rPr sz="650" b="1" spc="-155" dirty="0">
                <a:solidFill>
                  <a:srgbClr val="FFFFFF"/>
                </a:solidFill>
                <a:latin typeface="Verdana"/>
                <a:cs typeface="Verdana"/>
              </a:rPr>
              <a:t> </a:t>
            </a:r>
            <a:r>
              <a:rPr sz="650" b="1" spc="10" dirty="0">
                <a:solidFill>
                  <a:srgbClr val="FFFFFF"/>
                </a:solidFill>
                <a:latin typeface="Verdana"/>
                <a:cs typeface="Verdana"/>
              </a:rPr>
              <a:t>:</a:t>
            </a:r>
            <a:r>
              <a:rPr sz="650" b="1" spc="-40" dirty="0">
                <a:solidFill>
                  <a:srgbClr val="FFFFFF"/>
                </a:solidFill>
                <a:latin typeface="Verdana"/>
                <a:cs typeface="Verdana"/>
              </a:rPr>
              <a:t> </a:t>
            </a:r>
            <a:r>
              <a:rPr sz="650" b="1" spc="15" dirty="0">
                <a:solidFill>
                  <a:srgbClr val="FFFFFF"/>
                </a:solidFill>
                <a:latin typeface="Verdana"/>
                <a:cs typeface="Verdana"/>
              </a:rPr>
              <a:t>Threaded  Extended</a:t>
            </a:r>
            <a:endParaRPr sz="650">
              <a:latin typeface="Verdana"/>
              <a:cs typeface="Verdana"/>
            </a:endParaRPr>
          </a:p>
        </p:txBody>
      </p:sp>
      <p:sp>
        <p:nvSpPr>
          <p:cNvPr id="33" name="object 33"/>
          <p:cNvSpPr/>
          <p:nvPr/>
        </p:nvSpPr>
        <p:spPr>
          <a:xfrm>
            <a:off x="6762200" y="1108185"/>
            <a:ext cx="3051212" cy="776258"/>
          </a:xfrm>
          <a:custGeom>
            <a:avLst/>
            <a:gdLst/>
            <a:ahLst/>
            <a:cxnLst/>
            <a:rect l="l" t="t" r="r" b="b"/>
            <a:pathLst>
              <a:path w="2357754" h="1004569">
                <a:moveTo>
                  <a:pt x="2357399" y="0"/>
                </a:moveTo>
                <a:lnTo>
                  <a:pt x="0" y="1004074"/>
                </a:lnTo>
                <a:lnTo>
                  <a:pt x="2357399" y="1004074"/>
                </a:lnTo>
                <a:lnTo>
                  <a:pt x="2357399" y="0"/>
                </a:lnTo>
                <a:close/>
              </a:path>
            </a:pathLst>
          </a:custGeom>
          <a:solidFill>
            <a:srgbClr val="FFFFFF"/>
          </a:solidFill>
        </p:spPr>
        <p:txBody>
          <a:bodyPr wrap="square" lIns="0" tIns="0" rIns="0" bIns="0" rtlCol="0"/>
          <a:lstStyle/>
          <a:p>
            <a:endParaRPr/>
          </a:p>
        </p:txBody>
      </p:sp>
      <p:sp>
        <p:nvSpPr>
          <p:cNvPr id="34" name="object 34"/>
          <p:cNvSpPr/>
          <p:nvPr/>
        </p:nvSpPr>
        <p:spPr>
          <a:xfrm>
            <a:off x="6762200" y="1108185"/>
            <a:ext cx="3051212" cy="776258"/>
          </a:xfrm>
          <a:custGeom>
            <a:avLst/>
            <a:gdLst/>
            <a:ahLst/>
            <a:cxnLst/>
            <a:rect l="l" t="t" r="r" b="b"/>
            <a:pathLst>
              <a:path w="2357754" h="1004569">
                <a:moveTo>
                  <a:pt x="2357399" y="0"/>
                </a:moveTo>
                <a:lnTo>
                  <a:pt x="2357399" y="1004074"/>
                </a:lnTo>
                <a:lnTo>
                  <a:pt x="0" y="1004074"/>
                </a:lnTo>
                <a:lnTo>
                  <a:pt x="2357399" y="0"/>
                </a:lnTo>
                <a:close/>
              </a:path>
            </a:pathLst>
          </a:custGeom>
          <a:ln w="8572">
            <a:solidFill>
              <a:srgbClr val="FFFFFF"/>
            </a:solidFill>
          </a:ln>
        </p:spPr>
        <p:txBody>
          <a:bodyPr wrap="square" lIns="0" tIns="0" rIns="0" bIns="0" rtlCol="0"/>
          <a:lstStyle/>
          <a:p>
            <a:endParaRPr/>
          </a:p>
        </p:txBody>
      </p:sp>
      <p:sp>
        <p:nvSpPr>
          <p:cNvPr id="35" name="object 35"/>
          <p:cNvSpPr/>
          <p:nvPr/>
        </p:nvSpPr>
        <p:spPr>
          <a:xfrm>
            <a:off x="8680875" y="1062614"/>
            <a:ext cx="724582" cy="865319"/>
          </a:xfrm>
          <a:prstGeom prst="rect">
            <a:avLst/>
          </a:prstGeom>
          <a:blipFill>
            <a:blip r:embed="rId7" cstate="print"/>
            <a:stretch>
              <a:fillRect/>
            </a:stretch>
          </a:blipFill>
        </p:spPr>
        <p:txBody>
          <a:bodyPr wrap="square" lIns="0" tIns="0" rIns="0" bIns="0" rtlCol="0"/>
          <a:lstStyle/>
          <a:p>
            <a:endParaRPr/>
          </a:p>
        </p:txBody>
      </p:sp>
      <p:sp>
        <p:nvSpPr>
          <p:cNvPr id="36" name="object 36"/>
          <p:cNvSpPr/>
          <p:nvPr/>
        </p:nvSpPr>
        <p:spPr>
          <a:xfrm>
            <a:off x="9095609" y="913990"/>
            <a:ext cx="619700" cy="976874"/>
          </a:xfrm>
          <a:prstGeom prst="rect">
            <a:avLst/>
          </a:prstGeom>
          <a:blipFill>
            <a:blip r:embed="rId8" cstate="print"/>
            <a:stretch>
              <a:fillRect/>
            </a:stretch>
          </a:blipFill>
        </p:spPr>
        <p:txBody>
          <a:bodyPr wrap="square" lIns="0" tIns="0" rIns="0" bIns="0" rtlCol="0"/>
          <a:lstStyle/>
          <a:p>
            <a:endParaRPr/>
          </a:p>
        </p:txBody>
      </p:sp>
      <p:sp>
        <p:nvSpPr>
          <p:cNvPr id="37" name="object 37"/>
          <p:cNvSpPr/>
          <p:nvPr/>
        </p:nvSpPr>
        <p:spPr>
          <a:xfrm>
            <a:off x="6689706" y="2034739"/>
            <a:ext cx="3213922" cy="1182053"/>
          </a:xfrm>
          <a:custGeom>
            <a:avLst/>
            <a:gdLst/>
            <a:ahLst/>
            <a:cxnLst/>
            <a:rect l="l" t="t" r="r" b="b"/>
            <a:pathLst>
              <a:path w="2483484" h="1529714">
                <a:moveTo>
                  <a:pt x="0" y="1529613"/>
                </a:moveTo>
                <a:lnTo>
                  <a:pt x="2483396" y="1529613"/>
                </a:lnTo>
                <a:lnTo>
                  <a:pt x="2483396" y="0"/>
                </a:lnTo>
                <a:lnTo>
                  <a:pt x="0" y="0"/>
                </a:lnTo>
                <a:lnTo>
                  <a:pt x="0" y="1529613"/>
                </a:lnTo>
                <a:close/>
              </a:path>
            </a:pathLst>
          </a:custGeom>
          <a:solidFill>
            <a:srgbClr val="1B75BC"/>
          </a:solidFill>
        </p:spPr>
        <p:txBody>
          <a:bodyPr wrap="square" lIns="0" tIns="0" rIns="0" bIns="0" rtlCol="0"/>
          <a:lstStyle/>
          <a:p>
            <a:endParaRPr/>
          </a:p>
        </p:txBody>
      </p:sp>
      <p:sp>
        <p:nvSpPr>
          <p:cNvPr id="38" name="object 38"/>
          <p:cNvSpPr/>
          <p:nvPr/>
        </p:nvSpPr>
        <p:spPr>
          <a:xfrm>
            <a:off x="6689706" y="2034739"/>
            <a:ext cx="3213922" cy="1182053"/>
          </a:xfrm>
          <a:custGeom>
            <a:avLst/>
            <a:gdLst/>
            <a:ahLst/>
            <a:cxnLst/>
            <a:rect l="l" t="t" r="r" b="b"/>
            <a:pathLst>
              <a:path w="2483484" h="1529714">
                <a:moveTo>
                  <a:pt x="0" y="1529613"/>
                </a:moveTo>
                <a:lnTo>
                  <a:pt x="2483396" y="1529613"/>
                </a:lnTo>
                <a:lnTo>
                  <a:pt x="2483396" y="0"/>
                </a:lnTo>
                <a:lnTo>
                  <a:pt x="0" y="0"/>
                </a:lnTo>
                <a:lnTo>
                  <a:pt x="0" y="1529613"/>
                </a:lnTo>
                <a:close/>
              </a:path>
            </a:pathLst>
          </a:custGeom>
          <a:ln w="8572">
            <a:solidFill>
              <a:srgbClr val="231F20"/>
            </a:solidFill>
          </a:ln>
        </p:spPr>
        <p:txBody>
          <a:bodyPr wrap="square" lIns="0" tIns="0" rIns="0" bIns="0" rtlCol="0"/>
          <a:lstStyle/>
          <a:p>
            <a:endParaRPr/>
          </a:p>
        </p:txBody>
      </p:sp>
      <p:sp>
        <p:nvSpPr>
          <p:cNvPr id="39" name="object 39"/>
          <p:cNvSpPr txBox="1"/>
          <p:nvPr/>
        </p:nvSpPr>
        <p:spPr>
          <a:xfrm>
            <a:off x="6764271" y="2065316"/>
            <a:ext cx="2729081" cy="897169"/>
          </a:xfrm>
          <a:prstGeom prst="rect">
            <a:avLst/>
          </a:prstGeom>
        </p:spPr>
        <p:txBody>
          <a:bodyPr vert="horz" wrap="square" lIns="0" tIns="0" rIns="0" bIns="0" rtlCol="0">
            <a:spAutoFit/>
          </a:bodyPr>
          <a:lstStyle/>
          <a:p>
            <a:pPr marL="261620" algn="ctr">
              <a:lnSpc>
                <a:spcPct val="100000"/>
              </a:lnSpc>
            </a:pPr>
            <a:r>
              <a:rPr sz="800" spc="-5" dirty="0">
                <a:solidFill>
                  <a:srgbClr val="FFFFFF"/>
                </a:solidFill>
                <a:latin typeface="Days"/>
                <a:cs typeface="Days"/>
              </a:rPr>
              <a:t>WAFER </a:t>
            </a:r>
            <a:r>
              <a:rPr sz="800" spc="5" dirty="0">
                <a:solidFill>
                  <a:srgbClr val="FFFFFF"/>
                </a:solidFill>
                <a:latin typeface="Days"/>
                <a:cs typeface="Days"/>
              </a:rPr>
              <a:t>CHECK </a:t>
            </a:r>
            <a:r>
              <a:rPr sz="800" spc="-35" dirty="0">
                <a:solidFill>
                  <a:srgbClr val="FFFFFF"/>
                </a:solidFill>
                <a:latin typeface="Days"/>
                <a:cs typeface="Days"/>
              </a:rPr>
              <a:t>VALVE </a:t>
            </a:r>
            <a:r>
              <a:rPr sz="800" dirty="0">
                <a:solidFill>
                  <a:srgbClr val="FFFFFF"/>
                </a:solidFill>
                <a:latin typeface="Days"/>
                <a:cs typeface="Days"/>
              </a:rPr>
              <a:t>-</a:t>
            </a:r>
            <a:r>
              <a:rPr sz="800" spc="-15" dirty="0">
                <a:solidFill>
                  <a:srgbClr val="FFFFFF"/>
                </a:solidFill>
                <a:latin typeface="Days"/>
                <a:cs typeface="Days"/>
              </a:rPr>
              <a:t> </a:t>
            </a:r>
            <a:r>
              <a:rPr sz="800" spc="5" dirty="0">
                <a:solidFill>
                  <a:srgbClr val="FFFFFF"/>
                </a:solidFill>
                <a:latin typeface="Days"/>
                <a:cs typeface="Days"/>
              </a:rPr>
              <a:t>LSDDB</a:t>
            </a:r>
            <a:endParaRPr sz="800">
              <a:latin typeface="Days"/>
              <a:cs typeface="Days"/>
            </a:endParaRPr>
          </a:p>
          <a:p>
            <a:pPr marL="12700">
              <a:lnSpc>
                <a:spcPct val="100000"/>
              </a:lnSpc>
              <a:spcBef>
                <a:spcPts val="505"/>
              </a:spcBef>
            </a:pPr>
            <a:r>
              <a:rPr sz="650" b="1" spc="20" dirty="0">
                <a:solidFill>
                  <a:srgbClr val="FFFFFF"/>
                </a:solidFill>
                <a:latin typeface="Verdana"/>
                <a:cs typeface="Verdana"/>
              </a:rPr>
              <a:t>Material: </a:t>
            </a:r>
            <a:r>
              <a:rPr sz="650" b="1" spc="15" dirty="0">
                <a:solidFill>
                  <a:srgbClr val="FFFFFF"/>
                </a:solidFill>
                <a:latin typeface="Verdana"/>
                <a:cs typeface="Verdana"/>
              </a:rPr>
              <a:t>Cast Iron Body, </a:t>
            </a:r>
            <a:r>
              <a:rPr sz="650" b="1" spc="5" dirty="0">
                <a:solidFill>
                  <a:srgbClr val="FFFFFF"/>
                </a:solidFill>
                <a:latin typeface="Verdana"/>
                <a:cs typeface="Verdana"/>
              </a:rPr>
              <a:t>Stainless</a:t>
            </a:r>
            <a:r>
              <a:rPr sz="650" b="1" spc="-45" dirty="0">
                <a:solidFill>
                  <a:srgbClr val="FFFFFF"/>
                </a:solidFill>
                <a:latin typeface="Verdana"/>
                <a:cs typeface="Verdana"/>
              </a:rPr>
              <a:t> </a:t>
            </a:r>
            <a:r>
              <a:rPr sz="650" b="1" spc="5" dirty="0">
                <a:solidFill>
                  <a:srgbClr val="FFFFFF"/>
                </a:solidFill>
                <a:latin typeface="Verdana"/>
                <a:cs typeface="Verdana"/>
              </a:rPr>
              <a:t>Steel</a:t>
            </a:r>
            <a:endParaRPr sz="650">
              <a:latin typeface="Verdana"/>
              <a:cs typeface="Verdana"/>
            </a:endParaRPr>
          </a:p>
          <a:p>
            <a:pPr marL="12700" marR="210820" indent="914400">
              <a:lnSpc>
                <a:spcPct val="121200"/>
              </a:lnSpc>
            </a:pPr>
            <a:r>
              <a:rPr sz="650" b="1" spc="5" dirty="0">
                <a:solidFill>
                  <a:srgbClr val="FFFFFF"/>
                </a:solidFill>
                <a:latin typeface="Verdana"/>
                <a:cs typeface="Verdana"/>
              </a:rPr>
              <a:t>Disc, </a:t>
            </a:r>
            <a:r>
              <a:rPr sz="650" b="1" spc="15" dirty="0">
                <a:solidFill>
                  <a:srgbClr val="FFFFFF"/>
                </a:solidFill>
                <a:latin typeface="Verdana"/>
                <a:cs typeface="Verdana"/>
              </a:rPr>
              <a:t>EPDM </a:t>
            </a:r>
            <a:r>
              <a:rPr sz="650" b="1" spc="10" dirty="0">
                <a:solidFill>
                  <a:srgbClr val="FFFFFF"/>
                </a:solidFill>
                <a:latin typeface="Verdana"/>
                <a:cs typeface="Verdana"/>
              </a:rPr>
              <a:t>Seat  </a:t>
            </a:r>
            <a:r>
              <a:rPr sz="650" b="1" spc="20" dirty="0">
                <a:solidFill>
                  <a:srgbClr val="FFFFFF"/>
                </a:solidFill>
                <a:latin typeface="Verdana"/>
                <a:cs typeface="Verdana"/>
              </a:rPr>
              <a:t>Pressure: </a:t>
            </a:r>
            <a:r>
              <a:rPr sz="650" b="1" spc="15" dirty="0">
                <a:solidFill>
                  <a:srgbClr val="FFFFFF"/>
                </a:solidFill>
                <a:latin typeface="Verdana"/>
                <a:cs typeface="Verdana"/>
              </a:rPr>
              <a:t>175 PSIG </a:t>
            </a:r>
            <a:r>
              <a:rPr sz="650" b="1" spc="10" dirty="0">
                <a:solidFill>
                  <a:srgbClr val="FFFFFF"/>
                </a:solidFill>
                <a:latin typeface="Verdana"/>
                <a:cs typeface="Verdana"/>
              </a:rPr>
              <a:t>at </a:t>
            </a:r>
            <a:r>
              <a:rPr sz="650" b="1" spc="15" dirty="0">
                <a:solidFill>
                  <a:srgbClr val="FFFFFF"/>
                </a:solidFill>
                <a:latin typeface="Verdana"/>
                <a:cs typeface="Verdana"/>
              </a:rPr>
              <a:t>225°F up </a:t>
            </a:r>
            <a:r>
              <a:rPr sz="650" b="1" spc="10" dirty="0">
                <a:solidFill>
                  <a:srgbClr val="FFFFFF"/>
                </a:solidFill>
                <a:latin typeface="Verdana"/>
                <a:cs typeface="Verdana"/>
              </a:rPr>
              <a:t>to</a:t>
            </a:r>
            <a:r>
              <a:rPr sz="650" b="1" spc="-75" dirty="0">
                <a:solidFill>
                  <a:srgbClr val="FFFFFF"/>
                </a:solidFill>
                <a:latin typeface="Verdana"/>
                <a:cs typeface="Verdana"/>
              </a:rPr>
              <a:t> </a:t>
            </a:r>
            <a:r>
              <a:rPr sz="650" b="1" spc="15" dirty="0">
                <a:solidFill>
                  <a:srgbClr val="FFFFFF"/>
                </a:solidFill>
                <a:latin typeface="Verdana"/>
                <a:cs typeface="Verdana"/>
              </a:rPr>
              <a:t>12″</a:t>
            </a:r>
            <a:endParaRPr sz="650">
              <a:latin typeface="Verdana"/>
              <a:cs typeface="Verdana"/>
            </a:endParaRPr>
          </a:p>
          <a:p>
            <a:pPr marL="137795" algn="ctr">
              <a:lnSpc>
                <a:spcPct val="100000"/>
              </a:lnSpc>
              <a:spcBef>
                <a:spcPts val="165"/>
              </a:spcBef>
            </a:pPr>
            <a:r>
              <a:rPr sz="650" b="1" spc="15" dirty="0">
                <a:solidFill>
                  <a:srgbClr val="FFFFFF"/>
                </a:solidFill>
                <a:latin typeface="Verdana"/>
                <a:cs typeface="Verdana"/>
              </a:rPr>
              <a:t>150 PSIG </a:t>
            </a:r>
            <a:r>
              <a:rPr sz="650" b="1" spc="10" dirty="0">
                <a:solidFill>
                  <a:srgbClr val="FFFFFF"/>
                </a:solidFill>
                <a:latin typeface="Verdana"/>
                <a:cs typeface="Verdana"/>
              </a:rPr>
              <a:t>at</a:t>
            </a:r>
            <a:r>
              <a:rPr sz="650" b="1" spc="-80" dirty="0">
                <a:solidFill>
                  <a:srgbClr val="FFFFFF"/>
                </a:solidFill>
                <a:latin typeface="Verdana"/>
                <a:cs typeface="Verdana"/>
              </a:rPr>
              <a:t> </a:t>
            </a:r>
            <a:r>
              <a:rPr sz="650" b="1" spc="15" dirty="0">
                <a:solidFill>
                  <a:srgbClr val="FFFFFF"/>
                </a:solidFill>
                <a:latin typeface="Verdana"/>
                <a:cs typeface="Verdana"/>
              </a:rPr>
              <a:t>250°F</a:t>
            </a:r>
            <a:endParaRPr sz="650">
              <a:latin typeface="Verdana"/>
              <a:cs typeface="Verdana"/>
            </a:endParaRPr>
          </a:p>
          <a:p>
            <a:pPr marL="12700" marR="825500" indent="497840">
              <a:lnSpc>
                <a:spcPct val="121200"/>
              </a:lnSpc>
            </a:pPr>
            <a:r>
              <a:rPr sz="650" b="1" spc="15" dirty="0">
                <a:solidFill>
                  <a:srgbClr val="FFFFFF"/>
                </a:solidFill>
                <a:latin typeface="Verdana"/>
                <a:cs typeface="Verdana"/>
              </a:rPr>
              <a:t>from 14″ </a:t>
            </a:r>
            <a:r>
              <a:rPr sz="650" b="1" spc="10" dirty="0">
                <a:solidFill>
                  <a:srgbClr val="FFFFFF"/>
                </a:solidFill>
                <a:latin typeface="Verdana"/>
                <a:cs typeface="Verdana"/>
              </a:rPr>
              <a:t>to</a:t>
            </a:r>
            <a:r>
              <a:rPr sz="650" b="1" spc="-85" dirty="0">
                <a:solidFill>
                  <a:srgbClr val="FFFFFF"/>
                </a:solidFill>
                <a:latin typeface="Verdana"/>
                <a:cs typeface="Verdana"/>
              </a:rPr>
              <a:t> </a:t>
            </a:r>
            <a:r>
              <a:rPr sz="650" b="1" spc="15" dirty="0">
                <a:solidFill>
                  <a:srgbClr val="FFFFFF"/>
                </a:solidFill>
                <a:latin typeface="Verdana"/>
                <a:cs typeface="Verdana"/>
              </a:rPr>
              <a:t>24″  </a:t>
            </a:r>
            <a:r>
              <a:rPr sz="650" b="1" spc="10" dirty="0">
                <a:solidFill>
                  <a:srgbClr val="FFFFFF"/>
                </a:solidFill>
                <a:latin typeface="Verdana"/>
                <a:cs typeface="Verdana"/>
              </a:rPr>
              <a:t>Size </a:t>
            </a:r>
            <a:r>
              <a:rPr sz="650" b="1" spc="15" dirty="0">
                <a:solidFill>
                  <a:srgbClr val="FFFFFF"/>
                </a:solidFill>
                <a:latin typeface="Verdana"/>
                <a:cs typeface="Verdana"/>
              </a:rPr>
              <a:t>Range </a:t>
            </a:r>
            <a:r>
              <a:rPr sz="650" b="1" spc="5" dirty="0">
                <a:solidFill>
                  <a:srgbClr val="FFFFFF"/>
                </a:solidFill>
                <a:latin typeface="Verdana"/>
                <a:cs typeface="Verdana"/>
              </a:rPr>
              <a:t>: </a:t>
            </a:r>
            <a:r>
              <a:rPr sz="650" b="1" spc="15" dirty="0">
                <a:solidFill>
                  <a:srgbClr val="FFFFFF"/>
                </a:solidFill>
                <a:latin typeface="Verdana"/>
                <a:cs typeface="Verdana"/>
              </a:rPr>
              <a:t>2″ </a:t>
            </a:r>
            <a:r>
              <a:rPr sz="650" b="1" spc="10" dirty="0">
                <a:solidFill>
                  <a:srgbClr val="FFFFFF"/>
                </a:solidFill>
                <a:latin typeface="Verdana"/>
                <a:cs typeface="Verdana"/>
              </a:rPr>
              <a:t>to </a:t>
            </a:r>
            <a:r>
              <a:rPr sz="650" b="1" spc="15" dirty="0">
                <a:solidFill>
                  <a:srgbClr val="FFFFFF"/>
                </a:solidFill>
                <a:latin typeface="Verdana"/>
                <a:cs typeface="Verdana"/>
              </a:rPr>
              <a:t>24″  Body</a:t>
            </a:r>
            <a:r>
              <a:rPr sz="650" b="1" spc="-30" dirty="0">
                <a:solidFill>
                  <a:srgbClr val="FFFFFF"/>
                </a:solidFill>
                <a:latin typeface="Verdana"/>
                <a:cs typeface="Verdana"/>
              </a:rPr>
              <a:t> </a:t>
            </a:r>
            <a:r>
              <a:rPr sz="650" b="1" spc="10" dirty="0">
                <a:solidFill>
                  <a:srgbClr val="FFFFFF"/>
                </a:solidFill>
                <a:latin typeface="Verdana"/>
                <a:cs typeface="Verdana"/>
              </a:rPr>
              <a:t>Style</a:t>
            </a:r>
            <a:r>
              <a:rPr sz="650" b="1" spc="-155" dirty="0">
                <a:solidFill>
                  <a:srgbClr val="FFFFFF"/>
                </a:solidFill>
                <a:latin typeface="Verdana"/>
                <a:cs typeface="Verdana"/>
              </a:rPr>
              <a:t> </a:t>
            </a:r>
            <a:r>
              <a:rPr sz="650" b="1" spc="10" dirty="0">
                <a:solidFill>
                  <a:srgbClr val="FFFFFF"/>
                </a:solidFill>
                <a:latin typeface="Verdana"/>
                <a:cs typeface="Verdana"/>
              </a:rPr>
              <a:t>:</a:t>
            </a:r>
            <a:r>
              <a:rPr sz="650" b="1" spc="-30" dirty="0">
                <a:solidFill>
                  <a:srgbClr val="FFFFFF"/>
                </a:solidFill>
                <a:latin typeface="Verdana"/>
                <a:cs typeface="Verdana"/>
              </a:rPr>
              <a:t> </a:t>
            </a:r>
            <a:r>
              <a:rPr sz="650" b="1" spc="10" dirty="0">
                <a:solidFill>
                  <a:srgbClr val="FFFFFF"/>
                </a:solidFill>
                <a:latin typeface="Verdana"/>
                <a:cs typeface="Verdana"/>
              </a:rPr>
              <a:t>Wafer</a:t>
            </a:r>
            <a:endParaRPr sz="650">
              <a:latin typeface="Verdana"/>
              <a:cs typeface="Verdana"/>
            </a:endParaRPr>
          </a:p>
        </p:txBody>
      </p:sp>
      <p:sp>
        <p:nvSpPr>
          <p:cNvPr id="40" name="object 40"/>
          <p:cNvSpPr/>
          <p:nvPr/>
        </p:nvSpPr>
        <p:spPr>
          <a:xfrm>
            <a:off x="6766670" y="2396666"/>
            <a:ext cx="3051212" cy="776258"/>
          </a:xfrm>
          <a:custGeom>
            <a:avLst/>
            <a:gdLst/>
            <a:ahLst/>
            <a:cxnLst/>
            <a:rect l="l" t="t" r="r" b="b"/>
            <a:pathLst>
              <a:path w="2357754" h="1004570">
                <a:moveTo>
                  <a:pt x="2357399" y="0"/>
                </a:moveTo>
                <a:lnTo>
                  <a:pt x="0" y="1004074"/>
                </a:lnTo>
                <a:lnTo>
                  <a:pt x="2357399" y="1004074"/>
                </a:lnTo>
                <a:lnTo>
                  <a:pt x="2357399" y="0"/>
                </a:lnTo>
                <a:close/>
              </a:path>
            </a:pathLst>
          </a:custGeom>
          <a:solidFill>
            <a:srgbClr val="FFFFFF"/>
          </a:solidFill>
        </p:spPr>
        <p:txBody>
          <a:bodyPr wrap="square" lIns="0" tIns="0" rIns="0" bIns="0" rtlCol="0"/>
          <a:lstStyle/>
          <a:p>
            <a:endParaRPr/>
          </a:p>
        </p:txBody>
      </p:sp>
      <p:sp>
        <p:nvSpPr>
          <p:cNvPr id="41" name="object 41"/>
          <p:cNvSpPr/>
          <p:nvPr/>
        </p:nvSpPr>
        <p:spPr>
          <a:xfrm>
            <a:off x="6766670" y="2396666"/>
            <a:ext cx="3051212" cy="776258"/>
          </a:xfrm>
          <a:custGeom>
            <a:avLst/>
            <a:gdLst/>
            <a:ahLst/>
            <a:cxnLst/>
            <a:rect l="l" t="t" r="r" b="b"/>
            <a:pathLst>
              <a:path w="2357754" h="1004570">
                <a:moveTo>
                  <a:pt x="2357399" y="0"/>
                </a:moveTo>
                <a:lnTo>
                  <a:pt x="2357399" y="1004074"/>
                </a:lnTo>
                <a:lnTo>
                  <a:pt x="0" y="1004074"/>
                </a:lnTo>
                <a:lnTo>
                  <a:pt x="2357399" y="0"/>
                </a:lnTo>
                <a:close/>
              </a:path>
            </a:pathLst>
          </a:custGeom>
          <a:ln w="8572">
            <a:solidFill>
              <a:srgbClr val="FFFFFF"/>
            </a:solidFill>
          </a:ln>
        </p:spPr>
        <p:txBody>
          <a:bodyPr wrap="square" lIns="0" tIns="0" rIns="0" bIns="0" rtlCol="0"/>
          <a:lstStyle/>
          <a:p>
            <a:endParaRPr/>
          </a:p>
        </p:txBody>
      </p:sp>
      <p:sp>
        <p:nvSpPr>
          <p:cNvPr id="42" name="object 42"/>
          <p:cNvSpPr/>
          <p:nvPr/>
        </p:nvSpPr>
        <p:spPr>
          <a:xfrm>
            <a:off x="8666898" y="2468945"/>
            <a:ext cx="1086760" cy="761223"/>
          </a:xfrm>
          <a:prstGeom prst="rect">
            <a:avLst/>
          </a:prstGeom>
          <a:blipFill>
            <a:blip r:embed="rId9" cstate="print"/>
            <a:stretch>
              <a:fillRect/>
            </a:stretch>
          </a:blipFill>
        </p:spPr>
        <p:txBody>
          <a:bodyPr wrap="square" lIns="0" tIns="0" rIns="0" bIns="0" rtlCol="0"/>
          <a:lstStyle/>
          <a:p>
            <a:endParaRPr/>
          </a:p>
        </p:txBody>
      </p:sp>
      <p:sp>
        <p:nvSpPr>
          <p:cNvPr id="43" name="object 43"/>
          <p:cNvSpPr/>
          <p:nvPr/>
        </p:nvSpPr>
        <p:spPr>
          <a:xfrm>
            <a:off x="6690497" y="3311759"/>
            <a:ext cx="3213922" cy="1182053"/>
          </a:xfrm>
          <a:custGeom>
            <a:avLst/>
            <a:gdLst/>
            <a:ahLst/>
            <a:cxnLst/>
            <a:rect l="l" t="t" r="r" b="b"/>
            <a:pathLst>
              <a:path w="2483484" h="1529714">
                <a:moveTo>
                  <a:pt x="0" y="1529613"/>
                </a:moveTo>
                <a:lnTo>
                  <a:pt x="2483396" y="1529613"/>
                </a:lnTo>
                <a:lnTo>
                  <a:pt x="2483396" y="0"/>
                </a:lnTo>
                <a:lnTo>
                  <a:pt x="0" y="0"/>
                </a:lnTo>
                <a:lnTo>
                  <a:pt x="0" y="1529613"/>
                </a:lnTo>
                <a:close/>
              </a:path>
            </a:pathLst>
          </a:custGeom>
          <a:solidFill>
            <a:srgbClr val="1B75BC"/>
          </a:solidFill>
        </p:spPr>
        <p:txBody>
          <a:bodyPr wrap="square" lIns="0" tIns="0" rIns="0" bIns="0" rtlCol="0"/>
          <a:lstStyle/>
          <a:p>
            <a:endParaRPr/>
          </a:p>
        </p:txBody>
      </p:sp>
      <p:sp>
        <p:nvSpPr>
          <p:cNvPr id="44" name="object 44"/>
          <p:cNvSpPr/>
          <p:nvPr/>
        </p:nvSpPr>
        <p:spPr>
          <a:xfrm>
            <a:off x="6690497" y="3311759"/>
            <a:ext cx="3213922" cy="1182053"/>
          </a:xfrm>
          <a:custGeom>
            <a:avLst/>
            <a:gdLst/>
            <a:ahLst/>
            <a:cxnLst/>
            <a:rect l="l" t="t" r="r" b="b"/>
            <a:pathLst>
              <a:path w="2483484" h="1529714">
                <a:moveTo>
                  <a:pt x="0" y="1529613"/>
                </a:moveTo>
                <a:lnTo>
                  <a:pt x="2483396" y="1529613"/>
                </a:lnTo>
                <a:lnTo>
                  <a:pt x="2483396" y="0"/>
                </a:lnTo>
                <a:lnTo>
                  <a:pt x="0" y="0"/>
                </a:lnTo>
                <a:lnTo>
                  <a:pt x="0" y="1529613"/>
                </a:lnTo>
                <a:close/>
              </a:path>
            </a:pathLst>
          </a:custGeom>
          <a:ln w="8572">
            <a:solidFill>
              <a:srgbClr val="231F20"/>
            </a:solidFill>
          </a:ln>
        </p:spPr>
        <p:txBody>
          <a:bodyPr wrap="square" lIns="0" tIns="0" rIns="0" bIns="0" rtlCol="0"/>
          <a:lstStyle/>
          <a:p>
            <a:endParaRPr/>
          </a:p>
        </p:txBody>
      </p:sp>
      <p:sp>
        <p:nvSpPr>
          <p:cNvPr id="45" name="object 45"/>
          <p:cNvSpPr txBox="1"/>
          <p:nvPr/>
        </p:nvSpPr>
        <p:spPr>
          <a:xfrm>
            <a:off x="6748699" y="3333504"/>
            <a:ext cx="2968214" cy="806375"/>
          </a:xfrm>
          <a:prstGeom prst="rect">
            <a:avLst/>
          </a:prstGeom>
        </p:spPr>
        <p:txBody>
          <a:bodyPr vert="horz" wrap="square" lIns="0" tIns="0" rIns="0" bIns="0" rtlCol="0">
            <a:spAutoFit/>
          </a:bodyPr>
          <a:lstStyle/>
          <a:p>
            <a:pPr marL="100330" algn="ctr">
              <a:lnSpc>
                <a:spcPct val="100000"/>
              </a:lnSpc>
            </a:pPr>
            <a:r>
              <a:rPr sz="800" dirty="0">
                <a:solidFill>
                  <a:srgbClr val="FFFFFF"/>
                </a:solidFill>
                <a:latin typeface="Days"/>
                <a:cs typeface="Days"/>
              </a:rPr>
              <a:t>SUCTION </a:t>
            </a:r>
            <a:r>
              <a:rPr sz="800" spc="5" dirty="0">
                <a:solidFill>
                  <a:srgbClr val="FFFFFF"/>
                </a:solidFill>
                <a:latin typeface="Days"/>
                <a:cs typeface="Days"/>
              </a:rPr>
              <a:t>DIFFUSER </a:t>
            </a:r>
            <a:r>
              <a:rPr sz="800" dirty="0">
                <a:solidFill>
                  <a:srgbClr val="FFFFFF"/>
                </a:solidFill>
                <a:latin typeface="Days"/>
                <a:cs typeface="Days"/>
              </a:rPr>
              <a:t>-</a:t>
            </a:r>
            <a:r>
              <a:rPr sz="800" spc="-45" dirty="0">
                <a:solidFill>
                  <a:srgbClr val="FFFFFF"/>
                </a:solidFill>
                <a:latin typeface="Days"/>
                <a:cs typeface="Days"/>
              </a:rPr>
              <a:t> </a:t>
            </a:r>
            <a:r>
              <a:rPr sz="800" spc="5" dirty="0">
                <a:solidFill>
                  <a:srgbClr val="FFFFFF"/>
                </a:solidFill>
                <a:latin typeface="Days"/>
                <a:cs typeface="Days"/>
              </a:rPr>
              <a:t>ASDFF</a:t>
            </a:r>
            <a:endParaRPr sz="800">
              <a:latin typeface="Days"/>
              <a:cs typeface="Days"/>
            </a:endParaRPr>
          </a:p>
          <a:p>
            <a:pPr marL="12700" marR="5080">
              <a:lnSpc>
                <a:spcPct val="121200"/>
              </a:lnSpc>
              <a:spcBef>
                <a:spcPts val="455"/>
              </a:spcBef>
            </a:pPr>
            <a:r>
              <a:rPr sz="650" b="1" spc="20" dirty="0">
                <a:solidFill>
                  <a:srgbClr val="FFFFFF"/>
                </a:solidFill>
                <a:latin typeface="Verdana"/>
                <a:cs typeface="Verdana"/>
              </a:rPr>
              <a:t>Material: </a:t>
            </a:r>
            <a:r>
              <a:rPr sz="650" b="1" spc="15" dirty="0">
                <a:solidFill>
                  <a:srgbClr val="FFFFFF"/>
                </a:solidFill>
                <a:latin typeface="Verdana"/>
                <a:cs typeface="Verdana"/>
              </a:rPr>
              <a:t>Cast Iron Body, </a:t>
            </a:r>
            <a:r>
              <a:rPr sz="650" b="1" spc="5" dirty="0">
                <a:solidFill>
                  <a:srgbClr val="FFFFFF"/>
                </a:solidFill>
                <a:latin typeface="Verdana"/>
                <a:cs typeface="Verdana"/>
              </a:rPr>
              <a:t>Stainless </a:t>
            </a:r>
            <a:r>
              <a:rPr sz="650" b="1" spc="10" dirty="0">
                <a:solidFill>
                  <a:srgbClr val="FFFFFF"/>
                </a:solidFill>
                <a:latin typeface="Verdana"/>
                <a:cs typeface="Verdana"/>
              </a:rPr>
              <a:t>Steel Sceen  </a:t>
            </a:r>
            <a:r>
              <a:rPr sz="650" b="1" spc="20" dirty="0">
                <a:solidFill>
                  <a:srgbClr val="FFFFFF"/>
                </a:solidFill>
                <a:latin typeface="Verdana"/>
                <a:cs typeface="Verdana"/>
              </a:rPr>
              <a:t>Pressure: </a:t>
            </a:r>
            <a:r>
              <a:rPr sz="650" b="1" spc="15" dirty="0">
                <a:solidFill>
                  <a:srgbClr val="FFFFFF"/>
                </a:solidFill>
                <a:latin typeface="Verdana"/>
                <a:cs typeface="Verdana"/>
              </a:rPr>
              <a:t>175 PSIG </a:t>
            </a:r>
            <a:r>
              <a:rPr sz="650" b="1" spc="10" dirty="0">
                <a:solidFill>
                  <a:srgbClr val="FFFFFF"/>
                </a:solidFill>
                <a:latin typeface="Verdana"/>
                <a:cs typeface="Verdana"/>
              </a:rPr>
              <a:t>at 250°F with</a:t>
            </a:r>
            <a:r>
              <a:rPr sz="650" b="1" spc="-40" dirty="0">
                <a:solidFill>
                  <a:srgbClr val="FFFFFF"/>
                </a:solidFill>
                <a:latin typeface="Verdana"/>
                <a:cs typeface="Verdana"/>
              </a:rPr>
              <a:t> </a:t>
            </a:r>
            <a:r>
              <a:rPr sz="650" b="1" spc="10" dirty="0">
                <a:solidFill>
                  <a:srgbClr val="FFFFFF"/>
                </a:solidFill>
                <a:latin typeface="Verdana"/>
                <a:cs typeface="Verdana"/>
              </a:rPr>
              <a:t>water</a:t>
            </a:r>
            <a:endParaRPr sz="650">
              <a:latin typeface="Verdana"/>
              <a:cs typeface="Verdana"/>
            </a:endParaRPr>
          </a:p>
          <a:p>
            <a:pPr marL="189865" algn="ctr">
              <a:lnSpc>
                <a:spcPct val="100000"/>
              </a:lnSpc>
              <a:spcBef>
                <a:spcPts val="160"/>
              </a:spcBef>
            </a:pPr>
            <a:r>
              <a:rPr sz="650" b="1" spc="15" dirty="0">
                <a:solidFill>
                  <a:srgbClr val="FFFFFF"/>
                </a:solidFill>
                <a:latin typeface="Verdana"/>
                <a:cs typeface="Verdana"/>
              </a:rPr>
              <a:t>200 PSIG </a:t>
            </a:r>
            <a:r>
              <a:rPr sz="650" b="1" spc="10" dirty="0">
                <a:solidFill>
                  <a:srgbClr val="FFFFFF"/>
                </a:solidFill>
                <a:latin typeface="Verdana"/>
                <a:cs typeface="Verdana"/>
              </a:rPr>
              <a:t>at 150°F with</a:t>
            </a:r>
            <a:r>
              <a:rPr sz="650" b="1" spc="-55" dirty="0">
                <a:solidFill>
                  <a:srgbClr val="FFFFFF"/>
                </a:solidFill>
                <a:latin typeface="Verdana"/>
                <a:cs typeface="Verdana"/>
              </a:rPr>
              <a:t> </a:t>
            </a:r>
            <a:r>
              <a:rPr sz="650" b="1" spc="10" dirty="0">
                <a:solidFill>
                  <a:srgbClr val="FFFFFF"/>
                </a:solidFill>
                <a:latin typeface="Verdana"/>
                <a:cs typeface="Verdana"/>
              </a:rPr>
              <a:t>steem</a:t>
            </a:r>
            <a:endParaRPr sz="650">
              <a:latin typeface="Verdana"/>
              <a:cs typeface="Verdana"/>
            </a:endParaRPr>
          </a:p>
          <a:p>
            <a:pPr marL="12700">
              <a:lnSpc>
                <a:spcPct val="100000"/>
              </a:lnSpc>
              <a:spcBef>
                <a:spcPts val="160"/>
              </a:spcBef>
            </a:pPr>
            <a:r>
              <a:rPr sz="650" b="1" spc="10" dirty="0">
                <a:solidFill>
                  <a:srgbClr val="FFFFFF"/>
                </a:solidFill>
                <a:latin typeface="Verdana"/>
                <a:cs typeface="Verdana"/>
              </a:rPr>
              <a:t>Size</a:t>
            </a:r>
            <a:r>
              <a:rPr sz="650" b="1" spc="-10" dirty="0">
                <a:solidFill>
                  <a:srgbClr val="FFFFFF"/>
                </a:solidFill>
                <a:latin typeface="Verdana"/>
                <a:cs typeface="Verdana"/>
              </a:rPr>
              <a:t> </a:t>
            </a:r>
            <a:r>
              <a:rPr sz="650" b="1" spc="15" dirty="0">
                <a:solidFill>
                  <a:srgbClr val="FFFFFF"/>
                </a:solidFill>
                <a:latin typeface="Verdana"/>
                <a:cs typeface="Verdana"/>
              </a:rPr>
              <a:t>Range</a:t>
            </a:r>
            <a:r>
              <a:rPr sz="650" b="1" spc="-145" dirty="0">
                <a:solidFill>
                  <a:srgbClr val="FFFFFF"/>
                </a:solidFill>
                <a:latin typeface="Verdana"/>
                <a:cs typeface="Verdana"/>
              </a:rPr>
              <a:t> </a:t>
            </a:r>
            <a:r>
              <a:rPr sz="650" b="1" spc="5" dirty="0">
                <a:solidFill>
                  <a:srgbClr val="FFFFFF"/>
                </a:solidFill>
                <a:latin typeface="Verdana"/>
                <a:cs typeface="Verdana"/>
              </a:rPr>
              <a:t>:</a:t>
            </a:r>
            <a:r>
              <a:rPr sz="650" b="1" spc="-10" dirty="0">
                <a:solidFill>
                  <a:srgbClr val="FFFFFF"/>
                </a:solidFill>
                <a:latin typeface="Verdana"/>
                <a:cs typeface="Verdana"/>
              </a:rPr>
              <a:t> </a:t>
            </a:r>
            <a:r>
              <a:rPr sz="650" b="1" spc="15" dirty="0">
                <a:solidFill>
                  <a:srgbClr val="FFFFFF"/>
                </a:solidFill>
                <a:latin typeface="Verdana"/>
                <a:cs typeface="Verdana"/>
              </a:rPr>
              <a:t>2″</a:t>
            </a:r>
            <a:r>
              <a:rPr sz="650" b="1" spc="-10" dirty="0">
                <a:solidFill>
                  <a:srgbClr val="FFFFFF"/>
                </a:solidFill>
                <a:latin typeface="Verdana"/>
                <a:cs typeface="Verdana"/>
              </a:rPr>
              <a:t> </a:t>
            </a:r>
            <a:r>
              <a:rPr sz="650" b="1" spc="10" dirty="0">
                <a:solidFill>
                  <a:srgbClr val="FFFFFF"/>
                </a:solidFill>
                <a:latin typeface="Verdana"/>
                <a:cs typeface="Verdana"/>
              </a:rPr>
              <a:t>to</a:t>
            </a:r>
            <a:r>
              <a:rPr sz="650" b="1" spc="-10" dirty="0">
                <a:solidFill>
                  <a:srgbClr val="FFFFFF"/>
                </a:solidFill>
                <a:latin typeface="Verdana"/>
                <a:cs typeface="Verdana"/>
              </a:rPr>
              <a:t> </a:t>
            </a:r>
            <a:r>
              <a:rPr sz="650" b="1" spc="15" dirty="0">
                <a:solidFill>
                  <a:srgbClr val="FFFFFF"/>
                </a:solidFill>
                <a:latin typeface="Verdana"/>
                <a:cs typeface="Verdana"/>
              </a:rPr>
              <a:t>20″</a:t>
            </a:r>
            <a:endParaRPr sz="650">
              <a:latin typeface="Verdana"/>
              <a:cs typeface="Verdana"/>
            </a:endParaRPr>
          </a:p>
          <a:p>
            <a:pPr marL="12700">
              <a:lnSpc>
                <a:spcPct val="100000"/>
              </a:lnSpc>
              <a:spcBef>
                <a:spcPts val="160"/>
              </a:spcBef>
            </a:pPr>
            <a:r>
              <a:rPr sz="650" b="1" spc="15" dirty="0">
                <a:solidFill>
                  <a:srgbClr val="FFFFFF"/>
                </a:solidFill>
                <a:latin typeface="Verdana"/>
                <a:cs typeface="Verdana"/>
              </a:rPr>
              <a:t>Connections </a:t>
            </a:r>
            <a:r>
              <a:rPr sz="650" b="1" spc="10" dirty="0">
                <a:solidFill>
                  <a:srgbClr val="FFFFFF"/>
                </a:solidFill>
                <a:latin typeface="Verdana"/>
                <a:cs typeface="Verdana"/>
              </a:rPr>
              <a:t>:</a:t>
            </a:r>
            <a:r>
              <a:rPr sz="650" b="1" spc="-160" dirty="0">
                <a:solidFill>
                  <a:srgbClr val="FFFFFF"/>
                </a:solidFill>
                <a:latin typeface="Verdana"/>
                <a:cs typeface="Verdana"/>
              </a:rPr>
              <a:t> </a:t>
            </a:r>
            <a:r>
              <a:rPr sz="650" b="1" spc="10" dirty="0">
                <a:solidFill>
                  <a:srgbClr val="FFFFFF"/>
                </a:solidFill>
                <a:latin typeface="Verdana"/>
                <a:cs typeface="Verdana"/>
              </a:rPr>
              <a:t>Flanged</a:t>
            </a:r>
            <a:endParaRPr sz="650">
              <a:latin typeface="Verdana"/>
              <a:cs typeface="Verdana"/>
            </a:endParaRPr>
          </a:p>
        </p:txBody>
      </p:sp>
      <p:sp>
        <p:nvSpPr>
          <p:cNvPr id="46" name="object 46"/>
          <p:cNvSpPr/>
          <p:nvPr/>
        </p:nvSpPr>
        <p:spPr>
          <a:xfrm>
            <a:off x="6750945" y="3662469"/>
            <a:ext cx="3051212" cy="776258"/>
          </a:xfrm>
          <a:custGeom>
            <a:avLst/>
            <a:gdLst/>
            <a:ahLst/>
            <a:cxnLst/>
            <a:rect l="l" t="t" r="r" b="b"/>
            <a:pathLst>
              <a:path w="2357754" h="1004570">
                <a:moveTo>
                  <a:pt x="2357399" y="0"/>
                </a:moveTo>
                <a:lnTo>
                  <a:pt x="0" y="1004074"/>
                </a:lnTo>
                <a:lnTo>
                  <a:pt x="2357399" y="1004074"/>
                </a:lnTo>
                <a:lnTo>
                  <a:pt x="2357399" y="0"/>
                </a:lnTo>
                <a:close/>
              </a:path>
            </a:pathLst>
          </a:custGeom>
          <a:solidFill>
            <a:srgbClr val="FFFFFF"/>
          </a:solidFill>
        </p:spPr>
        <p:txBody>
          <a:bodyPr wrap="square" lIns="0" tIns="0" rIns="0" bIns="0" rtlCol="0"/>
          <a:lstStyle/>
          <a:p>
            <a:endParaRPr/>
          </a:p>
        </p:txBody>
      </p:sp>
      <p:sp>
        <p:nvSpPr>
          <p:cNvPr id="47" name="object 47"/>
          <p:cNvSpPr/>
          <p:nvPr/>
        </p:nvSpPr>
        <p:spPr>
          <a:xfrm>
            <a:off x="6750945" y="3662469"/>
            <a:ext cx="3051212" cy="776258"/>
          </a:xfrm>
          <a:custGeom>
            <a:avLst/>
            <a:gdLst/>
            <a:ahLst/>
            <a:cxnLst/>
            <a:rect l="l" t="t" r="r" b="b"/>
            <a:pathLst>
              <a:path w="2357754" h="1004570">
                <a:moveTo>
                  <a:pt x="2357399" y="0"/>
                </a:moveTo>
                <a:lnTo>
                  <a:pt x="2357399" y="1004074"/>
                </a:lnTo>
                <a:lnTo>
                  <a:pt x="0" y="1004074"/>
                </a:lnTo>
                <a:lnTo>
                  <a:pt x="2357399" y="0"/>
                </a:lnTo>
                <a:close/>
              </a:path>
            </a:pathLst>
          </a:custGeom>
          <a:ln w="8572">
            <a:solidFill>
              <a:srgbClr val="FFFFFF"/>
            </a:solidFill>
          </a:ln>
        </p:spPr>
        <p:txBody>
          <a:bodyPr wrap="square" lIns="0" tIns="0" rIns="0" bIns="0" rtlCol="0"/>
          <a:lstStyle/>
          <a:p>
            <a:endParaRPr/>
          </a:p>
        </p:txBody>
      </p:sp>
      <p:sp>
        <p:nvSpPr>
          <p:cNvPr id="48" name="object 48"/>
          <p:cNvSpPr/>
          <p:nvPr/>
        </p:nvSpPr>
        <p:spPr>
          <a:xfrm>
            <a:off x="8705417" y="3844852"/>
            <a:ext cx="1100962" cy="592245"/>
          </a:xfrm>
          <a:prstGeom prst="rect">
            <a:avLst/>
          </a:prstGeom>
          <a:blipFill>
            <a:blip r:embed="rId10" cstate="print"/>
            <a:stretch>
              <a:fillRect/>
            </a:stretch>
          </a:blipFill>
        </p:spPr>
        <p:txBody>
          <a:bodyPr wrap="square" lIns="0" tIns="0" rIns="0" bIns="0" rtlCol="0"/>
          <a:lstStyle/>
          <a:p>
            <a:endParaRPr/>
          </a:p>
        </p:txBody>
      </p:sp>
      <p:sp>
        <p:nvSpPr>
          <p:cNvPr id="49" name="object 49"/>
          <p:cNvSpPr/>
          <p:nvPr/>
        </p:nvSpPr>
        <p:spPr>
          <a:xfrm>
            <a:off x="6698994" y="4595275"/>
            <a:ext cx="3213922" cy="1182053"/>
          </a:xfrm>
          <a:custGeom>
            <a:avLst/>
            <a:gdLst/>
            <a:ahLst/>
            <a:cxnLst/>
            <a:rect l="l" t="t" r="r" b="b"/>
            <a:pathLst>
              <a:path w="2483484" h="1529715">
                <a:moveTo>
                  <a:pt x="0" y="1529613"/>
                </a:moveTo>
                <a:lnTo>
                  <a:pt x="2483396" y="1529613"/>
                </a:lnTo>
                <a:lnTo>
                  <a:pt x="2483396" y="0"/>
                </a:lnTo>
                <a:lnTo>
                  <a:pt x="0" y="0"/>
                </a:lnTo>
                <a:lnTo>
                  <a:pt x="0" y="1529613"/>
                </a:lnTo>
                <a:close/>
              </a:path>
            </a:pathLst>
          </a:custGeom>
          <a:solidFill>
            <a:srgbClr val="1B75BC"/>
          </a:solidFill>
        </p:spPr>
        <p:txBody>
          <a:bodyPr wrap="square" lIns="0" tIns="0" rIns="0" bIns="0" rtlCol="0"/>
          <a:lstStyle/>
          <a:p>
            <a:endParaRPr/>
          </a:p>
        </p:txBody>
      </p:sp>
      <p:sp>
        <p:nvSpPr>
          <p:cNvPr id="50" name="object 50"/>
          <p:cNvSpPr/>
          <p:nvPr/>
        </p:nvSpPr>
        <p:spPr>
          <a:xfrm>
            <a:off x="6698994" y="4595275"/>
            <a:ext cx="3213922" cy="1182053"/>
          </a:xfrm>
          <a:custGeom>
            <a:avLst/>
            <a:gdLst/>
            <a:ahLst/>
            <a:cxnLst/>
            <a:rect l="l" t="t" r="r" b="b"/>
            <a:pathLst>
              <a:path w="2483484" h="1529715">
                <a:moveTo>
                  <a:pt x="0" y="1529613"/>
                </a:moveTo>
                <a:lnTo>
                  <a:pt x="2483396" y="1529613"/>
                </a:lnTo>
                <a:lnTo>
                  <a:pt x="2483396" y="0"/>
                </a:lnTo>
                <a:lnTo>
                  <a:pt x="0" y="0"/>
                </a:lnTo>
                <a:lnTo>
                  <a:pt x="0" y="1529613"/>
                </a:lnTo>
                <a:close/>
              </a:path>
            </a:pathLst>
          </a:custGeom>
          <a:ln w="8572">
            <a:solidFill>
              <a:srgbClr val="231F20"/>
            </a:solidFill>
          </a:ln>
        </p:spPr>
        <p:txBody>
          <a:bodyPr wrap="square" lIns="0" tIns="0" rIns="0" bIns="0" rtlCol="0"/>
          <a:lstStyle/>
          <a:p>
            <a:endParaRPr/>
          </a:p>
        </p:txBody>
      </p:sp>
      <p:sp>
        <p:nvSpPr>
          <p:cNvPr id="51" name="object 51"/>
          <p:cNvSpPr txBox="1"/>
          <p:nvPr/>
        </p:nvSpPr>
        <p:spPr>
          <a:xfrm>
            <a:off x="6734392" y="4628863"/>
            <a:ext cx="3161329" cy="534505"/>
          </a:xfrm>
          <a:prstGeom prst="rect">
            <a:avLst/>
          </a:prstGeom>
        </p:spPr>
        <p:txBody>
          <a:bodyPr vert="horz" wrap="square" lIns="0" tIns="0" rIns="0" bIns="0" rtlCol="0">
            <a:spAutoFit/>
          </a:bodyPr>
          <a:lstStyle/>
          <a:p>
            <a:pPr marL="12700">
              <a:lnSpc>
                <a:spcPct val="100000"/>
              </a:lnSpc>
            </a:pPr>
            <a:r>
              <a:rPr sz="750" spc="25" dirty="0">
                <a:solidFill>
                  <a:srgbClr val="FFFFFF"/>
                </a:solidFill>
                <a:latin typeface="Days"/>
                <a:cs typeface="Days"/>
              </a:rPr>
              <a:t>2000 </a:t>
            </a:r>
            <a:r>
              <a:rPr sz="750" spc="15" dirty="0">
                <a:solidFill>
                  <a:srgbClr val="FFFFFF"/>
                </a:solidFill>
                <a:latin typeface="Days"/>
                <a:cs typeface="Days"/>
              </a:rPr>
              <a:t>- </a:t>
            </a:r>
            <a:r>
              <a:rPr sz="750" spc="20" dirty="0">
                <a:solidFill>
                  <a:srgbClr val="FFFFFF"/>
                </a:solidFill>
                <a:latin typeface="Days"/>
                <a:cs typeface="Days"/>
              </a:rPr>
              <a:t>FIXED </a:t>
            </a:r>
            <a:r>
              <a:rPr sz="750" spc="25" dirty="0">
                <a:solidFill>
                  <a:srgbClr val="FFFFFF"/>
                </a:solidFill>
                <a:latin typeface="Days"/>
                <a:cs typeface="Days"/>
              </a:rPr>
              <a:t>BLADDER </a:t>
            </a:r>
            <a:r>
              <a:rPr sz="750" spc="20" dirty="0">
                <a:solidFill>
                  <a:srgbClr val="FFFFFF"/>
                </a:solidFill>
                <a:latin typeface="Days"/>
                <a:cs typeface="Days"/>
              </a:rPr>
              <a:t>EXPANSION</a:t>
            </a:r>
            <a:r>
              <a:rPr sz="750" spc="-40" dirty="0">
                <a:solidFill>
                  <a:srgbClr val="FFFFFF"/>
                </a:solidFill>
                <a:latin typeface="Days"/>
                <a:cs typeface="Days"/>
              </a:rPr>
              <a:t> </a:t>
            </a:r>
            <a:r>
              <a:rPr sz="750" spc="10" dirty="0">
                <a:solidFill>
                  <a:srgbClr val="FFFFFF"/>
                </a:solidFill>
                <a:latin typeface="Days"/>
                <a:cs typeface="Days"/>
              </a:rPr>
              <a:t>TANK</a:t>
            </a:r>
            <a:endParaRPr sz="750">
              <a:latin typeface="Days"/>
              <a:cs typeface="Days"/>
            </a:endParaRPr>
          </a:p>
          <a:p>
            <a:pPr marL="42545" marR="248920">
              <a:lnSpc>
                <a:spcPct val="121200"/>
              </a:lnSpc>
              <a:spcBef>
                <a:spcPts val="370"/>
              </a:spcBef>
            </a:pPr>
            <a:r>
              <a:rPr sz="650" b="1" spc="10" dirty="0">
                <a:solidFill>
                  <a:srgbClr val="FFFFFF"/>
                </a:solidFill>
                <a:latin typeface="Verdana"/>
                <a:cs typeface="Verdana"/>
              </a:rPr>
              <a:t>Capacities: </a:t>
            </a:r>
            <a:r>
              <a:rPr sz="650" b="1" spc="15" dirty="0">
                <a:solidFill>
                  <a:srgbClr val="FFFFFF"/>
                </a:solidFill>
                <a:latin typeface="Verdana"/>
                <a:cs typeface="Verdana"/>
              </a:rPr>
              <a:t>2 </a:t>
            </a:r>
            <a:r>
              <a:rPr sz="650" b="1" spc="10" dirty="0">
                <a:solidFill>
                  <a:srgbClr val="FFFFFF"/>
                </a:solidFill>
                <a:latin typeface="Verdana"/>
                <a:cs typeface="Verdana"/>
              </a:rPr>
              <a:t>to </a:t>
            </a:r>
            <a:r>
              <a:rPr sz="650" b="1" spc="15" dirty="0">
                <a:solidFill>
                  <a:srgbClr val="FFFFFF"/>
                </a:solidFill>
                <a:latin typeface="Verdana"/>
                <a:cs typeface="Verdana"/>
              </a:rPr>
              <a:t>132 </a:t>
            </a:r>
            <a:r>
              <a:rPr sz="650" b="1" spc="10" dirty="0">
                <a:solidFill>
                  <a:srgbClr val="FFFFFF"/>
                </a:solidFill>
                <a:latin typeface="Verdana"/>
                <a:cs typeface="Verdana"/>
              </a:rPr>
              <a:t>Gallons (8 to </a:t>
            </a:r>
            <a:r>
              <a:rPr sz="650" b="1" spc="15" dirty="0">
                <a:solidFill>
                  <a:srgbClr val="FFFFFF"/>
                </a:solidFill>
                <a:latin typeface="Verdana"/>
                <a:cs typeface="Verdana"/>
              </a:rPr>
              <a:t>528 </a:t>
            </a:r>
            <a:r>
              <a:rPr sz="650" b="1" spc="10" dirty="0">
                <a:solidFill>
                  <a:srgbClr val="FFFFFF"/>
                </a:solidFill>
                <a:latin typeface="Verdana"/>
                <a:cs typeface="Verdana"/>
              </a:rPr>
              <a:t>liters)  </a:t>
            </a:r>
            <a:r>
              <a:rPr sz="650" b="1" spc="20" dirty="0">
                <a:solidFill>
                  <a:srgbClr val="FFFFFF"/>
                </a:solidFill>
                <a:latin typeface="Verdana"/>
                <a:cs typeface="Verdana"/>
              </a:rPr>
              <a:t>Pressure: </a:t>
            </a:r>
            <a:r>
              <a:rPr sz="650" b="1" spc="15" dirty="0">
                <a:solidFill>
                  <a:srgbClr val="FFFFFF"/>
                </a:solidFill>
                <a:latin typeface="Verdana"/>
                <a:cs typeface="Verdana"/>
              </a:rPr>
              <a:t>up </a:t>
            </a:r>
            <a:r>
              <a:rPr sz="650" b="1" spc="10" dirty="0">
                <a:solidFill>
                  <a:srgbClr val="FFFFFF"/>
                </a:solidFill>
                <a:latin typeface="Verdana"/>
                <a:cs typeface="Verdana"/>
              </a:rPr>
              <a:t>to </a:t>
            </a:r>
            <a:r>
              <a:rPr sz="650" b="1" spc="15" dirty="0">
                <a:solidFill>
                  <a:srgbClr val="FFFFFF"/>
                </a:solidFill>
                <a:latin typeface="Verdana"/>
                <a:cs typeface="Verdana"/>
              </a:rPr>
              <a:t>150PSI </a:t>
            </a:r>
            <a:r>
              <a:rPr sz="650" b="1" spc="10" dirty="0">
                <a:solidFill>
                  <a:srgbClr val="FFFFFF"/>
                </a:solidFill>
                <a:latin typeface="Verdana"/>
                <a:cs typeface="Verdana"/>
              </a:rPr>
              <a:t>(1034kpa)  </a:t>
            </a:r>
            <a:r>
              <a:rPr sz="650" b="1" spc="15" dirty="0">
                <a:solidFill>
                  <a:srgbClr val="FFFFFF"/>
                </a:solidFill>
                <a:latin typeface="Verdana"/>
                <a:cs typeface="Verdana"/>
              </a:rPr>
              <a:t>Temperature </a:t>
            </a:r>
            <a:r>
              <a:rPr sz="650" b="1" spc="10" dirty="0">
                <a:solidFill>
                  <a:srgbClr val="FFFFFF"/>
                </a:solidFill>
                <a:latin typeface="Verdana"/>
                <a:cs typeface="Verdana"/>
              </a:rPr>
              <a:t>: </a:t>
            </a:r>
            <a:r>
              <a:rPr sz="650" b="1" spc="15" dirty="0">
                <a:solidFill>
                  <a:srgbClr val="FFFFFF"/>
                </a:solidFill>
                <a:latin typeface="Verdana"/>
                <a:cs typeface="Verdana"/>
              </a:rPr>
              <a:t>up </a:t>
            </a:r>
            <a:r>
              <a:rPr sz="650" b="1" spc="10" dirty="0">
                <a:solidFill>
                  <a:srgbClr val="FFFFFF"/>
                </a:solidFill>
                <a:latin typeface="Verdana"/>
                <a:cs typeface="Verdana"/>
              </a:rPr>
              <a:t>to 200°F (93°C)</a:t>
            </a:r>
            <a:endParaRPr sz="650">
              <a:latin typeface="Verdana"/>
              <a:cs typeface="Verdana"/>
            </a:endParaRPr>
          </a:p>
          <a:p>
            <a:pPr marL="42545">
              <a:lnSpc>
                <a:spcPct val="100000"/>
              </a:lnSpc>
              <a:spcBef>
                <a:spcPts val="165"/>
              </a:spcBef>
            </a:pPr>
            <a:r>
              <a:rPr sz="650" b="1" spc="20" dirty="0">
                <a:solidFill>
                  <a:srgbClr val="FFFFFF"/>
                </a:solidFill>
                <a:latin typeface="Verdana"/>
                <a:cs typeface="Verdana"/>
              </a:rPr>
              <a:t>Materials: </a:t>
            </a:r>
            <a:r>
              <a:rPr sz="650" b="1" spc="15" dirty="0">
                <a:solidFill>
                  <a:srgbClr val="FFFFFF"/>
                </a:solidFill>
                <a:latin typeface="Verdana"/>
                <a:cs typeface="Verdana"/>
              </a:rPr>
              <a:t>Carbon </a:t>
            </a:r>
            <a:r>
              <a:rPr sz="650" b="1" spc="5" dirty="0">
                <a:solidFill>
                  <a:srgbClr val="FFFFFF"/>
                </a:solidFill>
                <a:latin typeface="Verdana"/>
                <a:cs typeface="Verdana"/>
              </a:rPr>
              <a:t>Steel,</a:t>
            </a:r>
            <a:r>
              <a:rPr sz="650" b="1" spc="-40" dirty="0">
                <a:solidFill>
                  <a:srgbClr val="FFFFFF"/>
                </a:solidFill>
                <a:latin typeface="Verdana"/>
                <a:cs typeface="Verdana"/>
              </a:rPr>
              <a:t> </a:t>
            </a:r>
            <a:r>
              <a:rPr sz="650" b="1" spc="10" dirty="0">
                <a:solidFill>
                  <a:srgbClr val="FFFFFF"/>
                </a:solidFill>
                <a:latin typeface="Verdana"/>
                <a:cs typeface="Verdana"/>
              </a:rPr>
              <a:t>Butyl</a:t>
            </a:r>
            <a:endParaRPr sz="650">
              <a:latin typeface="Verdana"/>
              <a:cs typeface="Verdana"/>
            </a:endParaRPr>
          </a:p>
        </p:txBody>
      </p:sp>
      <p:sp>
        <p:nvSpPr>
          <p:cNvPr id="52" name="object 52"/>
          <p:cNvSpPr/>
          <p:nvPr/>
        </p:nvSpPr>
        <p:spPr>
          <a:xfrm>
            <a:off x="6775949" y="4957190"/>
            <a:ext cx="3051212" cy="776258"/>
          </a:xfrm>
          <a:custGeom>
            <a:avLst/>
            <a:gdLst/>
            <a:ahLst/>
            <a:cxnLst/>
            <a:rect l="l" t="t" r="r" b="b"/>
            <a:pathLst>
              <a:path w="2357754" h="1004570">
                <a:moveTo>
                  <a:pt x="2357399" y="0"/>
                </a:moveTo>
                <a:lnTo>
                  <a:pt x="0" y="1004074"/>
                </a:lnTo>
                <a:lnTo>
                  <a:pt x="2357399" y="1004074"/>
                </a:lnTo>
                <a:lnTo>
                  <a:pt x="2357399" y="0"/>
                </a:lnTo>
                <a:close/>
              </a:path>
            </a:pathLst>
          </a:custGeom>
          <a:solidFill>
            <a:srgbClr val="FFFFFF"/>
          </a:solidFill>
        </p:spPr>
        <p:txBody>
          <a:bodyPr wrap="square" lIns="0" tIns="0" rIns="0" bIns="0" rtlCol="0"/>
          <a:lstStyle/>
          <a:p>
            <a:endParaRPr/>
          </a:p>
        </p:txBody>
      </p:sp>
      <p:sp>
        <p:nvSpPr>
          <p:cNvPr id="53" name="object 53"/>
          <p:cNvSpPr/>
          <p:nvPr/>
        </p:nvSpPr>
        <p:spPr>
          <a:xfrm>
            <a:off x="6775949" y="4957190"/>
            <a:ext cx="3051212" cy="776258"/>
          </a:xfrm>
          <a:custGeom>
            <a:avLst/>
            <a:gdLst/>
            <a:ahLst/>
            <a:cxnLst/>
            <a:rect l="l" t="t" r="r" b="b"/>
            <a:pathLst>
              <a:path w="2357754" h="1004570">
                <a:moveTo>
                  <a:pt x="2357399" y="0"/>
                </a:moveTo>
                <a:lnTo>
                  <a:pt x="2357399" y="1004074"/>
                </a:lnTo>
                <a:lnTo>
                  <a:pt x="0" y="1004074"/>
                </a:lnTo>
                <a:lnTo>
                  <a:pt x="2357399" y="0"/>
                </a:lnTo>
                <a:close/>
              </a:path>
            </a:pathLst>
          </a:custGeom>
          <a:ln w="8572">
            <a:solidFill>
              <a:srgbClr val="FFFFFF"/>
            </a:solidFill>
          </a:ln>
        </p:spPr>
        <p:txBody>
          <a:bodyPr wrap="square" lIns="0" tIns="0" rIns="0" bIns="0" rtlCol="0"/>
          <a:lstStyle/>
          <a:p>
            <a:endParaRPr/>
          </a:p>
        </p:txBody>
      </p:sp>
      <p:sp>
        <p:nvSpPr>
          <p:cNvPr id="54" name="object 54"/>
          <p:cNvSpPr/>
          <p:nvPr/>
        </p:nvSpPr>
        <p:spPr>
          <a:xfrm>
            <a:off x="8891856" y="4898897"/>
            <a:ext cx="984710" cy="846034"/>
          </a:xfrm>
          <a:prstGeom prst="rect">
            <a:avLst/>
          </a:prstGeom>
          <a:blipFill>
            <a:blip r:embed="rId11" cstate="print"/>
            <a:stretch>
              <a:fillRect/>
            </a:stretch>
          </a:blipFill>
        </p:spPr>
        <p:txBody>
          <a:bodyPr wrap="square" lIns="0" tIns="0" rIns="0" bIns="0" rtlCol="0"/>
          <a:lstStyle/>
          <a:p>
            <a:endParaRPr/>
          </a:p>
        </p:txBody>
      </p:sp>
      <p:sp>
        <p:nvSpPr>
          <p:cNvPr id="55" name="object 55"/>
          <p:cNvSpPr/>
          <p:nvPr/>
        </p:nvSpPr>
        <p:spPr>
          <a:xfrm>
            <a:off x="161197" y="756985"/>
            <a:ext cx="3213922" cy="1182053"/>
          </a:xfrm>
          <a:custGeom>
            <a:avLst/>
            <a:gdLst/>
            <a:ahLst/>
            <a:cxnLst/>
            <a:rect l="l" t="t" r="r" b="b"/>
            <a:pathLst>
              <a:path w="2483485" h="1529714">
                <a:moveTo>
                  <a:pt x="0" y="1529613"/>
                </a:moveTo>
                <a:lnTo>
                  <a:pt x="2483396" y="1529613"/>
                </a:lnTo>
                <a:lnTo>
                  <a:pt x="2483396" y="0"/>
                </a:lnTo>
                <a:lnTo>
                  <a:pt x="0" y="0"/>
                </a:lnTo>
                <a:lnTo>
                  <a:pt x="0" y="1529613"/>
                </a:lnTo>
                <a:close/>
              </a:path>
            </a:pathLst>
          </a:custGeom>
          <a:solidFill>
            <a:srgbClr val="1B75BC"/>
          </a:solidFill>
        </p:spPr>
        <p:txBody>
          <a:bodyPr wrap="square" lIns="0" tIns="0" rIns="0" bIns="0" rtlCol="0"/>
          <a:lstStyle/>
          <a:p>
            <a:endParaRPr/>
          </a:p>
        </p:txBody>
      </p:sp>
      <p:sp>
        <p:nvSpPr>
          <p:cNvPr id="56" name="object 56"/>
          <p:cNvSpPr/>
          <p:nvPr/>
        </p:nvSpPr>
        <p:spPr>
          <a:xfrm>
            <a:off x="161197" y="756985"/>
            <a:ext cx="3213922" cy="1182053"/>
          </a:xfrm>
          <a:custGeom>
            <a:avLst/>
            <a:gdLst/>
            <a:ahLst/>
            <a:cxnLst/>
            <a:rect l="l" t="t" r="r" b="b"/>
            <a:pathLst>
              <a:path w="2483485" h="1529714">
                <a:moveTo>
                  <a:pt x="0" y="1529613"/>
                </a:moveTo>
                <a:lnTo>
                  <a:pt x="2483396" y="1529613"/>
                </a:lnTo>
                <a:lnTo>
                  <a:pt x="2483396" y="0"/>
                </a:lnTo>
                <a:lnTo>
                  <a:pt x="0" y="0"/>
                </a:lnTo>
                <a:lnTo>
                  <a:pt x="0" y="1529613"/>
                </a:lnTo>
                <a:close/>
              </a:path>
            </a:pathLst>
          </a:custGeom>
          <a:ln w="8572">
            <a:solidFill>
              <a:srgbClr val="231F20"/>
            </a:solidFill>
          </a:ln>
        </p:spPr>
        <p:txBody>
          <a:bodyPr wrap="square" lIns="0" tIns="0" rIns="0" bIns="0" rtlCol="0"/>
          <a:lstStyle/>
          <a:p>
            <a:endParaRPr/>
          </a:p>
        </p:txBody>
      </p:sp>
      <p:sp>
        <p:nvSpPr>
          <p:cNvPr id="57" name="object 57"/>
          <p:cNvSpPr/>
          <p:nvPr/>
        </p:nvSpPr>
        <p:spPr>
          <a:xfrm>
            <a:off x="153933" y="2031335"/>
            <a:ext cx="3213922" cy="1182053"/>
          </a:xfrm>
          <a:custGeom>
            <a:avLst/>
            <a:gdLst/>
            <a:ahLst/>
            <a:cxnLst/>
            <a:rect l="l" t="t" r="r" b="b"/>
            <a:pathLst>
              <a:path w="2483485" h="1529714">
                <a:moveTo>
                  <a:pt x="0" y="1529613"/>
                </a:moveTo>
                <a:lnTo>
                  <a:pt x="2483396" y="1529613"/>
                </a:lnTo>
                <a:lnTo>
                  <a:pt x="2483396" y="0"/>
                </a:lnTo>
                <a:lnTo>
                  <a:pt x="0" y="0"/>
                </a:lnTo>
                <a:lnTo>
                  <a:pt x="0" y="1529613"/>
                </a:lnTo>
                <a:close/>
              </a:path>
            </a:pathLst>
          </a:custGeom>
          <a:solidFill>
            <a:srgbClr val="1B75BC"/>
          </a:solidFill>
        </p:spPr>
        <p:txBody>
          <a:bodyPr wrap="square" lIns="0" tIns="0" rIns="0" bIns="0" rtlCol="0"/>
          <a:lstStyle/>
          <a:p>
            <a:endParaRPr/>
          </a:p>
        </p:txBody>
      </p:sp>
      <p:sp>
        <p:nvSpPr>
          <p:cNvPr id="58" name="object 58"/>
          <p:cNvSpPr/>
          <p:nvPr/>
        </p:nvSpPr>
        <p:spPr>
          <a:xfrm>
            <a:off x="153933" y="2031335"/>
            <a:ext cx="3213922" cy="1182053"/>
          </a:xfrm>
          <a:custGeom>
            <a:avLst/>
            <a:gdLst/>
            <a:ahLst/>
            <a:cxnLst/>
            <a:rect l="l" t="t" r="r" b="b"/>
            <a:pathLst>
              <a:path w="2483485" h="1529714">
                <a:moveTo>
                  <a:pt x="0" y="1529613"/>
                </a:moveTo>
                <a:lnTo>
                  <a:pt x="2483396" y="1529613"/>
                </a:lnTo>
                <a:lnTo>
                  <a:pt x="2483396" y="0"/>
                </a:lnTo>
                <a:lnTo>
                  <a:pt x="0" y="0"/>
                </a:lnTo>
                <a:lnTo>
                  <a:pt x="0" y="1529613"/>
                </a:lnTo>
                <a:close/>
              </a:path>
            </a:pathLst>
          </a:custGeom>
          <a:ln w="8572">
            <a:solidFill>
              <a:srgbClr val="231F20"/>
            </a:solidFill>
          </a:ln>
        </p:spPr>
        <p:txBody>
          <a:bodyPr wrap="square" lIns="0" tIns="0" rIns="0" bIns="0" rtlCol="0"/>
          <a:lstStyle/>
          <a:p>
            <a:endParaRPr/>
          </a:p>
        </p:txBody>
      </p:sp>
      <p:sp>
        <p:nvSpPr>
          <p:cNvPr id="59" name="object 59"/>
          <p:cNvSpPr txBox="1"/>
          <p:nvPr/>
        </p:nvSpPr>
        <p:spPr>
          <a:xfrm>
            <a:off x="219013" y="787553"/>
            <a:ext cx="2566371" cy="529376"/>
          </a:xfrm>
          <a:prstGeom prst="rect">
            <a:avLst/>
          </a:prstGeom>
        </p:spPr>
        <p:txBody>
          <a:bodyPr vert="horz" wrap="square" lIns="0" tIns="0" rIns="0" bIns="0" rtlCol="0">
            <a:spAutoFit/>
          </a:bodyPr>
          <a:lstStyle/>
          <a:p>
            <a:pPr marL="779145">
              <a:lnSpc>
                <a:spcPct val="100000"/>
              </a:lnSpc>
            </a:pPr>
            <a:r>
              <a:rPr sz="800" spc="5" dirty="0">
                <a:solidFill>
                  <a:srgbClr val="FFFFFF"/>
                </a:solidFill>
                <a:latin typeface="Days"/>
                <a:cs typeface="Days"/>
              </a:rPr>
              <a:t>FLEXIBLE </a:t>
            </a:r>
            <a:r>
              <a:rPr sz="800" dirty="0">
                <a:solidFill>
                  <a:srgbClr val="FFFFFF"/>
                </a:solidFill>
                <a:latin typeface="Days"/>
                <a:cs typeface="Days"/>
              </a:rPr>
              <a:t>-</a:t>
            </a:r>
            <a:r>
              <a:rPr sz="800" spc="-85" dirty="0">
                <a:solidFill>
                  <a:srgbClr val="FFFFFF"/>
                </a:solidFill>
                <a:latin typeface="Days"/>
                <a:cs typeface="Days"/>
              </a:rPr>
              <a:t> </a:t>
            </a:r>
            <a:r>
              <a:rPr sz="800" spc="-5" dirty="0">
                <a:solidFill>
                  <a:srgbClr val="FFFFFF"/>
                </a:solidFill>
                <a:latin typeface="Days"/>
                <a:cs typeface="Days"/>
              </a:rPr>
              <a:t>ST</a:t>
            </a:r>
            <a:endParaRPr sz="800">
              <a:latin typeface="Days"/>
              <a:cs typeface="Days"/>
            </a:endParaRPr>
          </a:p>
          <a:p>
            <a:pPr marL="12700" marR="5080">
              <a:lnSpc>
                <a:spcPct val="121200"/>
              </a:lnSpc>
              <a:spcBef>
                <a:spcPts val="340"/>
              </a:spcBef>
            </a:pPr>
            <a:r>
              <a:rPr sz="650" b="1" spc="20" dirty="0">
                <a:solidFill>
                  <a:srgbClr val="FFFFFF"/>
                </a:solidFill>
                <a:latin typeface="Verdana"/>
                <a:cs typeface="Verdana"/>
              </a:rPr>
              <a:t>Material: </a:t>
            </a:r>
            <a:r>
              <a:rPr sz="650" b="1" spc="10" dirty="0">
                <a:solidFill>
                  <a:srgbClr val="FFFFFF"/>
                </a:solidFill>
                <a:latin typeface="Verdana"/>
                <a:cs typeface="Verdana"/>
              </a:rPr>
              <a:t>Steel </a:t>
            </a:r>
            <a:r>
              <a:rPr sz="650" b="1" spc="15" dirty="0">
                <a:solidFill>
                  <a:srgbClr val="FFFFFF"/>
                </a:solidFill>
                <a:latin typeface="Verdana"/>
                <a:cs typeface="Verdana"/>
              </a:rPr>
              <a:t>and </a:t>
            </a:r>
            <a:r>
              <a:rPr sz="650" b="1" spc="5" dirty="0">
                <a:solidFill>
                  <a:srgbClr val="FFFFFF"/>
                </a:solidFill>
                <a:latin typeface="Verdana"/>
                <a:cs typeface="Verdana"/>
              </a:rPr>
              <a:t>Stainless Steel  </a:t>
            </a:r>
            <a:r>
              <a:rPr sz="650" b="1" spc="15" dirty="0">
                <a:solidFill>
                  <a:srgbClr val="FFFFFF"/>
                </a:solidFill>
                <a:latin typeface="Verdana"/>
                <a:cs typeface="Verdana"/>
              </a:rPr>
              <a:t>Pressure </a:t>
            </a:r>
            <a:r>
              <a:rPr sz="650" b="1" spc="10" dirty="0">
                <a:solidFill>
                  <a:srgbClr val="FFFFFF"/>
                </a:solidFill>
                <a:latin typeface="Verdana"/>
                <a:cs typeface="Verdana"/>
              </a:rPr>
              <a:t>: </a:t>
            </a:r>
            <a:r>
              <a:rPr sz="650" b="1" spc="15" dirty="0">
                <a:solidFill>
                  <a:srgbClr val="FFFFFF"/>
                </a:solidFill>
                <a:latin typeface="Verdana"/>
                <a:cs typeface="Verdana"/>
              </a:rPr>
              <a:t>475 PSIG </a:t>
            </a:r>
            <a:r>
              <a:rPr sz="650" b="1" spc="10" dirty="0">
                <a:solidFill>
                  <a:srgbClr val="FFFFFF"/>
                </a:solidFill>
                <a:latin typeface="Verdana"/>
                <a:cs typeface="Verdana"/>
              </a:rPr>
              <a:t>at 850°F with</a:t>
            </a:r>
            <a:r>
              <a:rPr sz="650" b="1" spc="-125" dirty="0">
                <a:solidFill>
                  <a:srgbClr val="FFFFFF"/>
                </a:solidFill>
                <a:latin typeface="Verdana"/>
                <a:cs typeface="Verdana"/>
              </a:rPr>
              <a:t> </a:t>
            </a:r>
            <a:r>
              <a:rPr sz="650" b="1" spc="10" dirty="0">
                <a:solidFill>
                  <a:srgbClr val="FFFFFF"/>
                </a:solidFill>
                <a:latin typeface="Verdana"/>
                <a:cs typeface="Verdana"/>
              </a:rPr>
              <a:t>water  Size</a:t>
            </a:r>
            <a:r>
              <a:rPr sz="650" b="1" spc="-10" dirty="0">
                <a:solidFill>
                  <a:srgbClr val="FFFFFF"/>
                </a:solidFill>
                <a:latin typeface="Verdana"/>
                <a:cs typeface="Verdana"/>
              </a:rPr>
              <a:t> </a:t>
            </a:r>
            <a:r>
              <a:rPr sz="650" b="1" spc="15" dirty="0">
                <a:solidFill>
                  <a:srgbClr val="FFFFFF"/>
                </a:solidFill>
                <a:latin typeface="Verdana"/>
                <a:cs typeface="Verdana"/>
              </a:rPr>
              <a:t>Range</a:t>
            </a:r>
            <a:r>
              <a:rPr sz="650" b="1" spc="-145" dirty="0">
                <a:solidFill>
                  <a:srgbClr val="FFFFFF"/>
                </a:solidFill>
                <a:latin typeface="Verdana"/>
                <a:cs typeface="Verdana"/>
              </a:rPr>
              <a:t> </a:t>
            </a:r>
            <a:r>
              <a:rPr sz="650" b="1" spc="5" dirty="0">
                <a:solidFill>
                  <a:srgbClr val="FFFFFF"/>
                </a:solidFill>
                <a:latin typeface="Verdana"/>
                <a:cs typeface="Verdana"/>
              </a:rPr>
              <a:t>:</a:t>
            </a:r>
            <a:r>
              <a:rPr sz="650" b="1" spc="-10" dirty="0">
                <a:solidFill>
                  <a:srgbClr val="FFFFFF"/>
                </a:solidFill>
                <a:latin typeface="Verdana"/>
                <a:cs typeface="Verdana"/>
              </a:rPr>
              <a:t> </a:t>
            </a:r>
            <a:r>
              <a:rPr sz="650" b="1" spc="15" dirty="0">
                <a:solidFill>
                  <a:srgbClr val="FFFFFF"/>
                </a:solidFill>
                <a:latin typeface="Verdana"/>
                <a:cs typeface="Verdana"/>
              </a:rPr>
              <a:t>1/2″</a:t>
            </a:r>
            <a:r>
              <a:rPr sz="650" b="1" spc="-10" dirty="0">
                <a:solidFill>
                  <a:srgbClr val="FFFFFF"/>
                </a:solidFill>
                <a:latin typeface="Verdana"/>
                <a:cs typeface="Verdana"/>
              </a:rPr>
              <a:t> </a:t>
            </a:r>
            <a:r>
              <a:rPr sz="650" b="1" spc="10" dirty="0">
                <a:solidFill>
                  <a:srgbClr val="FFFFFF"/>
                </a:solidFill>
                <a:latin typeface="Verdana"/>
                <a:cs typeface="Verdana"/>
              </a:rPr>
              <a:t>to</a:t>
            </a:r>
            <a:r>
              <a:rPr sz="650" b="1" spc="-10" dirty="0">
                <a:solidFill>
                  <a:srgbClr val="FFFFFF"/>
                </a:solidFill>
                <a:latin typeface="Verdana"/>
                <a:cs typeface="Verdana"/>
              </a:rPr>
              <a:t> </a:t>
            </a:r>
            <a:r>
              <a:rPr sz="650" b="1" spc="15" dirty="0">
                <a:solidFill>
                  <a:srgbClr val="FFFFFF"/>
                </a:solidFill>
                <a:latin typeface="Verdana"/>
                <a:cs typeface="Verdana"/>
              </a:rPr>
              <a:t>2″</a:t>
            </a:r>
            <a:endParaRPr sz="650">
              <a:latin typeface="Verdana"/>
              <a:cs typeface="Verdana"/>
            </a:endParaRPr>
          </a:p>
          <a:p>
            <a:pPr marL="12700">
              <a:lnSpc>
                <a:spcPct val="100000"/>
              </a:lnSpc>
              <a:spcBef>
                <a:spcPts val="165"/>
              </a:spcBef>
            </a:pPr>
            <a:r>
              <a:rPr sz="650" b="1" spc="20" dirty="0">
                <a:solidFill>
                  <a:srgbClr val="FFFFFF"/>
                </a:solidFill>
                <a:latin typeface="Verdana"/>
                <a:cs typeface="Verdana"/>
              </a:rPr>
              <a:t>Connections:</a:t>
            </a:r>
            <a:r>
              <a:rPr sz="650" b="1" spc="-65" dirty="0">
                <a:solidFill>
                  <a:srgbClr val="FFFFFF"/>
                </a:solidFill>
                <a:latin typeface="Verdana"/>
                <a:cs typeface="Verdana"/>
              </a:rPr>
              <a:t> </a:t>
            </a:r>
            <a:r>
              <a:rPr sz="650" b="1" spc="15" dirty="0">
                <a:solidFill>
                  <a:srgbClr val="FFFFFF"/>
                </a:solidFill>
                <a:latin typeface="Verdana"/>
                <a:cs typeface="Verdana"/>
              </a:rPr>
              <a:t>Threaded</a:t>
            </a:r>
            <a:endParaRPr sz="650">
              <a:latin typeface="Verdana"/>
              <a:cs typeface="Verdana"/>
            </a:endParaRPr>
          </a:p>
        </p:txBody>
      </p:sp>
      <p:sp>
        <p:nvSpPr>
          <p:cNvPr id="60" name="object 60"/>
          <p:cNvSpPr txBox="1"/>
          <p:nvPr/>
        </p:nvSpPr>
        <p:spPr>
          <a:xfrm>
            <a:off x="227473" y="2073171"/>
            <a:ext cx="2674021" cy="612988"/>
          </a:xfrm>
          <a:prstGeom prst="rect">
            <a:avLst/>
          </a:prstGeom>
        </p:spPr>
        <p:txBody>
          <a:bodyPr vert="horz" wrap="square" lIns="0" tIns="0" rIns="0" bIns="0" rtlCol="0">
            <a:spAutoFit/>
          </a:bodyPr>
          <a:lstStyle/>
          <a:p>
            <a:pPr marL="317500">
              <a:lnSpc>
                <a:spcPct val="100000"/>
              </a:lnSpc>
            </a:pPr>
            <a:r>
              <a:rPr sz="800" spc="5" dirty="0">
                <a:solidFill>
                  <a:srgbClr val="FFFFFF"/>
                </a:solidFill>
                <a:latin typeface="Days"/>
                <a:cs typeface="Days"/>
              </a:rPr>
              <a:t>UNION ARCH FLEXIBLE </a:t>
            </a:r>
            <a:r>
              <a:rPr sz="800" dirty="0">
                <a:solidFill>
                  <a:srgbClr val="FFFFFF"/>
                </a:solidFill>
                <a:latin typeface="Days"/>
                <a:cs typeface="Days"/>
              </a:rPr>
              <a:t>-</a:t>
            </a:r>
            <a:r>
              <a:rPr sz="800" spc="-70" dirty="0">
                <a:solidFill>
                  <a:srgbClr val="FFFFFF"/>
                </a:solidFill>
                <a:latin typeface="Days"/>
                <a:cs typeface="Days"/>
              </a:rPr>
              <a:t> </a:t>
            </a:r>
            <a:r>
              <a:rPr sz="800" spc="5" dirty="0">
                <a:solidFill>
                  <a:srgbClr val="FFFFFF"/>
                </a:solidFill>
                <a:latin typeface="Days"/>
                <a:cs typeface="Days"/>
              </a:rPr>
              <a:t>DUT</a:t>
            </a:r>
            <a:endParaRPr sz="800">
              <a:latin typeface="Days"/>
              <a:cs typeface="Days"/>
            </a:endParaRPr>
          </a:p>
          <a:p>
            <a:pPr marL="12700">
              <a:lnSpc>
                <a:spcPct val="100000"/>
              </a:lnSpc>
              <a:spcBef>
                <a:spcPts val="85"/>
              </a:spcBef>
            </a:pPr>
            <a:r>
              <a:rPr sz="650" b="1" spc="10" dirty="0">
                <a:solidFill>
                  <a:srgbClr val="FFFFFF"/>
                </a:solidFill>
                <a:latin typeface="Verdana"/>
                <a:cs typeface="Verdana"/>
              </a:rPr>
              <a:t>Material : Steel </a:t>
            </a:r>
            <a:r>
              <a:rPr sz="650" b="1" spc="15" dirty="0">
                <a:solidFill>
                  <a:srgbClr val="FFFFFF"/>
                </a:solidFill>
                <a:latin typeface="Verdana"/>
                <a:cs typeface="Verdana"/>
              </a:rPr>
              <a:t>Union and</a:t>
            </a:r>
            <a:r>
              <a:rPr sz="650" b="1" spc="-130" dirty="0">
                <a:solidFill>
                  <a:srgbClr val="FFFFFF"/>
                </a:solidFill>
                <a:latin typeface="Verdana"/>
                <a:cs typeface="Verdana"/>
              </a:rPr>
              <a:t> </a:t>
            </a:r>
            <a:r>
              <a:rPr sz="650" b="1" spc="20" dirty="0">
                <a:solidFill>
                  <a:srgbClr val="FFFFFF"/>
                </a:solidFill>
                <a:latin typeface="Verdana"/>
                <a:cs typeface="Verdana"/>
              </a:rPr>
              <a:t>EPDM</a:t>
            </a:r>
            <a:endParaRPr sz="650">
              <a:latin typeface="Verdana"/>
              <a:cs typeface="Verdana"/>
            </a:endParaRPr>
          </a:p>
          <a:p>
            <a:pPr marL="12700">
              <a:lnSpc>
                <a:spcPct val="100000"/>
              </a:lnSpc>
              <a:spcBef>
                <a:spcPts val="165"/>
              </a:spcBef>
            </a:pPr>
            <a:r>
              <a:rPr sz="650" b="1" spc="15" dirty="0">
                <a:solidFill>
                  <a:srgbClr val="FFFFFF"/>
                </a:solidFill>
                <a:latin typeface="Verdana"/>
                <a:cs typeface="Verdana"/>
              </a:rPr>
              <a:t>Pressure </a:t>
            </a:r>
            <a:r>
              <a:rPr sz="650" b="1" spc="10" dirty="0">
                <a:solidFill>
                  <a:srgbClr val="FFFFFF"/>
                </a:solidFill>
                <a:latin typeface="Verdana"/>
                <a:cs typeface="Verdana"/>
              </a:rPr>
              <a:t>: </a:t>
            </a:r>
            <a:r>
              <a:rPr sz="650" b="1" spc="15" dirty="0">
                <a:solidFill>
                  <a:srgbClr val="FFFFFF"/>
                </a:solidFill>
                <a:latin typeface="Verdana"/>
                <a:cs typeface="Verdana"/>
              </a:rPr>
              <a:t>214 PSIG </a:t>
            </a:r>
            <a:r>
              <a:rPr sz="650" b="1" spc="10" dirty="0">
                <a:solidFill>
                  <a:srgbClr val="FFFFFF"/>
                </a:solidFill>
                <a:latin typeface="Verdana"/>
                <a:cs typeface="Verdana"/>
              </a:rPr>
              <a:t>at 250°F with</a:t>
            </a:r>
            <a:r>
              <a:rPr sz="650" b="1" spc="-130" dirty="0">
                <a:solidFill>
                  <a:srgbClr val="FFFFFF"/>
                </a:solidFill>
                <a:latin typeface="Verdana"/>
                <a:cs typeface="Verdana"/>
              </a:rPr>
              <a:t> </a:t>
            </a:r>
            <a:r>
              <a:rPr sz="650" b="1" spc="10" dirty="0">
                <a:solidFill>
                  <a:srgbClr val="FFFFFF"/>
                </a:solidFill>
                <a:latin typeface="Verdana"/>
                <a:cs typeface="Verdana"/>
              </a:rPr>
              <a:t>water</a:t>
            </a:r>
            <a:endParaRPr sz="650">
              <a:latin typeface="Verdana"/>
              <a:cs typeface="Verdana"/>
            </a:endParaRPr>
          </a:p>
          <a:p>
            <a:pPr marL="12700">
              <a:lnSpc>
                <a:spcPct val="100000"/>
              </a:lnSpc>
              <a:spcBef>
                <a:spcPts val="165"/>
              </a:spcBef>
            </a:pPr>
            <a:r>
              <a:rPr sz="650" b="1" spc="10" dirty="0">
                <a:solidFill>
                  <a:srgbClr val="FFFFFF"/>
                </a:solidFill>
                <a:latin typeface="Verdana"/>
                <a:cs typeface="Verdana"/>
              </a:rPr>
              <a:t>Size </a:t>
            </a:r>
            <a:r>
              <a:rPr sz="650" b="1" spc="15" dirty="0">
                <a:solidFill>
                  <a:srgbClr val="FFFFFF"/>
                </a:solidFill>
                <a:latin typeface="Verdana"/>
                <a:cs typeface="Verdana"/>
              </a:rPr>
              <a:t>Range </a:t>
            </a:r>
            <a:r>
              <a:rPr sz="650" b="1" spc="5" dirty="0">
                <a:solidFill>
                  <a:srgbClr val="FFFFFF"/>
                </a:solidFill>
                <a:latin typeface="Verdana"/>
                <a:cs typeface="Verdana"/>
              </a:rPr>
              <a:t>: </a:t>
            </a:r>
            <a:r>
              <a:rPr sz="650" b="1" spc="15" dirty="0">
                <a:solidFill>
                  <a:srgbClr val="FFFFFF"/>
                </a:solidFill>
                <a:latin typeface="Verdana"/>
                <a:cs typeface="Verdana"/>
              </a:rPr>
              <a:t>1/2″ </a:t>
            </a:r>
            <a:r>
              <a:rPr sz="650" b="1" spc="10" dirty="0">
                <a:solidFill>
                  <a:srgbClr val="FFFFFF"/>
                </a:solidFill>
                <a:latin typeface="Verdana"/>
                <a:cs typeface="Verdana"/>
              </a:rPr>
              <a:t>to</a:t>
            </a:r>
            <a:r>
              <a:rPr sz="650" b="1" spc="-125" dirty="0">
                <a:solidFill>
                  <a:srgbClr val="FFFFFF"/>
                </a:solidFill>
                <a:latin typeface="Verdana"/>
                <a:cs typeface="Verdana"/>
              </a:rPr>
              <a:t> </a:t>
            </a:r>
            <a:r>
              <a:rPr sz="650" b="1" spc="15" dirty="0">
                <a:solidFill>
                  <a:srgbClr val="FFFFFF"/>
                </a:solidFill>
                <a:latin typeface="Verdana"/>
                <a:cs typeface="Verdana"/>
              </a:rPr>
              <a:t>12″</a:t>
            </a:r>
            <a:endParaRPr sz="650">
              <a:latin typeface="Verdana"/>
              <a:cs typeface="Verdana"/>
            </a:endParaRPr>
          </a:p>
          <a:p>
            <a:pPr marL="12700">
              <a:lnSpc>
                <a:spcPct val="100000"/>
              </a:lnSpc>
              <a:spcBef>
                <a:spcPts val="165"/>
              </a:spcBef>
            </a:pPr>
            <a:r>
              <a:rPr sz="650" b="1" spc="20" dirty="0">
                <a:solidFill>
                  <a:srgbClr val="FFFFFF"/>
                </a:solidFill>
                <a:latin typeface="Verdana"/>
                <a:cs typeface="Verdana"/>
              </a:rPr>
              <a:t>Connections: </a:t>
            </a:r>
            <a:r>
              <a:rPr sz="650" b="1" spc="15" dirty="0">
                <a:solidFill>
                  <a:srgbClr val="FFFFFF"/>
                </a:solidFill>
                <a:latin typeface="Verdana"/>
                <a:cs typeface="Verdana"/>
              </a:rPr>
              <a:t>Threaded</a:t>
            </a:r>
            <a:r>
              <a:rPr sz="650" b="1" spc="-75" dirty="0">
                <a:solidFill>
                  <a:srgbClr val="FFFFFF"/>
                </a:solidFill>
                <a:latin typeface="Verdana"/>
                <a:cs typeface="Verdana"/>
              </a:rPr>
              <a:t> </a:t>
            </a:r>
            <a:r>
              <a:rPr sz="650" b="1" spc="15" dirty="0">
                <a:solidFill>
                  <a:srgbClr val="FFFFFF"/>
                </a:solidFill>
                <a:latin typeface="Verdana"/>
                <a:cs typeface="Verdana"/>
              </a:rPr>
              <a:t>Double</a:t>
            </a:r>
            <a:endParaRPr sz="650">
              <a:latin typeface="Verdana"/>
              <a:cs typeface="Verdana"/>
            </a:endParaRPr>
          </a:p>
        </p:txBody>
      </p:sp>
      <p:sp>
        <p:nvSpPr>
          <p:cNvPr id="61" name="object 61"/>
          <p:cNvSpPr/>
          <p:nvPr/>
        </p:nvSpPr>
        <p:spPr>
          <a:xfrm>
            <a:off x="229514" y="1117318"/>
            <a:ext cx="3051212" cy="776258"/>
          </a:xfrm>
          <a:custGeom>
            <a:avLst/>
            <a:gdLst/>
            <a:ahLst/>
            <a:cxnLst/>
            <a:rect l="l" t="t" r="r" b="b"/>
            <a:pathLst>
              <a:path w="2357755" h="1004569">
                <a:moveTo>
                  <a:pt x="2357399" y="0"/>
                </a:moveTo>
                <a:lnTo>
                  <a:pt x="0" y="1004074"/>
                </a:lnTo>
                <a:lnTo>
                  <a:pt x="2357399" y="1004074"/>
                </a:lnTo>
                <a:lnTo>
                  <a:pt x="2357399" y="0"/>
                </a:lnTo>
                <a:close/>
              </a:path>
            </a:pathLst>
          </a:custGeom>
          <a:solidFill>
            <a:srgbClr val="FFFFFF"/>
          </a:solidFill>
        </p:spPr>
        <p:txBody>
          <a:bodyPr wrap="square" lIns="0" tIns="0" rIns="0" bIns="0" rtlCol="0"/>
          <a:lstStyle/>
          <a:p>
            <a:endParaRPr/>
          </a:p>
        </p:txBody>
      </p:sp>
      <p:sp>
        <p:nvSpPr>
          <p:cNvPr id="62" name="object 62"/>
          <p:cNvSpPr/>
          <p:nvPr/>
        </p:nvSpPr>
        <p:spPr>
          <a:xfrm>
            <a:off x="229514" y="1117318"/>
            <a:ext cx="3051212" cy="776258"/>
          </a:xfrm>
          <a:custGeom>
            <a:avLst/>
            <a:gdLst/>
            <a:ahLst/>
            <a:cxnLst/>
            <a:rect l="l" t="t" r="r" b="b"/>
            <a:pathLst>
              <a:path w="2357755" h="1004569">
                <a:moveTo>
                  <a:pt x="2357399" y="0"/>
                </a:moveTo>
                <a:lnTo>
                  <a:pt x="2357399" y="1004074"/>
                </a:lnTo>
                <a:lnTo>
                  <a:pt x="0" y="1004074"/>
                </a:lnTo>
                <a:lnTo>
                  <a:pt x="2357399" y="0"/>
                </a:lnTo>
                <a:close/>
              </a:path>
            </a:pathLst>
          </a:custGeom>
          <a:ln w="8572">
            <a:solidFill>
              <a:srgbClr val="FFFFFF"/>
            </a:solidFill>
          </a:ln>
        </p:spPr>
        <p:txBody>
          <a:bodyPr wrap="square" lIns="0" tIns="0" rIns="0" bIns="0" rtlCol="0"/>
          <a:lstStyle/>
          <a:p>
            <a:endParaRPr/>
          </a:p>
        </p:txBody>
      </p:sp>
      <p:sp>
        <p:nvSpPr>
          <p:cNvPr id="63" name="object 63"/>
          <p:cNvSpPr/>
          <p:nvPr/>
        </p:nvSpPr>
        <p:spPr>
          <a:xfrm>
            <a:off x="222250" y="2383066"/>
            <a:ext cx="3051212" cy="776258"/>
          </a:xfrm>
          <a:custGeom>
            <a:avLst/>
            <a:gdLst/>
            <a:ahLst/>
            <a:cxnLst/>
            <a:rect l="l" t="t" r="r" b="b"/>
            <a:pathLst>
              <a:path w="2357755" h="1004570">
                <a:moveTo>
                  <a:pt x="2357399" y="0"/>
                </a:moveTo>
                <a:lnTo>
                  <a:pt x="0" y="1004074"/>
                </a:lnTo>
                <a:lnTo>
                  <a:pt x="2357399" y="1004074"/>
                </a:lnTo>
                <a:lnTo>
                  <a:pt x="2357399" y="0"/>
                </a:lnTo>
                <a:close/>
              </a:path>
            </a:pathLst>
          </a:custGeom>
          <a:solidFill>
            <a:srgbClr val="FFFFFF"/>
          </a:solidFill>
        </p:spPr>
        <p:txBody>
          <a:bodyPr wrap="square" lIns="0" tIns="0" rIns="0" bIns="0" rtlCol="0"/>
          <a:lstStyle/>
          <a:p>
            <a:endParaRPr/>
          </a:p>
        </p:txBody>
      </p:sp>
      <p:sp>
        <p:nvSpPr>
          <p:cNvPr id="64" name="object 64"/>
          <p:cNvSpPr/>
          <p:nvPr/>
        </p:nvSpPr>
        <p:spPr>
          <a:xfrm>
            <a:off x="222250" y="2383066"/>
            <a:ext cx="3051212" cy="776258"/>
          </a:xfrm>
          <a:custGeom>
            <a:avLst/>
            <a:gdLst/>
            <a:ahLst/>
            <a:cxnLst/>
            <a:rect l="l" t="t" r="r" b="b"/>
            <a:pathLst>
              <a:path w="2357755" h="1004570">
                <a:moveTo>
                  <a:pt x="2357399" y="0"/>
                </a:moveTo>
                <a:lnTo>
                  <a:pt x="2357399" y="1004074"/>
                </a:lnTo>
                <a:lnTo>
                  <a:pt x="0" y="1004074"/>
                </a:lnTo>
                <a:lnTo>
                  <a:pt x="2357399" y="0"/>
                </a:lnTo>
                <a:close/>
              </a:path>
            </a:pathLst>
          </a:custGeom>
          <a:ln w="8572">
            <a:solidFill>
              <a:srgbClr val="FFFFFF"/>
            </a:solidFill>
          </a:ln>
        </p:spPr>
        <p:txBody>
          <a:bodyPr wrap="square" lIns="0" tIns="0" rIns="0" bIns="0" rtlCol="0"/>
          <a:lstStyle/>
          <a:p>
            <a:endParaRPr/>
          </a:p>
        </p:txBody>
      </p:sp>
      <p:sp>
        <p:nvSpPr>
          <p:cNvPr id="65" name="object 65"/>
          <p:cNvSpPr/>
          <p:nvPr/>
        </p:nvSpPr>
        <p:spPr>
          <a:xfrm>
            <a:off x="1858800" y="2261013"/>
            <a:ext cx="1613124" cy="1012674"/>
          </a:xfrm>
          <a:prstGeom prst="rect">
            <a:avLst/>
          </a:prstGeom>
          <a:blipFill>
            <a:blip r:embed="rId12" cstate="print"/>
            <a:stretch>
              <a:fillRect/>
            </a:stretch>
          </a:blipFill>
        </p:spPr>
        <p:txBody>
          <a:bodyPr wrap="square" lIns="0" tIns="0" rIns="0" bIns="0" rtlCol="0"/>
          <a:lstStyle/>
          <a:p>
            <a:endParaRPr/>
          </a:p>
        </p:txBody>
      </p:sp>
      <p:sp>
        <p:nvSpPr>
          <p:cNvPr id="66" name="object 66"/>
          <p:cNvSpPr/>
          <p:nvPr/>
        </p:nvSpPr>
        <p:spPr>
          <a:xfrm>
            <a:off x="2037926" y="1055663"/>
            <a:ext cx="1201091" cy="905503"/>
          </a:xfrm>
          <a:prstGeom prst="rect">
            <a:avLst/>
          </a:prstGeom>
          <a:blipFill>
            <a:blip r:embed="rId13" cstate="print"/>
            <a:stretch>
              <a:fillRect/>
            </a:stretch>
          </a:blipFill>
        </p:spPr>
        <p:txBody>
          <a:bodyPr wrap="square" lIns="0" tIns="0" rIns="0" bIns="0" rtlCol="0"/>
          <a:lstStyle/>
          <a:p>
            <a:endParaRPr/>
          </a:p>
        </p:txBody>
      </p:sp>
      <p:sp>
        <p:nvSpPr>
          <p:cNvPr id="67" name="object 67"/>
          <p:cNvSpPr/>
          <p:nvPr/>
        </p:nvSpPr>
        <p:spPr>
          <a:xfrm>
            <a:off x="153933" y="4586963"/>
            <a:ext cx="3213922" cy="1182053"/>
          </a:xfrm>
          <a:custGeom>
            <a:avLst/>
            <a:gdLst/>
            <a:ahLst/>
            <a:cxnLst/>
            <a:rect l="l" t="t" r="r" b="b"/>
            <a:pathLst>
              <a:path w="2483485" h="1529715">
                <a:moveTo>
                  <a:pt x="0" y="1529613"/>
                </a:moveTo>
                <a:lnTo>
                  <a:pt x="2483396" y="1529613"/>
                </a:lnTo>
                <a:lnTo>
                  <a:pt x="2483396" y="0"/>
                </a:lnTo>
                <a:lnTo>
                  <a:pt x="0" y="0"/>
                </a:lnTo>
                <a:lnTo>
                  <a:pt x="0" y="1529613"/>
                </a:lnTo>
                <a:close/>
              </a:path>
            </a:pathLst>
          </a:custGeom>
          <a:solidFill>
            <a:srgbClr val="1B75BC"/>
          </a:solidFill>
        </p:spPr>
        <p:txBody>
          <a:bodyPr wrap="square" lIns="0" tIns="0" rIns="0" bIns="0" rtlCol="0"/>
          <a:lstStyle/>
          <a:p>
            <a:endParaRPr/>
          </a:p>
        </p:txBody>
      </p:sp>
      <p:sp>
        <p:nvSpPr>
          <p:cNvPr id="68" name="object 68"/>
          <p:cNvSpPr/>
          <p:nvPr/>
        </p:nvSpPr>
        <p:spPr>
          <a:xfrm>
            <a:off x="153933" y="4586963"/>
            <a:ext cx="3213922" cy="1182053"/>
          </a:xfrm>
          <a:custGeom>
            <a:avLst/>
            <a:gdLst/>
            <a:ahLst/>
            <a:cxnLst/>
            <a:rect l="l" t="t" r="r" b="b"/>
            <a:pathLst>
              <a:path w="2483485" h="1529715">
                <a:moveTo>
                  <a:pt x="0" y="1529613"/>
                </a:moveTo>
                <a:lnTo>
                  <a:pt x="2483396" y="1529613"/>
                </a:lnTo>
                <a:lnTo>
                  <a:pt x="2483396" y="0"/>
                </a:lnTo>
                <a:lnTo>
                  <a:pt x="0" y="0"/>
                </a:lnTo>
                <a:lnTo>
                  <a:pt x="0" y="1529613"/>
                </a:lnTo>
                <a:close/>
              </a:path>
            </a:pathLst>
          </a:custGeom>
          <a:ln w="8572">
            <a:solidFill>
              <a:srgbClr val="231F20"/>
            </a:solidFill>
          </a:ln>
        </p:spPr>
        <p:txBody>
          <a:bodyPr wrap="square" lIns="0" tIns="0" rIns="0" bIns="0" rtlCol="0"/>
          <a:lstStyle/>
          <a:p>
            <a:endParaRPr/>
          </a:p>
        </p:txBody>
      </p:sp>
      <p:sp>
        <p:nvSpPr>
          <p:cNvPr id="69" name="object 69"/>
          <p:cNvSpPr/>
          <p:nvPr/>
        </p:nvSpPr>
        <p:spPr>
          <a:xfrm>
            <a:off x="153933" y="3305832"/>
            <a:ext cx="3213922" cy="1182053"/>
          </a:xfrm>
          <a:custGeom>
            <a:avLst/>
            <a:gdLst/>
            <a:ahLst/>
            <a:cxnLst/>
            <a:rect l="l" t="t" r="r" b="b"/>
            <a:pathLst>
              <a:path w="2483485" h="1529714">
                <a:moveTo>
                  <a:pt x="0" y="1529613"/>
                </a:moveTo>
                <a:lnTo>
                  <a:pt x="2483396" y="1529613"/>
                </a:lnTo>
                <a:lnTo>
                  <a:pt x="2483396" y="0"/>
                </a:lnTo>
                <a:lnTo>
                  <a:pt x="0" y="0"/>
                </a:lnTo>
                <a:lnTo>
                  <a:pt x="0" y="1529613"/>
                </a:lnTo>
                <a:close/>
              </a:path>
            </a:pathLst>
          </a:custGeom>
          <a:solidFill>
            <a:srgbClr val="1B75BC"/>
          </a:solidFill>
        </p:spPr>
        <p:txBody>
          <a:bodyPr wrap="square" lIns="0" tIns="0" rIns="0" bIns="0" rtlCol="0"/>
          <a:lstStyle/>
          <a:p>
            <a:endParaRPr/>
          </a:p>
        </p:txBody>
      </p:sp>
      <p:sp>
        <p:nvSpPr>
          <p:cNvPr id="70" name="object 70"/>
          <p:cNvSpPr/>
          <p:nvPr/>
        </p:nvSpPr>
        <p:spPr>
          <a:xfrm>
            <a:off x="153933" y="3305832"/>
            <a:ext cx="3213922" cy="1182053"/>
          </a:xfrm>
          <a:custGeom>
            <a:avLst/>
            <a:gdLst/>
            <a:ahLst/>
            <a:cxnLst/>
            <a:rect l="l" t="t" r="r" b="b"/>
            <a:pathLst>
              <a:path w="2483485" h="1529714">
                <a:moveTo>
                  <a:pt x="0" y="1529613"/>
                </a:moveTo>
                <a:lnTo>
                  <a:pt x="2483396" y="1529613"/>
                </a:lnTo>
                <a:lnTo>
                  <a:pt x="2483396" y="0"/>
                </a:lnTo>
                <a:lnTo>
                  <a:pt x="0" y="0"/>
                </a:lnTo>
                <a:lnTo>
                  <a:pt x="0" y="1529613"/>
                </a:lnTo>
                <a:close/>
              </a:path>
            </a:pathLst>
          </a:custGeom>
          <a:ln w="8572">
            <a:solidFill>
              <a:srgbClr val="231F20"/>
            </a:solidFill>
          </a:ln>
        </p:spPr>
        <p:txBody>
          <a:bodyPr wrap="square" lIns="0" tIns="0" rIns="0" bIns="0" rtlCol="0"/>
          <a:lstStyle/>
          <a:p>
            <a:endParaRPr/>
          </a:p>
        </p:txBody>
      </p:sp>
      <p:sp>
        <p:nvSpPr>
          <p:cNvPr id="71" name="object 71"/>
          <p:cNvSpPr txBox="1"/>
          <p:nvPr/>
        </p:nvSpPr>
        <p:spPr>
          <a:xfrm>
            <a:off x="228495" y="4619410"/>
            <a:ext cx="3011768" cy="642227"/>
          </a:xfrm>
          <a:prstGeom prst="rect">
            <a:avLst/>
          </a:prstGeom>
        </p:spPr>
        <p:txBody>
          <a:bodyPr vert="horz" wrap="square" lIns="0" tIns="0" rIns="0" bIns="0" rtlCol="0">
            <a:spAutoFit/>
          </a:bodyPr>
          <a:lstStyle/>
          <a:p>
            <a:pPr marL="55244">
              <a:lnSpc>
                <a:spcPct val="100000"/>
              </a:lnSpc>
            </a:pPr>
            <a:r>
              <a:rPr sz="800" spc="5" dirty="0">
                <a:solidFill>
                  <a:srgbClr val="FFFFFF"/>
                </a:solidFill>
                <a:latin typeface="Days"/>
                <a:cs typeface="Days"/>
              </a:rPr>
              <a:t>SINGLE ARCH FLEXIBLE  </a:t>
            </a:r>
            <a:r>
              <a:rPr sz="800" dirty="0">
                <a:solidFill>
                  <a:srgbClr val="FFFFFF"/>
                </a:solidFill>
                <a:latin typeface="Days"/>
                <a:cs typeface="Days"/>
              </a:rPr>
              <a:t>-  </a:t>
            </a:r>
            <a:r>
              <a:rPr sz="800" spc="5" dirty="0">
                <a:solidFill>
                  <a:srgbClr val="FFFFFF"/>
                </a:solidFill>
                <a:latin typeface="Days"/>
                <a:cs typeface="Days"/>
              </a:rPr>
              <a:t>SSP &amp;</a:t>
            </a:r>
            <a:r>
              <a:rPr sz="800" spc="-60" dirty="0">
                <a:solidFill>
                  <a:srgbClr val="FFFFFF"/>
                </a:solidFill>
                <a:latin typeface="Days"/>
                <a:cs typeface="Days"/>
              </a:rPr>
              <a:t> </a:t>
            </a:r>
            <a:r>
              <a:rPr sz="800" spc="5" dirty="0">
                <a:solidFill>
                  <a:srgbClr val="FFFFFF"/>
                </a:solidFill>
                <a:latin typeface="Days"/>
                <a:cs typeface="Days"/>
              </a:rPr>
              <a:t>DSP</a:t>
            </a:r>
            <a:endParaRPr sz="800">
              <a:latin typeface="Days"/>
              <a:cs typeface="Days"/>
            </a:endParaRPr>
          </a:p>
          <a:p>
            <a:pPr marL="12700" marR="360045">
              <a:lnSpc>
                <a:spcPct val="121200"/>
              </a:lnSpc>
              <a:spcBef>
                <a:spcPts val="229"/>
              </a:spcBef>
            </a:pPr>
            <a:r>
              <a:rPr sz="650" b="1" spc="20" dirty="0">
                <a:solidFill>
                  <a:srgbClr val="FFFFFF"/>
                </a:solidFill>
                <a:latin typeface="Verdana"/>
                <a:cs typeface="Verdana"/>
              </a:rPr>
              <a:t>Material: </a:t>
            </a:r>
            <a:r>
              <a:rPr sz="650" b="1" spc="10" dirty="0">
                <a:solidFill>
                  <a:srgbClr val="FFFFFF"/>
                </a:solidFill>
                <a:latin typeface="Verdana"/>
                <a:cs typeface="Verdana"/>
              </a:rPr>
              <a:t>Steel Flanged </a:t>
            </a:r>
            <a:r>
              <a:rPr sz="650" b="1" spc="15" dirty="0">
                <a:solidFill>
                  <a:srgbClr val="FFFFFF"/>
                </a:solidFill>
                <a:latin typeface="Verdana"/>
                <a:cs typeface="Verdana"/>
              </a:rPr>
              <a:t>and </a:t>
            </a:r>
            <a:r>
              <a:rPr sz="650" b="1" spc="20" dirty="0">
                <a:solidFill>
                  <a:srgbClr val="FFFFFF"/>
                </a:solidFill>
                <a:latin typeface="Verdana"/>
                <a:cs typeface="Verdana"/>
              </a:rPr>
              <a:t>EPDM  Pressure: </a:t>
            </a:r>
            <a:r>
              <a:rPr sz="650" b="1" spc="15" dirty="0">
                <a:solidFill>
                  <a:srgbClr val="FFFFFF"/>
                </a:solidFill>
                <a:latin typeface="Verdana"/>
                <a:cs typeface="Verdana"/>
              </a:rPr>
              <a:t>214 PSIG </a:t>
            </a:r>
            <a:r>
              <a:rPr sz="650" b="1" spc="10" dirty="0">
                <a:solidFill>
                  <a:srgbClr val="FFFFFF"/>
                </a:solidFill>
                <a:latin typeface="Verdana"/>
                <a:cs typeface="Verdana"/>
              </a:rPr>
              <a:t>at 240°F with water  Size</a:t>
            </a:r>
            <a:r>
              <a:rPr sz="650" b="1" spc="-5" dirty="0">
                <a:solidFill>
                  <a:srgbClr val="FFFFFF"/>
                </a:solidFill>
                <a:latin typeface="Verdana"/>
                <a:cs typeface="Verdana"/>
              </a:rPr>
              <a:t> </a:t>
            </a:r>
            <a:r>
              <a:rPr sz="650" b="1" spc="15" dirty="0">
                <a:solidFill>
                  <a:srgbClr val="FFFFFF"/>
                </a:solidFill>
                <a:latin typeface="Verdana"/>
                <a:cs typeface="Verdana"/>
              </a:rPr>
              <a:t>Range</a:t>
            </a:r>
            <a:r>
              <a:rPr sz="650" b="1" spc="-145" dirty="0">
                <a:solidFill>
                  <a:srgbClr val="FFFFFF"/>
                </a:solidFill>
                <a:latin typeface="Verdana"/>
                <a:cs typeface="Verdana"/>
              </a:rPr>
              <a:t> </a:t>
            </a:r>
            <a:r>
              <a:rPr sz="650" b="1" spc="5" dirty="0">
                <a:solidFill>
                  <a:srgbClr val="FFFFFF"/>
                </a:solidFill>
                <a:latin typeface="Verdana"/>
                <a:cs typeface="Verdana"/>
              </a:rPr>
              <a:t>:</a:t>
            </a:r>
            <a:r>
              <a:rPr sz="650" b="1" spc="-5" dirty="0">
                <a:solidFill>
                  <a:srgbClr val="FFFFFF"/>
                </a:solidFill>
                <a:latin typeface="Verdana"/>
                <a:cs typeface="Verdana"/>
              </a:rPr>
              <a:t> </a:t>
            </a:r>
            <a:r>
              <a:rPr sz="650" b="1" spc="15" dirty="0">
                <a:solidFill>
                  <a:srgbClr val="FFFFFF"/>
                </a:solidFill>
                <a:latin typeface="Verdana"/>
                <a:cs typeface="Verdana"/>
              </a:rPr>
              <a:t>1</a:t>
            </a:r>
            <a:r>
              <a:rPr sz="650" b="1" spc="-5" dirty="0">
                <a:solidFill>
                  <a:srgbClr val="FFFFFF"/>
                </a:solidFill>
                <a:latin typeface="Verdana"/>
                <a:cs typeface="Verdana"/>
              </a:rPr>
              <a:t> </a:t>
            </a:r>
            <a:r>
              <a:rPr sz="650" b="1" spc="15" dirty="0">
                <a:solidFill>
                  <a:srgbClr val="FFFFFF"/>
                </a:solidFill>
                <a:latin typeface="Verdana"/>
                <a:cs typeface="Verdana"/>
              </a:rPr>
              <a:t>1/2″</a:t>
            </a:r>
            <a:r>
              <a:rPr sz="650" b="1" spc="-5" dirty="0">
                <a:solidFill>
                  <a:srgbClr val="FFFFFF"/>
                </a:solidFill>
                <a:latin typeface="Verdana"/>
                <a:cs typeface="Verdana"/>
              </a:rPr>
              <a:t> </a:t>
            </a:r>
            <a:r>
              <a:rPr sz="650" b="1" spc="10" dirty="0">
                <a:solidFill>
                  <a:srgbClr val="FFFFFF"/>
                </a:solidFill>
                <a:latin typeface="Verdana"/>
                <a:cs typeface="Verdana"/>
              </a:rPr>
              <a:t>to</a:t>
            </a:r>
            <a:r>
              <a:rPr sz="650" b="1" spc="-5" dirty="0">
                <a:solidFill>
                  <a:srgbClr val="FFFFFF"/>
                </a:solidFill>
                <a:latin typeface="Verdana"/>
                <a:cs typeface="Verdana"/>
              </a:rPr>
              <a:t> </a:t>
            </a:r>
            <a:r>
              <a:rPr sz="650" b="1" spc="15" dirty="0">
                <a:solidFill>
                  <a:srgbClr val="FFFFFF"/>
                </a:solidFill>
                <a:latin typeface="Verdana"/>
                <a:cs typeface="Verdana"/>
              </a:rPr>
              <a:t>14″</a:t>
            </a:r>
            <a:endParaRPr sz="650">
              <a:latin typeface="Verdana"/>
              <a:cs typeface="Verdana"/>
            </a:endParaRPr>
          </a:p>
          <a:p>
            <a:pPr marL="12700">
              <a:lnSpc>
                <a:spcPct val="100000"/>
              </a:lnSpc>
              <a:spcBef>
                <a:spcPts val="160"/>
              </a:spcBef>
            </a:pPr>
            <a:r>
              <a:rPr sz="650" b="1" spc="20" dirty="0">
                <a:solidFill>
                  <a:srgbClr val="FFFFFF"/>
                </a:solidFill>
                <a:latin typeface="Verdana"/>
                <a:cs typeface="Verdana"/>
              </a:rPr>
              <a:t>Connections: </a:t>
            </a:r>
            <a:r>
              <a:rPr sz="650" b="1" spc="10" dirty="0">
                <a:solidFill>
                  <a:srgbClr val="FFFFFF"/>
                </a:solidFill>
                <a:latin typeface="Verdana"/>
                <a:cs typeface="Verdana"/>
              </a:rPr>
              <a:t>SSP Flanged</a:t>
            </a:r>
            <a:r>
              <a:rPr sz="650" b="1" spc="-40" dirty="0">
                <a:solidFill>
                  <a:srgbClr val="FFFFFF"/>
                </a:solidFill>
                <a:latin typeface="Verdana"/>
                <a:cs typeface="Verdana"/>
              </a:rPr>
              <a:t> </a:t>
            </a:r>
            <a:r>
              <a:rPr sz="650" b="1" spc="5" dirty="0">
                <a:solidFill>
                  <a:srgbClr val="FFFFFF"/>
                </a:solidFill>
                <a:latin typeface="Verdana"/>
                <a:cs typeface="Verdana"/>
              </a:rPr>
              <a:t>Single</a:t>
            </a:r>
            <a:endParaRPr sz="650">
              <a:latin typeface="Verdana"/>
              <a:cs typeface="Verdana"/>
            </a:endParaRPr>
          </a:p>
          <a:p>
            <a:pPr marL="598805">
              <a:lnSpc>
                <a:spcPct val="100000"/>
              </a:lnSpc>
              <a:spcBef>
                <a:spcPts val="160"/>
              </a:spcBef>
            </a:pPr>
            <a:r>
              <a:rPr sz="650" b="1" spc="15" dirty="0">
                <a:solidFill>
                  <a:srgbClr val="FFFFFF"/>
                </a:solidFill>
                <a:latin typeface="Verdana"/>
                <a:cs typeface="Verdana"/>
              </a:rPr>
              <a:t>DSP </a:t>
            </a:r>
            <a:r>
              <a:rPr sz="650" b="1" spc="10" dirty="0">
                <a:solidFill>
                  <a:srgbClr val="FFFFFF"/>
                </a:solidFill>
                <a:latin typeface="Verdana"/>
                <a:cs typeface="Verdana"/>
              </a:rPr>
              <a:t>Flanged</a:t>
            </a:r>
            <a:r>
              <a:rPr sz="650" b="1" spc="-80" dirty="0">
                <a:solidFill>
                  <a:srgbClr val="FFFFFF"/>
                </a:solidFill>
                <a:latin typeface="Verdana"/>
                <a:cs typeface="Verdana"/>
              </a:rPr>
              <a:t> </a:t>
            </a:r>
            <a:r>
              <a:rPr sz="650" b="1" spc="15" dirty="0">
                <a:solidFill>
                  <a:srgbClr val="FFFFFF"/>
                </a:solidFill>
                <a:latin typeface="Verdana"/>
                <a:cs typeface="Verdana"/>
              </a:rPr>
              <a:t>Double</a:t>
            </a:r>
            <a:endParaRPr sz="650">
              <a:latin typeface="Verdana"/>
              <a:cs typeface="Verdana"/>
            </a:endParaRPr>
          </a:p>
        </p:txBody>
      </p:sp>
      <p:sp>
        <p:nvSpPr>
          <p:cNvPr id="72" name="object 72"/>
          <p:cNvSpPr txBox="1"/>
          <p:nvPr/>
        </p:nvSpPr>
        <p:spPr>
          <a:xfrm>
            <a:off x="219376" y="3336400"/>
            <a:ext cx="3086548" cy="529376"/>
          </a:xfrm>
          <a:prstGeom prst="rect">
            <a:avLst/>
          </a:prstGeom>
        </p:spPr>
        <p:txBody>
          <a:bodyPr vert="horz" wrap="square" lIns="0" tIns="0" rIns="0" bIns="0" rtlCol="0">
            <a:spAutoFit/>
          </a:bodyPr>
          <a:lstStyle/>
          <a:p>
            <a:pPr marL="12700">
              <a:lnSpc>
                <a:spcPct val="100000"/>
              </a:lnSpc>
            </a:pPr>
            <a:r>
              <a:rPr sz="800" spc="-5" dirty="0">
                <a:solidFill>
                  <a:srgbClr val="FFFFFF"/>
                </a:solidFill>
                <a:latin typeface="Days"/>
                <a:cs typeface="Days"/>
              </a:rPr>
              <a:t>STANDARD </a:t>
            </a:r>
            <a:r>
              <a:rPr sz="800" spc="5" dirty="0">
                <a:solidFill>
                  <a:srgbClr val="FFFFFF"/>
                </a:solidFill>
                <a:latin typeface="Days"/>
                <a:cs typeface="Days"/>
              </a:rPr>
              <a:t>FLANGED </a:t>
            </a:r>
            <a:r>
              <a:rPr sz="800" dirty="0">
                <a:solidFill>
                  <a:srgbClr val="FFFFFF"/>
                </a:solidFill>
                <a:latin typeface="Days"/>
                <a:cs typeface="Days"/>
              </a:rPr>
              <a:t>CONNECTOR -</a:t>
            </a:r>
            <a:r>
              <a:rPr sz="800" spc="-45" dirty="0">
                <a:solidFill>
                  <a:srgbClr val="FFFFFF"/>
                </a:solidFill>
                <a:latin typeface="Days"/>
                <a:cs typeface="Days"/>
              </a:rPr>
              <a:t> </a:t>
            </a:r>
            <a:r>
              <a:rPr sz="800" spc="5" dirty="0">
                <a:solidFill>
                  <a:srgbClr val="FFFFFF"/>
                </a:solidFill>
                <a:latin typeface="Days"/>
                <a:cs typeface="Days"/>
              </a:rPr>
              <a:t>SM</a:t>
            </a:r>
            <a:endParaRPr sz="800">
              <a:latin typeface="Days"/>
              <a:cs typeface="Days"/>
            </a:endParaRPr>
          </a:p>
          <a:p>
            <a:pPr marL="19685" marR="419734">
              <a:lnSpc>
                <a:spcPct val="121200"/>
              </a:lnSpc>
              <a:spcBef>
                <a:spcPts val="340"/>
              </a:spcBef>
            </a:pPr>
            <a:r>
              <a:rPr sz="650" b="1" spc="20" dirty="0">
                <a:solidFill>
                  <a:srgbClr val="FFFFFF"/>
                </a:solidFill>
                <a:latin typeface="Verdana"/>
                <a:cs typeface="Verdana"/>
              </a:rPr>
              <a:t>Material: </a:t>
            </a:r>
            <a:r>
              <a:rPr sz="650" b="1" spc="10" dirty="0">
                <a:solidFill>
                  <a:srgbClr val="FFFFFF"/>
                </a:solidFill>
                <a:latin typeface="Verdana"/>
                <a:cs typeface="Verdana"/>
              </a:rPr>
              <a:t>Steel </a:t>
            </a:r>
            <a:r>
              <a:rPr sz="650" b="1" spc="15" dirty="0">
                <a:solidFill>
                  <a:srgbClr val="FFFFFF"/>
                </a:solidFill>
                <a:latin typeface="Verdana"/>
                <a:cs typeface="Verdana"/>
              </a:rPr>
              <a:t>and </a:t>
            </a:r>
            <a:r>
              <a:rPr sz="650" b="1" spc="5" dirty="0">
                <a:solidFill>
                  <a:srgbClr val="FFFFFF"/>
                </a:solidFill>
                <a:latin typeface="Verdana"/>
                <a:cs typeface="Verdana"/>
              </a:rPr>
              <a:t>Stainless Steel  </a:t>
            </a:r>
            <a:r>
              <a:rPr sz="650" b="1" spc="20" dirty="0">
                <a:solidFill>
                  <a:srgbClr val="FFFFFF"/>
                </a:solidFill>
                <a:latin typeface="Verdana"/>
                <a:cs typeface="Verdana"/>
              </a:rPr>
              <a:t>Pressure: </a:t>
            </a:r>
            <a:r>
              <a:rPr sz="650" b="1" spc="15" dirty="0">
                <a:solidFill>
                  <a:srgbClr val="FFFFFF"/>
                </a:solidFill>
                <a:latin typeface="Verdana"/>
                <a:cs typeface="Verdana"/>
              </a:rPr>
              <a:t>125 PSIG </a:t>
            </a:r>
            <a:r>
              <a:rPr sz="650" b="1" spc="10" dirty="0">
                <a:solidFill>
                  <a:srgbClr val="FFFFFF"/>
                </a:solidFill>
                <a:latin typeface="Verdana"/>
                <a:cs typeface="Verdana"/>
              </a:rPr>
              <a:t>at 450°F wih water  Size</a:t>
            </a:r>
            <a:r>
              <a:rPr sz="650" b="1" spc="-10" dirty="0">
                <a:solidFill>
                  <a:srgbClr val="FFFFFF"/>
                </a:solidFill>
                <a:latin typeface="Verdana"/>
                <a:cs typeface="Verdana"/>
              </a:rPr>
              <a:t> </a:t>
            </a:r>
            <a:r>
              <a:rPr sz="650" b="1" spc="15" dirty="0">
                <a:solidFill>
                  <a:srgbClr val="FFFFFF"/>
                </a:solidFill>
                <a:latin typeface="Verdana"/>
                <a:cs typeface="Verdana"/>
              </a:rPr>
              <a:t>Range</a:t>
            </a:r>
            <a:r>
              <a:rPr sz="650" b="1" spc="-145" dirty="0">
                <a:solidFill>
                  <a:srgbClr val="FFFFFF"/>
                </a:solidFill>
                <a:latin typeface="Verdana"/>
                <a:cs typeface="Verdana"/>
              </a:rPr>
              <a:t> </a:t>
            </a:r>
            <a:r>
              <a:rPr sz="650" b="1" spc="5" dirty="0">
                <a:solidFill>
                  <a:srgbClr val="FFFFFF"/>
                </a:solidFill>
                <a:latin typeface="Verdana"/>
                <a:cs typeface="Verdana"/>
              </a:rPr>
              <a:t>:</a:t>
            </a:r>
            <a:r>
              <a:rPr sz="650" b="1" spc="-10" dirty="0">
                <a:solidFill>
                  <a:srgbClr val="FFFFFF"/>
                </a:solidFill>
                <a:latin typeface="Verdana"/>
                <a:cs typeface="Verdana"/>
              </a:rPr>
              <a:t> </a:t>
            </a:r>
            <a:r>
              <a:rPr sz="650" b="1" spc="15" dirty="0">
                <a:solidFill>
                  <a:srgbClr val="FFFFFF"/>
                </a:solidFill>
                <a:latin typeface="Verdana"/>
                <a:cs typeface="Verdana"/>
              </a:rPr>
              <a:t>2″</a:t>
            </a:r>
            <a:r>
              <a:rPr sz="650" b="1" spc="-10" dirty="0">
                <a:solidFill>
                  <a:srgbClr val="FFFFFF"/>
                </a:solidFill>
                <a:latin typeface="Verdana"/>
                <a:cs typeface="Verdana"/>
              </a:rPr>
              <a:t> </a:t>
            </a:r>
            <a:r>
              <a:rPr sz="650" b="1" spc="10" dirty="0">
                <a:solidFill>
                  <a:srgbClr val="FFFFFF"/>
                </a:solidFill>
                <a:latin typeface="Verdana"/>
                <a:cs typeface="Verdana"/>
              </a:rPr>
              <a:t>to</a:t>
            </a:r>
            <a:r>
              <a:rPr sz="650" b="1" spc="-10" dirty="0">
                <a:solidFill>
                  <a:srgbClr val="FFFFFF"/>
                </a:solidFill>
                <a:latin typeface="Verdana"/>
                <a:cs typeface="Verdana"/>
              </a:rPr>
              <a:t> </a:t>
            </a:r>
            <a:r>
              <a:rPr sz="650" b="1" spc="15" dirty="0">
                <a:solidFill>
                  <a:srgbClr val="FFFFFF"/>
                </a:solidFill>
                <a:latin typeface="Verdana"/>
                <a:cs typeface="Verdana"/>
              </a:rPr>
              <a:t>16″</a:t>
            </a:r>
            <a:endParaRPr sz="650">
              <a:latin typeface="Verdana"/>
              <a:cs typeface="Verdana"/>
            </a:endParaRPr>
          </a:p>
          <a:p>
            <a:pPr marL="19685">
              <a:lnSpc>
                <a:spcPct val="100000"/>
              </a:lnSpc>
              <a:spcBef>
                <a:spcPts val="165"/>
              </a:spcBef>
            </a:pPr>
            <a:r>
              <a:rPr sz="650" b="1" spc="15" dirty="0">
                <a:solidFill>
                  <a:srgbClr val="FFFFFF"/>
                </a:solidFill>
                <a:latin typeface="Verdana"/>
                <a:cs typeface="Verdana"/>
              </a:rPr>
              <a:t>Body</a:t>
            </a:r>
            <a:r>
              <a:rPr sz="650" b="1" spc="-35" dirty="0">
                <a:solidFill>
                  <a:srgbClr val="FFFFFF"/>
                </a:solidFill>
                <a:latin typeface="Verdana"/>
                <a:cs typeface="Verdana"/>
              </a:rPr>
              <a:t> </a:t>
            </a:r>
            <a:r>
              <a:rPr sz="650" b="1" spc="10" dirty="0">
                <a:solidFill>
                  <a:srgbClr val="FFFFFF"/>
                </a:solidFill>
                <a:latin typeface="Verdana"/>
                <a:cs typeface="Verdana"/>
              </a:rPr>
              <a:t>Style</a:t>
            </a:r>
            <a:r>
              <a:rPr sz="650" b="1" spc="-155" dirty="0">
                <a:solidFill>
                  <a:srgbClr val="FFFFFF"/>
                </a:solidFill>
                <a:latin typeface="Verdana"/>
                <a:cs typeface="Verdana"/>
              </a:rPr>
              <a:t> </a:t>
            </a:r>
            <a:r>
              <a:rPr sz="650" b="1" spc="10" dirty="0">
                <a:solidFill>
                  <a:srgbClr val="FFFFFF"/>
                </a:solidFill>
                <a:latin typeface="Verdana"/>
                <a:cs typeface="Verdana"/>
              </a:rPr>
              <a:t>:</a:t>
            </a:r>
            <a:r>
              <a:rPr sz="650" b="1" spc="-35" dirty="0">
                <a:solidFill>
                  <a:srgbClr val="FFFFFF"/>
                </a:solidFill>
                <a:latin typeface="Verdana"/>
                <a:cs typeface="Verdana"/>
              </a:rPr>
              <a:t> </a:t>
            </a:r>
            <a:r>
              <a:rPr sz="650" b="1" spc="10" dirty="0">
                <a:solidFill>
                  <a:srgbClr val="FFFFFF"/>
                </a:solidFill>
                <a:latin typeface="Verdana"/>
                <a:cs typeface="Verdana"/>
              </a:rPr>
              <a:t>Flanged</a:t>
            </a:r>
            <a:endParaRPr sz="650">
              <a:latin typeface="Verdana"/>
              <a:cs typeface="Verdana"/>
            </a:endParaRPr>
          </a:p>
        </p:txBody>
      </p:sp>
      <p:sp>
        <p:nvSpPr>
          <p:cNvPr id="73" name="object 73"/>
          <p:cNvSpPr/>
          <p:nvPr/>
        </p:nvSpPr>
        <p:spPr>
          <a:xfrm>
            <a:off x="230897" y="4938694"/>
            <a:ext cx="3051212" cy="776258"/>
          </a:xfrm>
          <a:custGeom>
            <a:avLst/>
            <a:gdLst/>
            <a:ahLst/>
            <a:cxnLst/>
            <a:rect l="l" t="t" r="r" b="b"/>
            <a:pathLst>
              <a:path w="2357755" h="1004570">
                <a:moveTo>
                  <a:pt x="2357399" y="0"/>
                </a:moveTo>
                <a:lnTo>
                  <a:pt x="0" y="1004074"/>
                </a:lnTo>
                <a:lnTo>
                  <a:pt x="2357399" y="1004074"/>
                </a:lnTo>
                <a:lnTo>
                  <a:pt x="2357399" y="0"/>
                </a:lnTo>
                <a:close/>
              </a:path>
            </a:pathLst>
          </a:custGeom>
          <a:solidFill>
            <a:srgbClr val="FFFFFF"/>
          </a:solidFill>
        </p:spPr>
        <p:txBody>
          <a:bodyPr wrap="square" lIns="0" tIns="0" rIns="0" bIns="0" rtlCol="0"/>
          <a:lstStyle/>
          <a:p>
            <a:endParaRPr/>
          </a:p>
        </p:txBody>
      </p:sp>
      <p:sp>
        <p:nvSpPr>
          <p:cNvPr id="74" name="object 74"/>
          <p:cNvSpPr/>
          <p:nvPr/>
        </p:nvSpPr>
        <p:spPr>
          <a:xfrm>
            <a:off x="230897" y="4938694"/>
            <a:ext cx="3051212" cy="776258"/>
          </a:xfrm>
          <a:custGeom>
            <a:avLst/>
            <a:gdLst/>
            <a:ahLst/>
            <a:cxnLst/>
            <a:rect l="l" t="t" r="r" b="b"/>
            <a:pathLst>
              <a:path w="2357755" h="1004570">
                <a:moveTo>
                  <a:pt x="2357399" y="0"/>
                </a:moveTo>
                <a:lnTo>
                  <a:pt x="2357399" y="1004074"/>
                </a:lnTo>
                <a:lnTo>
                  <a:pt x="0" y="1004074"/>
                </a:lnTo>
                <a:lnTo>
                  <a:pt x="2357399" y="0"/>
                </a:lnTo>
                <a:close/>
              </a:path>
            </a:pathLst>
          </a:custGeom>
          <a:ln w="8572">
            <a:solidFill>
              <a:srgbClr val="FFFFFF"/>
            </a:solidFill>
          </a:ln>
        </p:spPr>
        <p:txBody>
          <a:bodyPr wrap="square" lIns="0" tIns="0" rIns="0" bIns="0" rtlCol="0"/>
          <a:lstStyle/>
          <a:p>
            <a:endParaRPr/>
          </a:p>
        </p:txBody>
      </p:sp>
      <p:sp>
        <p:nvSpPr>
          <p:cNvPr id="75" name="object 75"/>
          <p:cNvSpPr/>
          <p:nvPr/>
        </p:nvSpPr>
        <p:spPr>
          <a:xfrm>
            <a:off x="230897" y="3667750"/>
            <a:ext cx="3051212" cy="776258"/>
          </a:xfrm>
          <a:custGeom>
            <a:avLst/>
            <a:gdLst/>
            <a:ahLst/>
            <a:cxnLst/>
            <a:rect l="l" t="t" r="r" b="b"/>
            <a:pathLst>
              <a:path w="2357755" h="1004570">
                <a:moveTo>
                  <a:pt x="2357399" y="0"/>
                </a:moveTo>
                <a:lnTo>
                  <a:pt x="0" y="1004074"/>
                </a:lnTo>
                <a:lnTo>
                  <a:pt x="2357399" y="1004074"/>
                </a:lnTo>
                <a:lnTo>
                  <a:pt x="2357399" y="0"/>
                </a:lnTo>
                <a:close/>
              </a:path>
            </a:pathLst>
          </a:custGeom>
          <a:solidFill>
            <a:srgbClr val="FFFFFF"/>
          </a:solidFill>
        </p:spPr>
        <p:txBody>
          <a:bodyPr wrap="square" lIns="0" tIns="0" rIns="0" bIns="0" rtlCol="0"/>
          <a:lstStyle/>
          <a:p>
            <a:endParaRPr/>
          </a:p>
        </p:txBody>
      </p:sp>
      <p:sp>
        <p:nvSpPr>
          <p:cNvPr id="76" name="object 76"/>
          <p:cNvSpPr/>
          <p:nvPr/>
        </p:nvSpPr>
        <p:spPr>
          <a:xfrm>
            <a:off x="230897" y="3667750"/>
            <a:ext cx="3051212" cy="776258"/>
          </a:xfrm>
          <a:custGeom>
            <a:avLst/>
            <a:gdLst/>
            <a:ahLst/>
            <a:cxnLst/>
            <a:rect l="l" t="t" r="r" b="b"/>
            <a:pathLst>
              <a:path w="2357755" h="1004570">
                <a:moveTo>
                  <a:pt x="2357399" y="0"/>
                </a:moveTo>
                <a:lnTo>
                  <a:pt x="2357399" y="1004074"/>
                </a:lnTo>
                <a:lnTo>
                  <a:pt x="0" y="1004074"/>
                </a:lnTo>
                <a:lnTo>
                  <a:pt x="2357399" y="0"/>
                </a:lnTo>
                <a:close/>
              </a:path>
            </a:pathLst>
          </a:custGeom>
          <a:ln w="8572">
            <a:solidFill>
              <a:srgbClr val="FFFFFF"/>
            </a:solidFill>
          </a:ln>
        </p:spPr>
        <p:txBody>
          <a:bodyPr wrap="square" lIns="0" tIns="0" rIns="0" bIns="0" rtlCol="0"/>
          <a:lstStyle/>
          <a:p>
            <a:endParaRPr/>
          </a:p>
        </p:txBody>
      </p:sp>
      <p:sp>
        <p:nvSpPr>
          <p:cNvPr id="77" name="object 77"/>
          <p:cNvSpPr/>
          <p:nvPr/>
        </p:nvSpPr>
        <p:spPr>
          <a:xfrm>
            <a:off x="2136756" y="5120520"/>
            <a:ext cx="1223389" cy="592223"/>
          </a:xfrm>
          <a:prstGeom prst="rect">
            <a:avLst/>
          </a:prstGeom>
          <a:blipFill>
            <a:blip r:embed="rId14" cstate="print"/>
            <a:stretch>
              <a:fillRect/>
            </a:stretch>
          </a:blipFill>
        </p:spPr>
        <p:txBody>
          <a:bodyPr wrap="square" lIns="0" tIns="0" rIns="0" bIns="0" rtlCol="0"/>
          <a:lstStyle/>
          <a:p>
            <a:endParaRPr/>
          </a:p>
        </p:txBody>
      </p:sp>
      <p:sp>
        <p:nvSpPr>
          <p:cNvPr id="78" name="object 78"/>
          <p:cNvSpPr/>
          <p:nvPr/>
        </p:nvSpPr>
        <p:spPr>
          <a:xfrm>
            <a:off x="2302863" y="3791037"/>
            <a:ext cx="1073266" cy="687216"/>
          </a:xfrm>
          <a:prstGeom prst="rect">
            <a:avLst/>
          </a:prstGeom>
          <a:blipFill>
            <a:blip r:embed="rId1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3989623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6591" y="132183"/>
            <a:ext cx="9208302" cy="592983"/>
          </a:xfrm>
          <a:prstGeom prst="rect">
            <a:avLst/>
          </a:prstGeom>
          <a:noFill/>
        </p:spPr>
        <p:txBody>
          <a:bodyPr wrap="square" lIns="101882" tIns="50941" rIns="101882" bIns="50941" rtlCol="0">
            <a:spAutoFit/>
          </a:bodyPr>
          <a:lstStyle/>
          <a:p>
            <a:r>
              <a:rPr lang="en-CA" sz="3100" dirty="0">
                <a:solidFill>
                  <a:prstClr val="black"/>
                </a:solidFill>
                <a:latin typeface="Days" panose="02000505050000020004" pitchFamily="2" charset="0"/>
              </a:rPr>
              <a:t>Quotation Requirements for Skid Package</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881" y="4294218"/>
            <a:ext cx="3621015" cy="2448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97463" y="705520"/>
            <a:ext cx="4831737" cy="2058000"/>
          </a:xfrm>
          <a:prstGeom prst="rect">
            <a:avLst/>
          </a:prstGeom>
        </p:spPr>
        <p:txBody>
          <a:bodyPr wrap="square" lIns="101882" tIns="50941" rIns="101882" bIns="50941">
            <a:spAutoFit/>
          </a:bodyPr>
          <a:lstStyle/>
          <a:p>
            <a:r>
              <a:rPr lang="en-CA" sz="3100" dirty="0">
                <a:solidFill>
                  <a:srgbClr val="0070C0"/>
                </a:solidFill>
                <a:latin typeface="Days" panose="02000505050000020004" pitchFamily="2" charset="0"/>
              </a:rPr>
              <a:t>What we need ?</a:t>
            </a:r>
          </a:p>
          <a:p>
            <a:r>
              <a:rPr lang="en-CA" sz="1300" b="1" dirty="0">
                <a:solidFill>
                  <a:prstClr val="black"/>
                </a:solidFill>
                <a:latin typeface="Verdana" panose="020B0604030504040204" pitchFamily="34" charset="0"/>
                <a:ea typeface="Verdana" panose="020B0604030504040204" pitchFamily="34" charset="0"/>
                <a:cs typeface="Verdana" panose="020B0604030504040204" pitchFamily="34" charset="0"/>
              </a:rPr>
              <a:t>1.1 System PID</a:t>
            </a:r>
          </a:p>
          <a:p>
            <a:r>
              <a:rPr lang="en-CA" sz="1300" b="1" dirty="0">
                <a:solidFill>
                  <a:prstClr val="black"/>
                </a:solidFill>
                <a:latin typeface="Verdana" panose="020B0604030504040204" pitchFamily="34" charset="0"/>
                <a:ea typeface="Verdana" panose="020B0604030504040204" pitchFamily="34" charset="0"/>
                <a:cs typeface="Verdana" panose="020B0604030504040204" pitchFamily="34" charset="0"/>
              </a:rPr>
              <a:t>1.2 Pumps, Tanks and Heat Exchangers Schedule</a:t>
            </a:r>
          </a:p>
          <a:p>
            <a:r>
              <a:rPr lang="en-CA" sz="1300" b="1" dirty="0">
                <a:solidFill>
                  <a:prstClr val="black"/>
                </a:solidFill>
                <a:latin typeface="Verdana" panose="020B0604030504040204" pitchFamily="34" charset="0"/>
                <a:ea typeface="Verdana" panose="020B0604030504040204" pitchFamily="34" charset="0"/>
                <a:cs typeface="Verdana" panose="020B0604030504040204" pitchFamily="34" charset="0"/>
              </a:rPr>
              <a:t>1.3 Cut sheets for non Flo Fab parts like</a:t>
            </a:r>
          </a:p>
          <a:p>
            <a:r>
              <a:rPr lang="en-CA" sz="1300" b="1" dirty="0">
                <a:solidFill>
                  <a:prstClr val="black"/>
                </a:solidFill>
                <a:latin typeface="Verdana" panose="020B0604030504040204" pitchFamily="34" charset="0"/>
                <a:ea typeface="Verdana" panose="020B0604030504040204" pitchFamily="34" charset="0"/>
                <a:cs typeface="Verdana" panose="020B0604030504040204" pitchFamily="34" charset="0"/>
              </a:rPr>
              <a:t>      ex. Boilers, Chillers, etc...</a:t>
            </a:r>
          </a:p>
          <a:p>
            <a:r>
              <a:rPr lang="en-CA" sz="1300" b="1" dirty="0">
                <a:solidFill>
                  <a:prstClr val="black"/>
                </a:solidFill>
                <a:latin typeface="Verdana" panose="020B0604030504040204" pitchFamily="34" charset="0"/>
                <a:ea typeface="Verdana" panose="020B0604030504040204" pitchFamily="34" charset="0"/>
                <a:cs typeface="Verdana" panose="020B0604030504040204" pitchFamily="34" charset="0"/>
              </a:rPr>
              <a:t>1.4 Skids footprint</a:t>
            </a:r>
          </a:p>
          <a:p>
            <a:r>
              <a:rPr lang="en-CA" sz="1300" b="1" dirty="0">
                <a:solidFill>
                  <a:prstClr val="black"/>
                </a:solidFill>
                <a:latin typeface="Verdana" panose="020B0604030504040204" pitchFamily="34" charset="0"/>
                <a:ea typeface="Verdana" panose="020B0604030504040204" pitchFamily="34" charset="0"/>
                <a:cs typeface="Verdana" panose="020B0604030504040204" pitchFamily="34" charset="0"/>
              </a:rPr>
              <a:t>1.5 Mechanical room footprint</a:t>
            </a:r>
          </a:p>
          <a:p>
            <a:r>
              <a:rPr lang="en-CA" sz="1300" b="1" dirty="0">
                <a:solidFill>
                  <a:prstClr val="black"/>
                </a:solidFill>
                <a:latin typeface="Verdana" panose="020B0604030504040204" pitchFamily="34" charset="0"/>
                <a:ea typeface="Verdana" panose="020B0604030504040204" pitchFamily="34" charset="0"/>
                <a:cs typeface="Verdana" panose="020B0604030504040204" pitchFamily="34" charset="0"/>
              </a:rPr>
              <a:t>1.6 Details sequence of control</a:t>
            </a:r>
            <a:endParaRPr lang="en-CA" sz="1300" dirty="0"/>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6036" y="834835"/>
            <a:ext cx="1821812" cy="1410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26255" y="834835"/>
            <a:ext cx="1821811" cy="1416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38123" y="2313535"/>
            <a:ext cx="2201067" cy="1359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97463" y="2781844"/>
            <a:ext cx="4990154" cy="1185965"/>
          </a:xfrm>
          <a:prstGeom prst="rect">
            <a:avLst/>
          </a:prstGeom>
        </p:spPr>
        <p:txBody>
          <a:bodyPr wrap="square" lIns="101882" tIns="50941" rIns="101882" bIns="50941">
            <a:spAutoFit/>
          </a:bodyPr>
          <a:lstStyle/>
          <a:p>
            <a:r>
              <a:rPr lang="en-CA" sz="1600" dirty="0">
                <a:solidFill>
                  <a:prstClr val="black"/>
                </a:solidFill>
                <a:latin typeface="Days" panose="02000505050000020004" pitchFamily="2" charset="0"/>
              </a:rPr>
              <a:t>Quality Control</a:t>
            </a:r>
          </a:p>
          <a:p>
            <a:r>
              <a:rPr lang="en-CA" sz="1300" dirty="0">
                <a:solidFill>
                  <a:prstClr val="black"/>
                </a:solidFill>
                <a:latin typeface="Verdana" panose="020B0604030504040204" pitchFamily="34" charset="0"/>
                <a:ea typeface="Verdana" panose="020B0604030504040204" pitchFamily="34" charset="0"/>
                <a:cs typeface="Verdana" panose="020B0604030504040204" pitchFamily="34" charset="0"/>
              </a:rPr>
              <a:t>All pumps are factory tested and certified performance</a:t>
            </a:r>
          </a:p>
          <a:p>
            <a:r>
              <a:rPr lang="en-CA" sz="1300" dirty="0">
                <a:solidFill>
                  <a:prstClr val="black"/>
                </a:solidFill>
                <a:latin typeface="Verdana" panose="020B0604030504040204" pitchFamily="34" charset="0"/>
                <a:ea typeface="Verdana" panose="020B0604030504040204" pitchFamily="34" charset="0"/>
                <a:cs typeface="Verdana" panose="020B0604030504040204" pitchFamily="34" charset="0"/>
              </a:rPr>
              <a:t>test is available when requested by the consultant.</a:t>
            </a:r>
          </a:p>
          <a:p>
            <a:r>
              <a:rPr lang="en-CA" sz="1300" dirty="0">
                <a:solidFill>
                  <a:prstClr val="black"/>
                </a:solidFill>
                <a:latin typeface="Verdana" panose="020B0604030504040204" pitchFamily="34" charset="0"/>
                <a:ea typeface="Verdana" panose="020B0604030504040204" pitchFamily="34" charset="0"/>
                <a:cs typeface="Verdana" panose="020B0604030504040204" pitchFamily="34" charset="0"/>
              </a:rPr>
              <a:t>Test facilities up to 400 HP with 27,000 gallon test</a:t>
            </a:r>
          </a:p>
          <a:p>
            <a:r>
              <a:rPr lang="en-CA" sz="1300" dirty="0">
                <a:solidFill>
                  <a:prstClr val="black"/>
                </a:solidFill>
                <a:latin typeface="Verdana" panose="020B0604030504040204" pitchFamily="34" charset="0"/>
                <a:ea typeface="Verdana" panose="020B0604030504040204" pitchFamily="34" charset="0"/>
                <a:cs typeface="Verdana" panose="020B0604030504040204" pitchFamily="34" charset="0"/>
              </a:rPr>
              <a:t>bench with calibrated instruments...</a:t>
            </a:r>
          </a:p>
        </p:txBody>
      </p:sp>
      <p:sp>
        <p:nvSpPr>
          <p:cNvPr id="7" name="Rectangle 6"/>
          <p:cNvSpPr/>
          <p:nvPr/>
        </p:nvSpPr>
        <p:spPr>
          <a:xfrm>
            <a:off x="4157903" y="3886200"/>
            <a:ext cx="5306990" cy="1903370"/>
          </a:xfrm>
          <a:prstGeom prst="rect">
            <a:avLst/>
          </a:prstGeom>
        </p:spPr>
        <p:txBody>
          <a:bodyPr wrap="square" lIns="101882" tIns="50941" rIns="101882" bIns="50941">
            <a:spAutoFit/>
          </a:bodyPr>
          <a:lstStyle/>
          <a:p>
            <a:r>
              <a:rPr lang="en-CA" sz="1300" dirty="0">
                <a:solidFill>
                  <a:prstClr val="black"/>
                </a:solidFill>
                <a:latin typeface="Verdana" panose="020B0604030504040204" pitchFamily="34" charset="0"/>
                <a:ea typeface="Verdana" panose="020B0604030504040204" pitchFamily="34" charset="0"/>
                <a:cs typeface="Verdana" panose="020B0604030504040204" pitchFamily="34" charset="0"/>
              </a:rPr>
              <a:t>2.1 Heating and Cooling Systems</a:t>
            </a:r>
          </a:p>
          <a:p>
            <a:endParaRPr lang="en-CA" sz="13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r>
              <a:rPr lang="en-CA" sz="1300" dirty="0">
                <a:solidFill>
                  <a:prstClr val="black"/>
                </a:solidFill>
                <a:latin typeface="Verdana" panose="020B0604030504040204" pitchFamily="34" charset="0"/>
                <a:ea typeface="Verdana" panose="020B0604030504040204" pitchFamily="34" charset="0"/>
                <a:cs typeface="Verdana" panose="020B0604030504040204" pitchFamily="34" charset="0"/>
              </a:rPr>
              <a:t>2.2 Module HC will be composed of two pumps, control panel VFD, expansion tank, air separator, chemical pot Feeder, and glycol fill system (optional), balancing valves, isolation valves, air vents and drain connections, multifunction valves, suction diffusers or Y strainers, interconnecting black steel schedule 40 piping. All package components are mounted on a structural steel base with lifting lugs....</a:t>
            </a:r>
          </a:p>
        </p:txBody>
      </p:sp>
      <p:pic>
        <p:nvPicPr>
          <p:cNvPr id="1034" name="Picture 10" descr="http://simpleicon.com/wp-content/uploads/arrow-35.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372114">
            <a:off x="5200569" y="2415080"/>
            <a:ext cx="860439" cy="88651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http://simpleicon.com/wp-content/uploads/arrow-35.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5888216">
            <a:off x="8348775" y="2403137"/>
            <a:ext cx="886513" cy="860439"/>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09129" y="6106502"/>
            <a:ext cx="5308169" cy="1665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230" y="6905736"/>
            <a:ext cx="2083158" cy="1116214"/>
          </a:xfrm>
          <a:prstGeom prst="rect">
            <a:avLst/>
          </a:prstGeom>
        </p:spPr>
      </p:pic>
    </p:spTree>
    <p:extLst>
      <p:ext uri="{BB962C8B-B14F-4D97-AF65-F5344CB8AC3E}">
        <p14:creationId xmlns:p14="http://schemas.microsoft.com/office/powerpoint/2010/main" val="38497173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26770" y="3722982"/>
            <a:ext cx="5590862" cy="2565089"/>
          </a:xfrm>
          <a:prstGeom prst="rect">
            <a:avLst/>
          </a:prstGeom>
        </p:spPr>
        <p:txBody>
          <a:bodyPr wrap="square" lIns="101882" tIns="50941" rIns="101882" bIns="50941">
            <a:spAutoFit/>
          </a:bodyPr>
          <a:lstStyle/>
          <a:p>
            <a:r>
              <a:rPr lang="en-CA" sz="2000" dirty="0">
                <a:solidFill>
                  <a:prstClr val="black"/>
                </a:solidFill>
                <a:latin typeface="Calibri"/>
              </a:rPr>
              <a:t> </a:t>
            </a:r>
          </a:p>
          <a:p>
            <a:r>
              <a:rPr lang="en-CA" sz="2000" dirty="0">
                <a:solidFill>
                  <a:prstClr val="black"/>
                </a:solidFill>
                <a:latin typeface="Calibri"/>
              </a:rPr>
              <a:t> </a:t>
            </a:r>
            <a:r>
              <a:rPr lang="en-CA" sz="2000" dirty="0">
                <a:solidFill>
                  <a:prstClr val="black"/>
                </a:solidFill>
                <a:latin typeface="Calibri"/>
                <a:hlinkClick r:id="rId2"/>
              </a:rPr>
              <a:t>https://</a:t>
            </a:r>
            <a:r>
              <a:rPr lang="en-CA" sz="2000" dirty="0" smtClean="0">
                <a:solidFill>
                  <a:prstClr val="black"/>
                </a:solidFill>
                <a:latin typeface="Calibri"/>
                <a:hlinkClick r:id="rId2"/>
              </a:rPr>
              <a:t>youtu.be/rEgjRUsB8jM</a:t>
            </a:r>
            <a:r>
              <a:rPr lang="en-CA" sz="2000" dirty="0" smtClean="0">
                <a:solidFill>
                  <a:prstClr val="black"/>
                </a:solidFill>
                <a:latin typeface="Calibri"/>
              </a:rPr>
              <a:t>      Miami Hospital</a:t>
            </a:r>
          </a:p>
          <a:p>
            <a:endParaRPr lang="en-CA" sz="2000" dirty="0">
              <a:solidFill>
                <a:prstClr val="black"/>
              </a:solidFill>
              <a:latin typeface="Calibri"/>
            </a:endParaRPr>
          </a:p>
          <a:p>
            <a:r>
              <a:rPr lang="en-CA" sz="2000" dirty="0">
                <a:solidFill>
                  <a:prstClr val="black"/>
                </a:solidFill>
                <a:hlinkClick r:id="rId3"/>
              </a:rPr>
              <a:t>https://</a:t>
            </a:r>
            <a:r>
              <a:rPr lang="en-CA" sz="2000" dirty="0" smtClean="0">
                <a:solidFill>
                  <a:prstClr val="black"/>
                </a:solidFill>
                <a:hlinkClick r:id="rId3"/>
              </a:rPr>
              <a:t>youtu.be/1pRTIxS817g</a:t>
            </a:r>
            <a:r>
              <a:rPr lang="en-CA" sz="2000" dirty="0" smtClean="0">
                <a:solidFill>
                  <a:prstClr val="black"/>
                </a:solidFill>
              </a:rPr>
              <a:t>       Shop </a:t>
            </a:r>
          </a:p>
          <a:p>
            <a:endParaRPr lang="en-CA" sz="2000" dirty="0">
              <a:solidFill>
                <a:prstClr val="black"/>
              </a:solidFill>
            </a:endParaRPr>
          </a:p>
          <a:p>
            <a:r>
              <a:rPr lang="en-CA" sz="2000" dirty="0">
                <a:solidFill>
                  <a:prstClr val="black"/>
                </a:solidFill>
                <a:hlinkClick r:id="rId4"/>
              </a:rPr>
              <a:t>https://</a:t>
            </a:r>
            <a:r>
              <a:rPr lang="en-CA" sz="2000" dirty="0" smtClean="0">
                <a:solidFill>
                  <a:prstClr val="black"/>
                </a:solidFill>
                <a:hlinkClick r:id="rId4"/>
              </a:rPr>
              <a:t>youtu.be/ZNccm-E3Ras</a:t>
            </a:r>
            <a:r>
              <a:rPr lang="en-CA" sz="2000" dirty="0" smtClean="0">
                <a:solidFill>
                  <a:prstClr val="black"/>
                </a:solidFill>
              </a:rPr>
              <a:t>      Skid Lifting</a:t>
            </a:r>
          </a:p>
          <a:p>
            <a:endParaRPr lang="en-CA" sz="2000" dirty="0">
              <a:solidFill>
                <a:prstClr val="black"/>
              </a:solidFill>
              <a:latin typeface="Calibri"/>
            </a:endParaRPr>
          </a:p>
          <a:p>
            <a:endParaRPr lang="en-CA" sz="2000" dirty="0">
              <a:solidFill>
                <a:prstClr val="black"/>
              </a:solidFill>
              <a:latin typeface="Calibri"/>
            </a:endParaRPr>
          </a:p>
        </p:txBody>
      </p:sp>
      <p:sp>
        <p:nvSpPr>
          <p:cNvPr id="5" name="Rectangle 4"/>
          <p:cNvSpPr/>
          <p:nvPr/>
        </p:nvSpPr>
        <p:spPr>
          <a:xfrm>
            <a:off x="3326770" y="2906891"/>
            <a:ext cx="3168352" cy="418576"/>
          </a:xfrm>
          <a:prstGeom prst="rect">
            <a:avLst/>
          </a:prstGeom>
        </p:spPr>
        <p:txBody>
          <a:bodyPr wrap="square" lIns="101882" tIns="50941" rIns="101882" bIns="50941">
            <a:spAutoFit/>
          </a:bodyPr>
          <a:lstStyle/>
          <a:p>
            <a:r>
              <a:rPr lang="en-CA" sz="2000" dirty="0">
                <a:solidFill>
                  <a:srgbClr val="0070C0"/>
                </a:solidFill>
                <a:latin typeface="Days" panose="02000505050000020004" pitchFamily="2" charset="0"/>
              </a:rPr>
              <a:t>Explanation Videos…</a:t>
            </a:r>
          </a:p>
        </p:txBody>
      </p:sp>
    </p:spTree>
    <p:extLst>
      <p:ext uri="{BB962C8B-B14F-4D97-AF65-F5344CB8AC3E}">
        <p14:creationId xmlns:p14="http://schemas.microsoft.com/office/powerpoint/2010/main" val="10323620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0211" y="132185"/>
            <a:ext cx="2996985" cy="1605869"/>
          </a:xfrm>
          <a:prstGeom prst="rect">
            <a:avLst/>
          </a:prstGeom>
        </p:spPr>
      </p:pic>
      <p:sp>
        <p:nvSpPr>
          <p:cNvPr id="8" name="Rectangle 3"/>
          <p:cNvSpPr txBox="1">
            <a:spLocks noChangeArrowheads="1"/>
          </p:cNvSpPr>
          <p:nvPr/>
        </p:nvSpPr>
        <p:spPr bwMode="auto">
          <a:xfrm>
            <a:off x="197465" y="1764365"/>
            <a:ext cx="7841671" cy="5467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609600" marR="0" lvl="0" indent="-609600" algn="l" defTabSz="914400" rtl="0" eaLnBrk="1" fontAlgn="base" latinLnBrk="0" hangingPunct="1">
              <a:lnSpc>
                <a:spcPct val="90000"/>
              </a:lnSpc>
              <a:spcBef>
                <a:spcPct val="20000"/>
              </a:spcBef>
              <a:spcAft>
                <a:spcPct val="0"/>
              </a:spcAft>
              <a:buClr>
                <a:srgbClr val="8585E1"/>
              </a:buClr>
              <a:buSzPct val="80000"/>
              <a:buFont typeface="Wingdings" pitchFamily="2" charset="2"/>
              <a:buNone/>
              <a:tabLst/>
              <a:defRPr/>
            </a:pPr>
            <a:r>
              <a:rPr kumimoji="0" lang="en-US" altLang="en-US" sz="2800" b="0" i="0" u="none" strike="noStrike" kern="0" cap="none" spc="0" normalizeH="0" baseline="0" noProof="0" dirty="0" smtClean="0">
                <a:ln>
                  <a:noFill/>
                </a:ln>
                <a:solidFill>
                  <a:srgbClr val="0070C0"/>
                </a:solidFill>
                <a:effectLst/>
                <a:uLnTx/>
                <a:uFillTx/>
                <a:latin typeface="Days" panose="02000505050000020004" pitchFamily="2" charset="0"/>
                <a:hlinkClick r:id="rId3" action="ppaction://hlinksldjump"/>
              </a:rPr>
              <a:t>Flo Fab </a:t>
            </a:r>
            <a:r>
              <a:rPr kumimoji="0" lang="en-US" altLang="en-US" sz="2800" b="0" i="0" u="none" strike="noStrike" kern="0" cap="none" spc="0" normalizeH="0" baseline="0" noProof="0" dirty="0" smtClean="0">
                <a:ln>
                  <a:noFill/>
                </a:ln>
                <a:solidFill>
                  <a:srgbClr val="0070C0"/>
                </a:solidFill>
                <a:effectLst/>
                <a:uLnTx/>
                <a:uFillTx/>
                <a:latin typeface="Days" panose="02000505050000020004" pitchFamily="2" charset="0"/>
                <a:hlinkClick r:id="" action="ppaction://hlinkshowjump?jump=nextslide"/>
              </a:rPr>
              <a:t>Pumps</a:t>
            </a:r>
            <a:r>
              <a:rPr kumimoji="0" lang="en-US" altLang="en-US" sz="2800" b="0" i="0" u="none" strike="noStrike" kern="0" cap="none" spc="0" normalizeH="0" baseline="0" noProof="0" dirty="0" smtClean="0">
                <a:ln>
                  <a:noFill/>
                </a:ln>
                <a:solidFill>
                  <a:srgbClr val="0070C0"/>
                </a:solidFill>
                <a:effectLst/>
                <a:uLnTx/>
                <a:uFillTx/>
                <a:latin typeface="Days" panose="02000505050000020004" pitchFamily="2" charset="0"/>
              </a:rPr>
              <a:t>    </a:t>
            </a:r>
          </a:p>
          <a:p>
            <a:pPr marL="609600" marR="0" lvl="0" indent="-609600" algn="l" defTabSz="914400" rtl="0" eaLnBrk="1" fontAlgn="base" latinLnBrk="0" hangingPunct="1">
              <a:lnSpc>
                <a:spcPct val="90000"/>
              </a:lnSpc>
              <a:spcBef>
                <a:spcPct val="20000"/>
              </a:spcBef>
              <a:spcAft>
                <a:spcPct val="0"/>
              </a:spcAft>
              <a:buClr>
                <a:srgbClr val="8585E1"/>
              </a:buClr>
              <a:buSzPct val="80000"/>
              <a:buFont typeface="Wingdings" pitchFamily="2" charset="2"/>
              <a:buNone/>
              <a:tabLst/>
              <a:defRPr/>
            </a:pPr>
            <a:r>
              <a:rPr kumimoji="0" lang="en-US" altLang="en-US" sz="2400" b="0" i="0" u="none" strike="noStrike" kern="0" cap="none" spc="0" normalizeH="0" baseline="0" noProof="0" dirty="0" smtClean="0">
                <a:ln>
                  <a:noFill/>
                </a:ln>
                <a:solidFill>
                  <a:srgbClr val="000000"/>
                </a:solidFill>
                <a:effectLst/>
                <a:uLnTx/>
                <a:uFillTx/>
                <a:latin typeface="Arial Narrow"/>
              </a:rPr>
              <a:t>Overview</a:t>
            </a:r>
            <a:r>
              <a:rPr lang="en-US" altLang="en-US" sz="2400" kern="0" dirty="0" smtClean="0">
                <a:solidFill>
                  <a:srgbClr val="000000"/>
                </a:solidFill>
                <a:latin typeface="Arial Narrow"/>
              </a:rPr>
              <a:t>: </a:t>
            </a:r>
            <a:r>
              <a:rPr kumimoji="0" lang="en-US" altLang="en-US" sz="2400" b="0" i="0" u="none" strike="noStrike" kern="0" cap="none" spc="0" normalizeH="0" baseline="0" noProof="0" dirty="0" smtClean="0">
                <a:ln>
                  <a:noFill/>
                </a:ln>
                <a:solidFill>
                  <a:srgbClr val="000000"/>
                </a:solidFill>
                <a:effectLst/>
                <a:uLnTx/>
                <a:uFillTx/>
                <a:latin typeface="Arial Narrow"/>
              </a:rPr>
              <a:t>Design philosophy, common features, </a:t>
            </a:r>
            <a:r>
              <a:rPr kumimoji="0" lang="en-US" altLang="en-US" sz="2400" b="0" i="0" u="none" strike="noStrike" kern="0" cap="none" spc="0" normalizeH="0" baseline="0" noProof="0" dirty="0" err="1" smtClean="0">
                <a:ln>
                  <a:noFill/>
                </a:ln>
                <a:solidFill>
                  <a:srgbClr val="000000"/>
                </a:solidFill>
                <a:effectLst/>
                <a:uLnTx/>
                <a:uFillTx/>
                <a:latin typeface="Arial Narrow"/>
              </a:rPr>
              <a:t>etc</a:t>
            </a:r>
            <a:r>
              <a:rPr kumimoji="0" lang="en-US" altLang="en-US" sz="2400" b="0" i="0" u="none" strike="noStrike" kern="0" cap="none" spc="0" normalizeH="0" baseline="0" noProof="0" dirty="0" smtClean="0">
                <a:ln>
                  <a:noFill/>
                </a:ln>
                <a:solidFill>
                  <a:srgbClr val="000000"/>
                </a:solidFill>
                <a:effectLst/>
                <a:uLnTx/>
                <a:uFillTx/>
                <a:latin typeface="Arial Narrow"/>
              </a:rPr>
              <a:t>…</a:t>
            </a:r>
          </a:p>
          <a:p>
            <a:pPr marL="609600" marR="0" lvl="0" indent="-609600" algn="l" defTabSz="914400" rtl="0" eaLnBrk="1" fontAlgn="base" latinLnBrk="0" hangingPunct="1">
              <a:lnSpc>
                <a:spcPct val="90000"/>
              </a:lnSpc>
              <a:spcBef>
                <a:spcPct val="20000"/>
              </a:spcBef>
              <a:spcAft>
                <a:spcPct val="0"/>
              </a:spcAft>
              <a:buClr>
                <a:srgbClr val="8585E1"/>
              </a:buClr>
              <a:buSzPct val="80000"/>
              <a:buFont typeface="Wingdings" pitchFamily="2" charset="2"/>
              <a:buNone/>
              <a:tabLst/>
              <a:defRPr/>
            </a:pPr>
            <a:r>
              <a:rPr kumimoji="0" lang="en-US" altLang="en-US" sz="2800" b="0" i="0" u="none" strike="noStrike" kern="0" cap="none" spc="0" normalizeH="0" baseline="0" noProof="0" dirty="0" smtClean="0">
                <a:ln>
                  <a:noFill/>
                </a:ln>
                <a:solidFill>
                  <a:srgbClr val="000000"/>
                </a:solidFill>
                <a:effectLst/>
                <a:uLnTx/>
                <a:uFillTx/>
                <a:latin typeface="Days" panose="02000505050000020004" pitchFamily="2" charset="0"/>
                <a:hlinkClick r:id="rId4" action="ppaction://hlinksldjump"/>
              </a:rPr>
              <a:t>Vertical Inline</a:t>
            </a:r>
            <a:endParaRPr kumimoji="0" lang="en-US" altLang="en-US" sz="2800" b="0" i="0" u="none" strike="noStrike" kern="0" cap="none" spc="0" normalizeH="0" baseline="0" noProof="0" dirty="0" smtClean="0">
              <a:ln>
                <a:noFill/>
              </a:ln>
              <a:solidFill>
                <a:srgbClr val="000000"/>
              </a:solidFill>
              <a:effectLst/>
              <a:uLnTx/>
              <a:uFillTx/>
              <a:latin typeface="Days" panose="02000505050000020004" pitchFamily="2" charset="0"/>
            </a:endParaRPr>
          </a:p>
          <a:p>
            <a:pPr marL="990600" marR="0" lvl="1" indent="-533400" algn="l" defTabSz="914400" rtl="0" eaLnBrk="1" fontAlgn="base" latinLnBrk="0" hangingPunct="1">
              <a:lnSpc>
                <a:spcPct val="90000"/>
              </a:lnSpc>
              <a:spcBef>
                <a:spcPct val="20000"/>
              </a:spcBef>
              <a:spcAft>
                <a:spcPct val="0"/>
              </a:spcAft>
              <a:buClrTx/>
              <a:buSzTx/>
              <a:buFontTx/>
              <a:buNone/>
              <a:tabLst/>
              <a:defRPr/>
            </a:pPr>
            <a:r>
              <a:rPr kumimoji="0" lang="en-US" altLang="en-US" sz="2400" b="0" i="0" u="none" strike="noStrike" kern="0" cap="none" spc="0" normalizeH="0" baseline="0" noProof="0" dirty="0" smtClean="0">
                <a:ln>
                  <a:noFill/>
                </a:ln>
                <a:solidFill>
                  <a:srgbClr val="000000"/>
                </a:solidFill>
                <a:effectLst/>
                <a:uLnTx/>
                <a:uFillTx/>
                <a:latin typeface="Arial Narrow"/>
              </a:rPr>
              <a:t>Circulators, closed-coupled, spacer-coupled</a:t>
            </a:r>
            <a:endParaRPr kumimoji="0" lang="en-CA" altLang="en-US" sz="2400" b="0" i="0" u="none" strike="noStrike" kern="0" cap="none" spc="0" normalizeH="0" baseline="0" noProof="0" dirty="0" smtClean="0">
              <a:ln>
                <a:noFill/>
              </a:ln>
              <a:solidFill>
                <a:srgbClr val="000000"/>
              </a:solidFill>
              <a:effectLst/>
              <a:uLnTx/>
              <a:uFillTx/>
              <a:latin typeface="Arial Narrow"/>
            </a:endParaRPr>
          </a:p>
          <a:p>
            <a:pPr marL="609600" marR="0" lvl="0" indent="-609600" algn="l" defTabSz="914400" rtl="0" eaLnBrk="1" fontAlgn="base" latinLnBrk="0" hangingPunct="1">
              <a:lnSpc>
                <a:spcPct val="90000"/>
              </a:lnSpc>
              <a:spcBef>
                <a:spcPct val="20000"/>
              </a:spcBef>
              <a:spcAft>
                <a:spcPct val="0"/>
              </a:spcAft>
              <a:buClr>
                <a:srgbClr val="8585E1"/>
              </a:buClr>
              <a:buSzPct val="80000"/>
              <a:buFont typeface="Wingdings" pitchFamily="2" charset="2"/>
              <a:buNone/>
              <a:tabLst/>
              <a:defRPr/>
            </a:pPr>
            <a:r>
              <a:rPr kumimoji="0" lang="en-US" altLang="en-US" sz="2800" b="0" i="0" u="none" strike="noStrike" kern="0" cap="none" spc="0" normalizeH="0" baseline="0" noProof="0" dirty="0" smtClean="0">
                <a:ln>
                  <a:noFill/>
                </a:ln>
                <a:solidFill>
                  <a:srgbClr val="003399"/>
                </a:solidFill>
                <a:effectLst/>
                <a:uLnTx/>
                <a:uFillTx/>
                <a:latin typeface="Days" panose="02000505050000020004" pitchFamily="2" charset="0"/>
                <a:hlinkClick r:id="rId5" action="ppaction://hlinksldjump"/>
              </a:rPr>
              <a:t>Base-mounted</a:t>
            </a:r>
            <a:endParaRPr kumimoji="0" lang="en-US" altLang="en-US" sz="2800" b="0" i="0" u="none" strike="noStrike" kern="0" cap="none" spc="0" normalizeH="0" baseline="0" noProof="0" dirty="0" smtClean="0">
              <a:ln>
                <a:noFill/>
              </a:ln>
              <a:solidFill>
                <a:srgbClr val="003399"/>
              </a:solidFill>
              <a:effectLst/>
              <a:uLnTx/>
              <a:uFillTx/>
              <a:latin typeface="Days" panose="02000505050000020004" pitchFamily="2" charset="0"/>
            </a:endParaRPr>
          </a:p>
          <a:p>
            <a:pPr marL="990600" marR="0" lvl="1" indent="-533400" algn="l" defTabSz="914400" rtl="0" eaLnBrk="1" fontAlgn="base" latinLnBrk="0" hangingPunct="1">
              <a:lnSpc>
                <a:spcPct val="90000"/>
              </a:lnSpc>
              <a:spcBef>
                <a:spcPct val="20000"/>
              </a:spcBef>
              <a:spcAft>
                <a:spcPct val="0"/>
              </a:spcAft>
              <a:buClrTx/>
              <a:buSzTx/>
              <a:buFontTx/>
              <a:buNone/>
              <a:tabLst/>
              <a:defRPr/>
            </a:pPr>
            <a:r>
              <a:rPr kumimoji="0" lang="en-US" altLang="en-US" sz="2400" b="0" i="0" u="none" strike="noStrike" kern="0" cap="none" spc="0" normalizeH="0" baseline="0" noProof="0" dirty="0" smtClean="0">
                <a:ln>
                  <a:noFill/>
                </a:ln>
                <a:solidFill>
                  <a:srgbClr val="000000"/>
                </a:solidFill>
                <a:effectLst/>
                <a:uLnTx/>
                <a:uFillTx/>
                <a:latin typeface="Arial Narrow"/>
              </a:rPr>
              <a:t>End suction, closed-coupled, spacer-coupled, </a:t>
            </a:r>
          </a:p>
          <a:p>
            <a:pPr marL="990600" marR="0" lvl="1" indent="-533400" algn="l" defTabSz="914400" rtl="0" eaLnBrk="1" fontAlgn="base" latinLnBrk="0" hangingPunct="1">
              <a:lnSpc>
                <a:spcPct val="90000"/>
              </a:lnSpc>
              <a:spcBef>
                <a:spcPct val="20000"/>
              </a:spcBef>
              <a:spcAft>
                <a:spcPct val="0"/>
              </a:spcAft>
              <a:buClrTx/>
              <a:buSzTx/>
              <a:buFontTx/>
              <a:buNone/>
              <a:tabLst/>
              <a:defRPr/>
            </a:pPr>
            <a:r>
              <a:rPr kumimoji="0" lang="en-US" altLang="en-US" sz="2400" b="0" i="0" u="none" strike="noStrike" kern="0" cap="none" spc="0" normalizeH="0" baseline="0" noProof="0" dirty="0" smtClean="0">
                <a:ln>
                  <a:noFill/>
                </a:ln>
                <a:solidFill>
                  <a:srgbClr val="000000"/>
                </a:solidFill>
                <a:effectLst/>
                <a:uLnTx/>
                <a:uFillTx/>
                <a:latin typeface="Arial Narrow"/>
              </a:rPr>
              <a:t>split case, double-suction, unique configurations</a:t>
            </a:r>
            <a:endParaRPr kumimoji="0" lang="en-CA" altLang="en-US" sz="2400" b="0" i="0" u="none" strike="noStrike" kern="0" cap="none" spc="0" normalizeH="0" baseline="0" noProof="0" dirty="0" smtClean="0">
              <a:ln>
                <a:noFill/>
              </a:ln>
              <a:solidFill>
                <a:srgbClr val="000000"/>
              </a:solidFill>
              <a:effectLst/>
              <a:uLnTx/>
              <a:uFillTx/>
              <a:latin typeface="Arial Narrow"/>
            </a:endParaRPr>
          </a:p>
          <a:p>
            <a:pPr marL="609600" marR="0" lvl="0" indent="-609600" algn="l" defTabSz="914400" rtl="0" eaLnBrk="1" fontAlgn="base" latinLnBrk="0" hangingPunct="1">
              <a:lnSpc>
                <a:spcPct val="90000"/>
              </a:lnSpc>
              <a:spcBef>
                <a:spcPct val="20000"/>
              </a:spcBef>
              <a:spcAft>
                <a:spcPct val="0"/>
              </a:spcAft>
              <a:buClr>
                <a:srgbClr val="8585E1"/>
              </a:buClr>
              <a:buSzPct val="80000"/>
              <a:buFont typeface="Wingdings" pitchFamily="2" charset="2"/>
              <a:buNone/>
              <a:tabLst/>
              <a:defRPr/>
            </a:pPr>
            <a:r>
              <a:rPr kumimoji="0" lang="en-US" altLang="en-US" sz="2800" b="0" i="0" u="none" strike="noStrike" kern="0" cap="none" spc="0" normalizeH="0" baseline="0" noProof="0" dirty="0" smtClean="0">
                <a:ln>
                  <a:noFill/>
                </a:ln>
                <a:solidFill>
                  <a:srgbClr val="003399"/>
                </a:solidFill>
                <a:effectLst/>
                <a:uLnTx/>
                <a:uFillTx/>
                <a:latin typeface="Days" panose="02000505050000020004" pitchFamily="2" charset="0"/>
                <a:hlinkClick r:id="" action="ppaction://noaction"/>
              </a:rPr>
              <a:t>Submersibles</a:t>
            </a:r>
            <a:endParaRPr kumimoji="0" lang="en-US" altLang="en-US" sz="2800" b="0" i="0" u="none" strike="noStrike" kern="0" cap="none" spc="0" normalizeH="0" baseline="0" noProof="0" dirty="0" smtClean="0">
              <a:ln>
                <a:noFill/>
              </a:ln>
              <a:solidFill>
                <a:srgbClr val="003399"/>
              </a:solidFill>
              <a:effectLst/>
              <a:uLnTx/>
              <a:uFillTx/>
              <a:latin typeface="Days" panose="02000505050000020004" pitchFamily="2" charset="0"/>
            </a:endParaRPr>
          </a:p>
          <a:p>
            <a:pPr marL="990600" marR="0" lvl="1" indent="-533400" algn="l" defTabSz="914400" rtl="0" eaLnBrk="1" fontAlgn="base" latinLnBrk="0" hangingPunct="1">
              <a:lnSpc>
                <a:spcPct val="90000"/>
              </a:lnSpc>
              <a:spcBef>
                <a:spcPct val="20000"/>
              </a:spcBef>
              <a:spcAft>
                <a:spcPct val="0"/>
              </a:spcAft>
              <a:buClrTx/>
              <a:buSzTx/>
              <a:buFontTx/>
              <a:buNone/>
              <a:tabLst/>
              <a:defRPr/>
            </a:pPr>
            <a:r>
              <a:rPr kumimoji="0" lang="en-US" altLang="en-US" sz="2400" b="0" i="0" u="none" strike="noStrike" kern="0" cap="none" spc="0" normalizeH="0" baseline="0" noProof="0" dirty="0" smtClean="0">
                <a:ln>
                  <a:noFill/>
                </a:ln>
                <a:solidFill>
                  <a:srgbClr val="000000"/>
                </a:solidFill>
                <a:effectLst/>
                <a:uLnTx/>
                <a:uFillTx/>
                <a:latin typeface="Arial Narrow"/>
              </a:rPr>
              <a:t>Sewage, effluent, column, stainless steel, duplex, </a:t>
            </a:r>
          </a:p>
          <a:p>
            <a:pPr marL="990600" marR="0" lvl="1" indent="-533400" algn="l" defTabSz="914400" rtl="0" eaLnBrk="1" fontAlgn="base" latinLnBrk="0" hangingPunct="1">
              <a:lnSpc>
                <a:spcPct val="90000"/>
              </a:lnSpc>
              <a:spcBef>
                <a:spcPct val="20000"/>
              </a:spcBef>
              <a:spcAft>
                <a:spcPct val="0"/>
              </a:spcAft>
              <a:buClrTx/>
              <a:buSzTx/>
              <a:buFontTx/>
              <a:buNone/>
              <a:tabLst/>
              <a:defRPr/>
            </a:pPr>
            <a:r>
              <a:rPr kumimoji="0" lang="en-US" altLang="en-US" sz="2400" b="0" i="0" u="none" strike="noStrike" kern="0" cap="none" spc="0" normalizeH="0" baseline="0" noProof="0" dirty="0" smtClean="0">
                <a:ln>
                  <a:noFill/>
                </a:ln>
                <a:solidFill>
                  <a:srgbClr val="000000"/>
                </a:solidFill>
                <a:effectLst/>
                <a:uLnTx/>
                <a:uFillTx/>
                <a:latin typeface="Arial Narrow"/>
              </a:rPr>
              <a:t>panels, accessories</a:t>
            </a:r>
            <a:endParaRPr kumimoji="0" lang="en-CA" altLang="en-US" sz="2400" b="0" i="0" u="none" strike="noStrike" kern="0" cap="none" spc="0" normalizeH="0" baseline="0" noProof="0" dirty="0" smtClean="0">
              <a:ln>
                <a:noFill/>
              </a:ln>
              <a:solidFill>
                <a:srgbClr val="000000"/>
              </a:solidFill>
              <a:effectLst/>
              <a:uLnTx/>
              <a:uFillTx/>
              <a:latin typeface="Arial Narrow"/>
            </a:endParaRPr>
          </a:p>
        </p:txBody>
      </p:sp>
      <p:sp>
        <p:nvSpPr>
          <p:cNvPr id="9" name="TextBox 8"/>
          <p:cNvSpPr txBox="1"/>
          <p:nvPr/>
        </p:nvSpPr>
        <p:spPr>
          <a:xfrm>
            <a:off x="435089" y="511010"/>
            <a:ext cx="6099078" cy="646331"/>
          </a:xfrm>
          <a:prstGeom prst="rect">
            <a:avLst/>
          </a:prstGeom>
          <a:noFill/>
        </p:spPr>
        <p:txBody>
          <a:bodyPr wrap="square" rtlCol="0">
            <a:spAutoFit/>
          </a:bodyPr>
          <a:lstStyle/>
          <a:p>
            <a:r>
              <a:rPr lang="en-CA" sz="3600" dirty="0" smtClean="0">
                <a:latin typeface="Days" panose="02000505050000020004" pitchFamily="2" charset="0"/>
              </a:rPr>
              <a:t>Flo Fab Pumps</a:t>
            </a:r>
            <a:endParaRPr lang="en-CA" sz="3600" dirty="0">
              <a:latin typeface="Days" panose="02000505050000020004" pitchFamily="2" charset="0"/>
            </a:endParaRPr>
          </a:p>
        </p:txBody>
      </p:sp>
    </p:spTree>
    <p:extLst>
      <p:ext uri="{BB962C8B-B14F-4D97-AF65-F5344CB8AC3E}">
        <p14:creationId xmlns:p14="http://schemas.microsoft.com/office/powerpoint/2010/main" val="2589301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 calcmode="lin" valueType="num">
                                      <p:cBhvr additive="base">
                                        <p:cTn id="12" dur="500" fill="hold"/>
                                        <p:tgtEl>
                                          <p:spTgt spid="8">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8">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 calcmode="lin" valueType="num">
                                      <p:cBhvr additive="base">
                                        <p:cTn id="17" dur="500" fill="hold"/>
                                        <p:tgtEl>
                                          <p:spTgt spid="8">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8">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 calcmode="lin" valueType="num">
                                      <p:cBhvr additive="base">
                                        <p:cTn id="21" dur="500" fill="hold"/>
                                        <p:tgtEl>
                                          <p:spTgt spid="8">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8">
                                            <p:txEl>
                                              <p:pRg st="3" end="3"/>
                                            </p:txEl>
                                          </p:spTgt>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8" fill="hold" grpId="0" nodeType="afterEffect">
                                  <p:stCondLst>
                                    <p:cond delay="0"/>
                                  </p:stCondLst>
                                  <p:childTnLst>
                                    <p:set>
                                      <p:cBhvr>
                                        <p:cTn id="25" dur="1" fill="hold">
                                          <p:stCondLst>
                                            <p:cond delay="0"/>
                                          </p:stCondLst>
                                        </p:cTn>
                                        <p:tgtEl>
                                          <p:spTgt spid="8">
                                            <p:txEl>
                                              <p:pRg st="4" end="4"/>
                                            </p:txEl>
                                          </p:spTgt>
                                        </p:tgtEl>
                                        <p:attrNameLst>
                                          <p:attrName>style.visibility</p:attrName>
                                        </p:attrNameLst>
                                      </p:cBhvr>
                                      <p:to>
                                        <p:strVal val="visible"/>
                                      </p:to>
                                    </p:set>
                                    <p:anim calcmode="lin" valueType="num">
                                      <p:cBhvr additive="base">
                                        <p:cTn id="26" dur="500" fill="hold"/>
                                        <p:tgtEl>
                                          <p:spTgt spid="8">
                                            <p:txEl>
                                              <p:pRg st="4" end="4"/>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8">
                                            <p:txEl>
                                              <p:pRg st="4" end="4"/>
                                            </p:txEl>
                                          </p:spTgt>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8">
                                            <p:txEl>
                                              <p:pRg st="5" end="5"/>
                                            </p:txEl>
                                          </p:spTgt>
                                        </p:tgtEl>
                                        <p:attrNameLst>
                                          <p:attrName>style.visibility</p:attrName>
                                        </p:attrNameLst>
                                      </p:cBhvr>
                                      <p:to>
                                        <p:strVal val="visible"/>
                                      </p:to>
                                    </p:set>
                                    <p:anim calcmode="lin" valueType="num">
                                      <p:cBhvr additive="base">
                                        <p:cTn id="30" dur="500" fill="hold"/>
                                        <p:tgtEl>
                                          <p:spTgt spid="8">
                                            <p:txEl>
                                              <p:pRg st="5" end="5"/>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8">
                                            <p:txEl>
                                              <p:pRg st="5" end="5"/>
                                            </p:txEl>
                                          </p:spTgt>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8">
                                            <p:txEl>
                                              <p:pRg st="6" end="6"/>
                                            </p:txEl>
                                          </p:spTgt>
                                        </p:tgtEl>
                                        <p:attrNameLst>
                                          <p:attrName>style.visibility</p:attrName>
                                        </p:attrNameLst>
                                      </p:cBhvr>
                                      <p:to>
                                        <p:strVal val="visible"/>
                                      </p:to>
                                    </p:set>
                                    <p:anim calcmode="lin" valueType="num">
                                      <p:cBhvr additive="base">
                                        <p:cTn id="34" dur="500" fill="hold"/>
                                        <p:tgtEl>
                                          <p:spTgt spid="8">
                                            <p:txEl>
                                              <p:pRg st="6" end="6"/>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8">
                                            <p:txEl>
                                              <p:pRg st="6" end="6"/>
                                            </p:txEl>
                                          </p:spTgt>
                                        </p:tgtEl>
                                        <p:attrNameLst>
                                          <p:attrName>ppt_y</p:attrName>
                                        </p:attrNameLst>
                                      </p:cBhvr>
                                      <p:tavLst>
                                        <p:tav tm="0">
                                          <p:val>
                                            <p:strVal val="#ppt_y"/>
                                          </p:val>
                                        </p:tav>
                                        <p:tav tm="100000">
                                          <p:val>
                                            <p:strVal val="#ppt_y"/>
                                          </p:val>
                                        </p:tav>
                                      </p:tavLst>
                                    </p:anim>
                                  </p:childTnLst>
                                </p:cTn>
                              </p:par>
                            </p:childTnLst>
                          </p:cTn>
                        </p:par>
                        <p:par>
                          <p:cTn id="36" fill="hold">
                            <p:stCondLst>
                              <p:cond delay="2000"/>
                            </p:stCondLst>
                            <p:childTnLst>
                              <p:par>
                                <p:cTn id="37" presetID="2" presetClass="entr" presetSubtype="8" fill="hold" grpId="0" nodeType="afterEffect">
                                  <p:stCondLst>
                                    <p:cond delay="0"/>
                                  </p:stCondLst>
                                  <p:childTnLst>
                                    <p:set>
                                      <p:cBhvr>
                                        <p:cTn id="38" dur="1" fill="hold">
                                          <p:stCondLst>
                                            <p:cond delay="0"/>
                                          </p:stCondLst>
                                        </p:cTn>
                                        <p:tgtEl>
                                          <p:spTgt spid="8">
                                            <p:txEl>
                                              <p:pRg st="7" end="7"/>
                                            </p:txEl>
                                          </p:spTgt>
                                        </p:tgtEl>
                                        <p:attrNameLst>
                                          <p:attrName>style.visibility</p:attrName>
                                        </p:attrNameLst>
                                      </p:cBhvr>
                                      <p:to>
                                        <p:strVal val="visible"/>
                                      </p:to>
                                    </p:set>
                                    <p:anim calcmode="lin" valueType="num">
                                      <p:cBhvr additive="base">
                                        <p:cTn id="39" dur="500" fill="hold"/>
                                        <p:tgtEl>
                                          <p:spTgt spid="8">
                                            <p:txEl>
                                              <p:pRg st="7" end="7"/>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8">
                                            <p:txEl>
                                              <p:pRg st="7" end="7"/>
                                            </p:txEl>
                                          </p:spTgt>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8">
                                            <p:txEl>
                                              <p:pRg st="8" end="8"/>
                                            </p:txEl>
                                          </p:spTgt>
                                        </p:tgtEl>
                                        <p:attrNameLst>
                                          <p:attrName>style.visibility</p:attrName>
                                        </p:attrNameLst>
                                      </p:cBhvr>
                                      <p:to>
                                        <p:strVal val="visible"/>
                                      </p:to>
                                    </p:set>
                                    <p:anim calcmode="lin" valueType="num">
                                      <p:cBhvr additive="base">
                                        <p:cTn id="43" dur="500" fill="hold"/>
                                        <p:tgtEl>
                                          <p:spTgt spid="8">
                                            <p:txEl>
                                              <p:pRg st="8" end="8"/>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8">
                                            <p:txEl>
                                              <p:pRg st="8" end="8"/>
                                            </p:txEl>
                                          </p:spTgt>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8">
                                            <p:txEl>
                                              <p:pRg st="9" end="9"/>
                                            </p:txEl>
                                          </p:spTgt>
                                        </p:tgtEl>
                                        <p:attrNameLst>
                                          <p:attrName>style.visibility</p:attrName>
                                        </p:attrNameLst>
                                      </p:cBhvr>
                                      <p:to>
                                        <p:strVal val="visible"/>
                                      </p:to>
                                    </p:set>
                                    <p:anim calcmode="lin" valueType="num">
                                      <p:cBhvr additive="base">
                                        <p:cTn id="47" dur="500" fill="hold"/>
                                        <p:tgtEl>
                                          <p:spTgt spid="8">
                                            <p:txEl>
                                              <p:pRg st="9" end="9"/>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8">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utoUpdateAnimBg="0"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__BROCHURES-CATALOGUES\Dossier PACKAGE Catalogue\Links\LEED-Certification-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7838" y="334224"/>
            <a:ext cx="2095500" cy="281749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Justine\Desktop\page2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9551" y="0"/>
            <a:ext cx="6019869" cy="7974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249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20492"/>
            <a:ext cx="9387840" cy="7426960"/>
          </a:xfrm>
        </p:spPr>
      </p:pic>
      <p:sp>
        <p:nvSpPr>
          <p:cNvPr id="3" name="Title 2"/>
          <p:cNvSpPr>
            <a:spLocks noGrp="1"/>
          </p:cNvSpPr>
          <p:nvPr>
            <p:ph type="title"/>
          </p:nvPr>
        </p:nvSpPr>
        <p:spPr>
          <a:xfrm flipH="1">
            <a:off x="8465820" y="6908800"/>
            <a:ext cx="251460" cy="86360"/>
          </a:xfrm>
        </p:spPr>
        <p:txBody>
          <a:bodyPr>
            <a:noAutofit/>
          </a:bodyPr>
          <a:lstStyle/>
          <a:p>
            <a:endParaRPr lang="en-CA" dirty="0"/>
          </a:p>
        </p:txBody>
      </p:sp>
    </p:spTree>
    <p:extLst>
      <p:ext uri="{BB962C8B-B14F-4D97-AF65-F5344CB8AC3E}">
        <p14:creationId xmlns:p14="http://schemas.microsoft.com/office/powerpoint/2010/main" val="1940201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3567" y="39519"/>
            <a:ext cx="9766688" cy="7732881"/>
          </a:xfrm>
        </p:spPr>
      </p:pic>
      <p:sp>
        <p:nvSpPr>
          <p:cNvPr id="3" name="Title 2"/>
          <p:cNvSpPr>
            <a:spLocks noGrp="1"/>
          </p:cNvSpPr>
          <p:nvPr>
            <p:ph type="title"/>
          </p:nvPr>
        </p:nvSpPr>
        <p:spPr>
          <a:xfrm>
            <a:off x="8382000" y="6563360"/>
            <a:ext cx="83820" cy="431800"/>
          </a:xfrm>
        </p:spPr>
        <p:txBody>
          <a:bodyPr>
            <a:normAutofit fontScale="90000"/>
          </a:bodyPr>
          <a:lstStyle/>
          <a:p>
            <a:endParaRPr lang="en-CA" dirty="0"/>
          </a:p>
        </p:txBody>
      </p:sp>
    </p:spTree>
    <p:extLst>
      <p:ext uri="{BB962C8B-B14F-4D97-AF65-F5344CB8AC3E}">
        <p14:creationId xmlns:p14="http://schemas.microsoft.com/office/powerpoint/2010/main" val="302211969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3752" y="141784"/>
            <a:ext cx="9323960" cy="7620990"/>
          </a:xfrm>
        </p:spPr>
      </p:pic>
      <p:sp>
        <p:nvSpPr>
          <p:cNvPr id="3" name="Title 2"/>
          <p:cNvSpPr>
            <a:spLocks noGrp="1"/>
          </p:cNvSpPr>
          <p:nvPr>
            <p:ph type="title"/>
          </p:nvPr>
        </p:nvSpPr>
        <p:spPr/>
        <p:txBody>
          <a:bodyPr/>
          <a:lstStyle/>
          <a:p>
            <a:r>
              <a:rPr lang="en-CA" dirty="0" smtClean="0"/>
              <a:t>.</a:t>
            </a:r>
            <a:endParaRPr lang="en-CA" dirty="0"/>
          </a:p>
        </p:txBody>
      </p:sp>
    </p:spTree>
    <p:extLst>
      <p:ext uri="{BB962C8B-B14F-4D97-AF65-F5344CB8AC3E}">
        <p14:creationId xmlns:p14="http://schemas.microsoft.com/office/powerpoint/2010/main" val="12736615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93507" y="1430242"/>
            <a:ext cx="3405978" cy="3519197"/>
          </a:xfrm>
          <a:prstGeom prst="rect">
            <a:avLst/>
          </a:prstGeom>
        </p:spPr>
        <p:txBody>
          <a:bodyPr wrap="square" lIns="101882" tIns="50941" rIns="101882" bIns="50941">
            <a:spAutoFit/>
          </a:bodyPr>
          <a:lstStyle/>
          <a:p>
            <a:r>
              <a:rPr lang="en-CA" baseline="30000" dirty="0">
                <a:solidFill>
                  <a:prstClr val="black"/>
                </a:solidFill>
                <a:latin typeface="Calibri"/>
              </a:rPr>
              <a:t>- Solution for both : New construction and Retrofit.</a:t>
            </a:r>
          </a:p>
          <a:p>
            <a:endParaRPr lang="en-CA" baseline="30000" dirty="0" smtClean="0">
              <a:solidFill>
                <a:prstClr val="black"/>
              </a:solidFill>
              <a:latin typeface="Calibri"/>
            </a:endParaRPr>
          </a:p>
          <a:p>
            <a:r>
              <a:rPr lang="en-CA" baseline="30000" dirty="0" smtClean="0">
                <a:solidFill>
                  <a:prstClr val="black"/>
                </a:solidFill>
                <a:latin typeface="Calibri"/>
              </a:rPr>
              <a:t>- </a:t>
            </a:r>
            <a:r>
              <a:rPr lang="en-CA" baseline="30000" dirty="0">
                <a:solidFill>
                  <a:prstClr val="black"/>
                </a:solidFill>
                <a:latin typeface="Calibri"/>
              </a:rPr>
              <a:t>Easily add more modules for future expansion.</a:t>
            </a:r>
          </a:p>
          <a:p>
            <a:endParaRPr lang="en-CA" baseline="30000" dirty="0" smtClean="0">
              <a:solidFill>
                <a:prstClr val="black"/>
              </a:solidFill>
              <a:latin typeface="Calibri"/>
            </a:endParaRPr>
          </a:p>
          <a:p>
            <a:r>
              <a:rPr lang="en-CA" baseline="30000" dirty="0" smtClean="0">
                <a:solidFill>
                  <a:prstClr val="black"/>
                </a:solidFill>
                <a:latin typeface="Calibri"/>
              </a:rPr>
              <a:t>- </a:t>
            </a:r>
            <a:r>
              <a:rPr lang="en-CA" baseline="30000" dirty="0">
                <a:solidFill>
                  <a:prstClr val="black"/>
                </a:solidFill>
                <a:latin typeface="Calibri"/>
              </a:rPr>
              <a:t>One single point of Responsibility / Contact .</a:t>
            </a:r>
          </a:p>
          <a:p>
            <a:endParaRPr lang="en-CA" baseline="30000" dirty="0" smtClean="0">
              <a:solidFill>
                <a:prstClr val="black"/>
              </a:solidFill>
              <a:latin typeface="Calibri"/>
            </a:endParaRPr>
          </a:p>
          <a:p>
            <a:r>
              <a:rPr lang="en-CA" baseline="30000" dirty="0" smtClean="0">
                <a:solidFill>
                  <a:prstClr val="black"/>
                </a:solidFill>
                <a:latin typeface="Calibri"/>
              </a:rPr>
              <a:t>- </a:t>
            </a:r>
            <a:r>
              <a:rPr lang="en-CA" baseline="30000" dirty="0">
                <a:solidFill>
                  <a:prstClr val="black"/>
                </a:solidFill>
                <a:latin typeface="Calibri"/>
              </a:rPr>
              <a:t>One single submittal for approval Vs. Individual </a:t>
            </a:r>
            <a:r>
              <a:rPr lang="en-CA" dirty="0" smtClean="0">
                <a:solidFill>
                  <a:prstClr val="black"/>
                </a:solidFill>
                <a:latin typeface="Calibri"/>
              </a:rPr>
              <a:t> </a:t>
            </a:r>
            <a:r>
              <a:rPr lang="en-US" baseline="30000" dirty="0" smtClean="0">
                <a:solidFill>
                  <a:prstClr val="black"/>
                </a:solidFill>
                <a:latin typeface="Calibri"/>
              </a:rPr>
              <a:t>submittals </a:t>
            </a:r>
            <a:r>
              <a:rPr lang="en-US" baseline="30000" dirty="0">
                <a:solidFill>
                  <a:prstClr val="black"/>
                </a:solidFill>
                <a:latin typeface="Calibri"/>
              </a:rPr>
              <a:t>for each component.</a:t>
            </a:r>
          </a:p>
          <a:p>
            <a:endParaRPr lang="en-CA" baseline="30000" dirty="0" smtClean="0">
              <a:solidFill>
                <a:prstClr val="black"/>
              </a:solidFill>
              <a:latin typeface="Calibri"/>
            </a:endParaRPr>
          </a:p>
          <a:p>
            <a:r>
              <a:rPr lang="en-CA" baseline="30000" dirty="0" smtClean="0">
                <a:solidFill>
                  <a:prstClr val="black"/>
                </a:solidFill>
                <a:latin typeface="Calibri"/>
              </a:rPr>
              <a:t>- </a:t>
            </a:r>
            <a:r>
              <a:rPr lang="en-CA" baseline="30000" dirty="0">
                <a:solidFill>
                  <a:prstClr val="black"/>
                </a:solidFill>
                <a:latin typeface="Calibri"/>
              </a:rPr>
              <a:t>Financial : Cost reduction, Effectively reduce </a:t>
            </a:r>
            <a:r>
              <a:rPr lang="en-CA" baseline="30000" dirty="0" smtClean="0">
                <a:solidFill>
                  <a:prstClr val="black"/>
                </a:solidFill>
                <a:latin typeface="Calibri"/>
              </a:rPr>
              <a:t>total </a:t>
            </a:r>
            <a:r>
              <a:rPr lang="en-CA" baseline="30000" dirty="0">
                <a:solidFill>
                  <a:prstClr val="black"/>
                </a:solidFill>
                <a:latin typeface="Calibri"/>
              </a:rPr>
              <a:t>cost of ownership for all project </a:t>
            </a:r>
            <a:r>
              <a:rPr lang="en-CA" baseline="30000" dirty="0" smtClean="0">
                <a:solidFill>
                  <a:prstClr val="black"/>
                </a:solidFill>
                <a:latin typeface="Calibri"/>
              </a:rPr>
              <a:t>stake holders  (</a:t>
            </a:r>
            <a:r>
              <a:rPr lang="en-CA" baseline="30000" dirty="0">
                <a:solidFill>
                  <a:prstClr val="black"/>
                </a:solidFill>
                <a:latin typeface="Calibri"/>
              </a:rPr>
              <a:t>Contractor / Consultant Engineer / End User)</a:t>
            </a:r>
          </a:p>
          <a:p>
            <a:endParaRPr lang="en-CA" baseline="30000" dirty="0" smtClean="0">
              <a:solidFill>
                <a:prstClr val="black"/>
              </a:solidFill>
              <a:latin typeface="Calibri"/>
            </a:endParaRPr>
          </a:p>
          <a:p>
            <a:r>
              <a:rPr lang="en-CA" baseline="30000" dirty="0" smtClean="0">
                <a:solidFill>
                  <a:prstClr val="black"/>
                </a:solidFill>
                <a:latin typeface="Calibri"/>
              </a:rPr>
              <a:t>- </a:t>
            </a:r>
            <a:r>
              <a:rPr lang="en-CA" baseline="30000" dirty="0">
                <a:solidFill>
                  <a:prstClr val="black"/>
                </a:solidFill>
                <a:latin typeface="Calibri"/>
              </a:rPr>
              <a:t>Financial : Space saving due to optimized space </a:t>
            </a:r>
            <a:r>
              <a:rPr lang="en-US" baseline="30000" dirty="0" smtClean="0">
                <a:solidFill>
                  <a:prstClr val="black"/>
                </a:solidFill>
                <a:latin typeface="Calibri"/>
              </a:rPr>
              <a:t>utilization.</a:t>
            </a:r>
            <a:endParaRPr lang="en-US" baseline="30000" dirty="0">
              <a:solidFill>
                <a:prstClr val="black"/>
              </a:solidFill>
              <a:latin typeface="Calibri"/>
            </a:endParaRPr>
          </a:p>
          <a:p>
            <a:r>
              <a:rPr lang="en-CA" baseline="30000" dirty="0">
                <a:solidFill>
                  <a:prstClr val="black"/>
                </a:solidFill>
                <a:latin typeface="Calibri"/>
              </a:rPr>
              <a:t>- Financial : Time (Cost) saving : Skid built in parallel </a:t>
            </a:r>
            <a:r>
              <a:rPr lang="en-US" baseline="30000" dirty="0" smtClean="0">
                <a:solidFill>
                  <a:prstClr val="black"/>
                </a:solidFill>
                <a:latin typeface="Calibri"/>
              </a:rPr>
              <a:t>during </a:t>
            </a:r>
            <a:r>
              <a:rPr lang="en-US" baseline="30000" dirty="0">
                <a:solidFill>
                  <a:prstClr val="black"/>
                </a:solidFill>
                <a:latin typeface="Calibri"/>
              </a:rPr>
              <a:t>building construction, also .</a:t>
            </a:r>
          </a:p>
          <a:p>
            <a:endParaRPr lang="en-CA" baseline="30000" dirty="0" smtClean="0">
              <a:solidFill>
                <a:prstClr val="black"/>
              </a:solidFill>
              <a:latin typeface="Calibri"/>
            </a:endParaRPr>
          </a:p>
        </p:txBody>
      </p:sp>
      <p:sp>
        <p:nvSpPr>
          <p:cNvPr id="5" name="Rectangle 4"/>
          <p:cNvSpPr/>
          <p:nvPr/>
        </p:nvSpPr>
        <p:spPr>
          <a:xfrm>
            <a:off x="4316321" y="1326256"/>
            <a:ext cx="4594110" cy="4719525"/>
          </a:xfrm>
          <a:prstGeom prst="rect">
            <a:avLst/>
          </a:prstGeom>
        </p:spPr>
        <p:txBody>
          <a:bodyPr wrap="square" lIns="101882" tIns="50941" rIns="101882" bIns="50941">
            <a:spAutoFit/>
          </a:bodyPr>
          <a:lstStyle/>
          <a:p>
            <a:r>
              <a:rPr lang="en-CA" baseline="30000" dirty="0">
                <a:solidFill>
                  <a:prstClr val="black"/>
                </a:solidFill>
                <a:latin typeface="Calibri"/>
              </a:rPr>
              <a:t>- Financial </a:t>
            </a:r>
            <a:r>
              <a:rPr lang="en-CA" baseline="30000">
                <a:solidFill>
                  <a:prstClr val="black"/>
                </a:solidFill>
                <a:latin typeface="Calibri"/>
              </a:rPr>
              <a:t>: </a:t>
            </a:r>
            <a:r>
              <a:rPr lang="en-CA" baseline="30000" smtClean="0">
                <a:solidFill>
                  <a:prstClr val="black"/>
                </a:solidFill>
                <a:latin typeface="Calibri"/>
              </a:rPr>
              <a:t> </a:t>
            </a:r>
            <a:r>
              <a:rPr lang="en-CA" baseline="30000" dirty="0">
                <a:solidFill>
                  <a:prstClr val="black"/>
                </a:solidFill>
                <a:latin typeface="Calibri"/>
              </a:rPr>
              <a:t>: Cash flow </a:t>
            </a:r>
            <a:r>
              <a:rPr lang="en-CA" dirty="0">
                <a:solidFill>
                  <a:prstClr val="black"/>
                </a:solidFill>
                <a:latin typeface="Calibri"/>
              </a:rPr>
              <a:t> </a:t>
            </a:r>
            <a:r>
              <a:rPr lang="en-CA" baseline="30000" dirty="0">
                <a:solidFill>
                  <a:prstClr val="black"/>
                </a:solidFill>
                <a:latin typeface="Calibri"/>
              </a:rPr>
              <a:t>management: One single invoice / payment for all </a:t>
            </a:r>
            <a:r>
              <a:rPr lang="en-CA" dirty="0">
                <a:solidFill>
                  <a:prstClr val="black"/>
                </a:solidFill>
                <a:latin typeface="Calibri"/>
              </a:rPr>
              <a:t> </a:t>
            </a:r>
            <a:r>
              <a:rPr lang="en-US" baseline="30000" dirty="0" smtClean="0">
                <a:solidFill>
                  <a:prstClr val="black"/>
                </a:solidFill>
                <a:latin typeface="Calibri"/>
              </a:rPr>
              <a:t>works</a:t>
            </a:r>
            <a:endParaRPr lang="en-CA" baseline="30000" dirty="0" smtClean="0">
              <a:solidFill>
                <a:prstClr val="black"/>
              </a:solidFill>
              <a:latin typeface="Calibri"/>
            </a:endParaRPr>
          </a:p>
          <a:p>
            <a:endParaRPr lang="en-CA" baseline="30000" dirty="0">
              <a:solidFill>
                <a:prstClr val="black"/>
              </a:solidFill>
              <a:latin typeface="Calibri"/>
            </a:endParaRPr>
          </a:p>
          <a:p>
            <a:r>
              <a:rPr lang="en-CA" baseline="30000" dirty="0" smtClean="0">
                <a:solidFill>
                  <a:prstClr val="black"/>
                </a:solidFill>
                <a:latin typeface="Calibri"/>
              </a:rPr>
              <a:t>- </a:t>
            </a:r>
            <a:r>
              <a:rPr lang="en-CA" baseline="30000" dirty="0">
                <a:solidFill>
                  <a:prstClr val="black"/>
                </a:solidFill>
                <a:latin typeface="Calibri"/>
              </a:rPr>
              <a:t>Financial </a:t>
            </a:r>
            <a:r>
              <a:rPr lang="en-CA" baseline="30000" dirty="0" smtClean="0">
                <a:solidFill>
                  <a:prstClr val="black"/>
                </a:solidFill>
                <a:latin typeface="Calibri"/>
              </a:rPr>
              <a:t>:: </a:t>
            </a:r>
            <a:r>
              <a:rPr lang="en-CA" baseline="30000" dirty="0">
                <a:solidFill>
                  <a:prstClr val="black"/>
                </a:solidFill>
                <a:latin typeface="Calibri"/>
              </a:rPr>
              <a:t>Overhead                                            saving including project management, logistical </a:t>
            </a:r>
          </a:p>
          <a:p>
            <a:r>
              <a:rPr lang="en-US" baseline="30000" dirty="0">
                <a:solidFill>
                  <a:prstClr val="black"/>
                </a:solidFill>
                <a:latin typeface="Calibri"/>
              </a:rPr>
              <a:t>coordination, insurance expense, ...etc.</a:t>
            </a:r>
          </a:p>
          <a:p>
            <a:endParaRPr lang="en-CA" baseline="30000" dirty="0" smtClean="0">
              <a:solidFill>
                <a:prstClr val="black"/>
              </a:solidFill>
              <a:latin typeface="Calibri"/>
            </a:endParaRPr>
          </a:p>
          <a:p>
            <a:r>
              <a:rPr lang="en-CA" baseline="30000" dirty="0" smtClean="0">
                <a:solidFill>
                  <a:prstClr val="black"/>
                </a:solidFill>
                <a:latin typeface="Calibri"/>
              </a:rPr>
              <a:t>- </a:t>
            </a:r>
            <a:r>
              <a:rPr lang="en-CA" baseline="30000" dirty="0">
                <a:solidFill>
                  <a:prstClr val="black"/>
                </a:solidFill>
                <a:latin typeface="Calibri"/>
              </a:rPr>
              <a:t>Financial : No surplus or extra components left after </a:t>
            </a:r>
          </a:p>
          <a:p>
            <a:r>
              <a:rPr lang="en-US" baseline="30000" dirty="0">
                <a:solidFill>
                  <a:prstClr val="black"/>
                </a:solidFill>
                <a:latin typeface="Calibri"/>
              </a:rPr>
              <a:t>  fabrication by contractor.</a:t>
            </a:r>
          </a:p>
          <a:p>
            <a:endParaRPr lang="en-CA" baseline="30000" dirty="0" smtClean="0">
              <a:solidFill>
                <a:prstClr val="black"/>
              </a:solidFill>
              <a:latin typeface="Calibri"/>
            </a:endParaRPr>
          </a:p>
          <a:p>
            <a:r>
              <a:rPr lang="en-CA" baseline="30000" dirty="0" smtClean="0">
                <a:solidFill>
                  <a:prstClr val="black"/>
                </a:solidFill>
                <a:latin typeface="Calibri"/>
              </a:rPr>
              <a:t>- </a:t>
            </a:r>
            <a:r>
              <a:rPr lang="en-CA" baseline="30000" dirty="0">
                <a:solidFill>
                  <a:prstClr val="black"/>
                </a:solidFill>
                <a:latin typeface="Calibri"/>
              </a:rPr>
              <a:t>Time (Cost) saving : No construction delay due to  </a:t>
            </a:r>
          </a:p>
          <a:p>
            <a:r>
              <a:rPr lang="en-CA" baseline="30000" dirty="0">
                <a:solidFill>
                  <a:prstClr val="black"/>
                </a:solidFill>
                <a:latin typeface="Calibri"/>
              </a:rPr>
              <a:t>  missing one single component order, wrong delivery </a:t>
            </a:r>
          </a:p>
          <a:p>
            <a:r>
              <a:rPr lang="en-US" baseline="30000" dirty="0">
                <a:solidFill>
                  <a:prstClr val="black"/>
                </a:solidFill>
                <a:latin typeface="Calibri"/>
              </a:rPr>
              <a:t>  or defective component.</a:t>
            </a:r>
          </a:p>
          <a:p>
            <a:endParaRPr lang="en-CA" baseline="30000" dirty="0" smtClean="0">
              <a:solidFill>
                <a:prstClr val="black"/>
              </a:solidFill>
              <a:latin typeface="Calibri"/>
            </a:endParaRPr>
          </a:p>
          <a:p>
            <a:r>
              <a:rPr lang="en-CA" baseline="30000" dirty="0" smtClean="0">
                <a:solidFill>
                  <a:prstClr val="black"/>
                </a:solidFill>
                <a:latin typeface="Calibri"/>
              </a:rPr>
              <a:t>- </a:t>
            </a:r>
            <a:r>
              <a:rPr lang="en-CA" baseline="30000" dirty="0">
                <a:solidFill>
                  <a:prstClr val="black"/>
                </a:solidFill>
                <a:latin typeface="Calibri"/>
              </a:rPr>
              <a:t>Quality: Assembly within controlled environment by </a:t>
            </a:r>
          </a:p>
          <a:p>
            <a:r>
              <a:rPr lang="en-CA" baseline="30000" dirty="0">
                <a:solidFill>
                  <a:prstClr val="black"/>
                </a:solidFill>
                <a:latin typeface="Calibri"/>
              </a:rPr>
              <a:t>  certified technicians / welders using approved work </a:t>
            </a:r>
          </a:p>
          <a:p>
            <a:r>
              <a:rPr lang="en-US" baseline="30000" dirty="0">
                <a:solidFill>
                  <a:prstClr val="black"/>
                </a:solidFill>
                <a:latin typeface="Calibri"/>
              </a:rPr>
              <a:t>  methods / procedures. </a:t>
            </a:r>
          </a:p>
          <a:p>
            <a:endParaRPr lang="en-CA" baseline="30000" dirty="0" smtClean="0">
              <a:solidFill>
                <a:prstClr val="black"/>
              </a:solidFill>
              <a:latin typeface="Calibri"/>
            </a:endParaRPr>
          </a:p>
          <a:p>
            <a:r>
              <a:rPr lang="en-CA" baseline="30000" dirty="0" smtClean="0">
                <a:solidFill>
                  <a:prstClr val="black"/>
                </a:solidFill>
                <a:latin typeface="Calibri"/>
              </a:rPr>
              <a:t>- </a:t>
            </a:r>
            <a:r>
              <a:rPr lang="en-CA" baseline="30000" dirty="0">
                <a:solidFill>
                  <a:prstClr val="black"/>
                </a:solidFill>
                <a:latin typeface="Calibri"/>
              </a:rPr>
              <a:t>Quality / Financial : Factory wired and tested = site </a:t>
            </a:r>
          </a:p>
          <a:p>
            <a:r>
              <a:rPr lang="en-US" baseline="30000" dirty="0">
                <a:solidFill>
                  <a:prstClr val="black"/>
                </a:solidFill>
                <a:latin typeface="Calibri"/>
              </a:rPr>
              <a:t>  plug &amp; play</a:t>
            </a:r>
          </a:p>
          <a:p>
            <a:endParaRPr lang="en-CA" baseline="30000" dirty="0" smtClean="0">
              <a:solidFill>
                <a:prstClr val="black"/>
              </a:solidFill>
              <a:latin typeface="Calibri"/>
            </a:endParaRPr>
          </a:p>
          <a:p>
            <a:r>
              <a:rPr lang="en-CA" baseline="30000" dirty="0" smtClean="0">
                <a:solidFill>
                  <a:prstClr val="black"/>
                </a:solidFill>
                <a:latin typeface="Calibri"/>
              </a:rPr>
              <a:t>- </a:t>
            </a:r>
            <a:r>
              <a:rPr lang="en-CA" baseline="30000" dirty="0">
                <a:solidFill>
                  <a:prstClr val="black"/>
                </a:solidFill>
                <a:latin typeface="Calibri"/>
              </a:rPr>
              <a:t>Safety: Avoid unpleasant site safety incidents and </a:t>
            </a:r>
          </a:p>
          <a:p>
            <a:r>
              <a:rPr lang="en-CA" baseline="30000" dirty="0">
                <a:solidFill>
                  <a:prstClr val="black"/>
                </a:solidFill>
                <a:latin typeface="Calibri"/>
              </a:rPr>
              <a:t>  lost days as we tremendously minimize job site </a:t>
            </a:r>
          </a:p>
          <a:p>
            <a:r>
              <a:rPr lang="en-US" baseline="30000" dirty="0">
                <a:solidFill>
                  <a:prstClr val="black"/>
                </a:solidFill>
                <a:latin typeface="Calibri"/>
              </a:rPr>
              <a:t>  man-hours.</a:t>
            </a:r>
          </a:p>
        </p:txBody>
      </p:sp>
      <p:sp>
        <p:nvSpPr>
          <p:cNvPr id="6" name="TextBox 5"/>
          <p:cNvSpPr txBox="1"/>
          <p:nvPr/>
        </p:nvSpPr>
        <p:spPr>
          <a:xfrm>
            <a:off x="435090" y="436900"/>
            <a:ext cx="6970374" cy="592983"/>
          </a:xfrm>
          <a:prstGeom prst="rect">
            <a:avLst/>
          </a:prstGeom>
          <a:noFill/>
        </p:spPr>
        <p:txBody>
          <a:bodyPr wrap="square" lIns="101882" tIns="50941" rIns="101882" bIns="50941" rtlCol="0">
            <a:spAutoFit/>
          </a:bodyPr>
          <a:lstStyle/>
          <a:p>
            <a:r>
              <a:rPr lang="en-CA" sz="3100" dirty="0">
                <a:solidFill>
                  <a:srgbClr val="0070C0"/>
                </a:solidFill>
                <a:latin typeface="Days" panose="02000505050000020004" pitchFamily="2" charset="0"/>
              </a:rPr>
              <a:t>Skid Advantages</a:t>
            </a:r>
          </a:p>
        </p:txBody>
      </p:sp>
    </p:spTree>
    <p:extLst>
      <p:ext uri="{BB962C8B-B14F-4D97-AF65-F5344CB8AC3E}">
        <p14:creationId xmlns:p14="http://schemas.microsoft.com/office/powerpoint/2010/main" val="368185938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Slide Number Placeholder 1"/>
          <p:cNvSpPr>
            <a:spLocks noGrp="1"/>
          </p:cNvSpPr>
          <p:nvPr>
            <p:ph type="sldNum" sz="quarter" idx="10"/>
          </p:nvPr>
        </p:nvSpPr>
        <p:spPr>
          <a:noFill/>
        </p:spPr>
        <p:txBody>
          <a:bodyPr/>
          <a:lstStyle/>
          <a:p>
            <a:fld id="{CEC0B49A-F913-49EB-8294-DFF0A75720EB}" type="slidenum">
              <a:rPr lang="en-US" smtClean="0"/>
              <a:pPr/>
              <a:t>35</a:t>
            </a:fld>
            <a:endParaRPr lang="en-US" smtClean="0"/>
          </a:p>
        </p:txBody>
      </p:sp>
      <p:pic>
        <p:nvPicPr>
          <p:cNvPr id="350210" name="Picture 2" descr="1"/>
          <p:cNvPicPr>
            <a:picLocks noChangeAspect="1" noChangeArrowheads="1"/>
          </p:cNvPicPr>
          <p:nvPr/>
        </p:nvPicPr>
        <p:blipFill>
          <a:blip r:embed="rId3" cstate="print"/>
          <a:srcRect/>
          <a:stretch>
            <a:fillRect/>
          </a:stretch>
        </p:blipFill>
        <p:spPr bwMode="auto">
          <a:xfrm>
            <a:off x="3695065" y="1372765"/>
            <a:ext cx="6244590" cy="5419090"/>
          </a:xfrm>
          <a:prstGeom prst="rect">
            <a:avLst/>
          </a:prstGeom>
          <a:noFill/>
          <a:ln w="9525">
            <a:noFill/>
            <a:miter lim="800000"/>
            <a:headEnd/>
            <a:tailEnd/>
          </a:ln>
        </p:spPr>
      </p:pic>
      <p:pic>
        <p:nvPicPr>
          <p:cNvPr id="350211" name="Picture 3" descr="2"/>
          <p:cNvPicPr>
            <a:picLocks noChangeAspect="1" noChangeArrowheads="1"/>
          </p:cNvPicPr>
          <p:nvPr/>
        </p:nvPicPr>
        <p:blipFill>
          <a:blip r:embed="rId4" cstate="print"/>
          <a:srcRect/>
          <a:stretch>
            <a:fillRect/>
          </a:stretch>
        </p:blipFill>
        <p:spPr bwMode="auto">
          <a:xfrm>
            <a:off x="3693319" y="1376363"/>
            <a:ext cx="6244590" cy="5419090"/>
          </a:xfrm>
          <a:prstGeom prst="rect">
            <a:avLst/>
          </a:prstGeom>
          <a:noFill/>
          <a:ln w="9525">
            <a:noFill/>
            <a:miter lim="800000"/>
            <a:headEnd/>
            <a:tailEnd/>
          </a:ln>
        </p:spPr>
      </p:pic>
      <p:sp>
        <p:nvSpPr>
          <p:cNvPr id="16389" name="Rectangle 4"/>
          <p:cNvSpPr>
            <a:spLocks noGrp="1" noChangeArrowheads="1"/>
          </p:cNvSpPr>
          <p:nvPr>
            <p:ph type="title" idx="4294967295"/>
          </p:nvPr>
        </p:nvSpPr>
        <p:spPr>
          <a:xfrm>
            <a:off x="2346960" y="345440"/>
            <a:ext cx="7117715" cy="561340"/>
          </a:xfrm>
        </p:spPr>
        <p:txBody>
          <a:bodyPr lIns="0" tIns="0" rIns="0" bIns="0" anchor="t"/>
          <a:lstStyle/>
          <a:p>
            <a:pPr eaLnBrk="1" hangingPunct="1"/>
            <a:r>
              <a:rPr lang="en-US" sz="2000" dirty="0">
                <a:solidFill>
                  <a:srgbClr val="339966"/>
                </a:solidFill>
              </a:rPr>
              <a:t>Modularized</a:t>
            </a:r>
            <a:r>
              <a:rPr lang="en-US" sz="2000" dirty="0">
                <a:solidFill>
                  <a:schemeClr val="tx2"/>
                </a:solidFill>
              </a:rPr>
              <a:t> </a:t>
            </a:r>
            <a:r>
              <a:rPr lang="en-US" sz="2000" dirty="0">
                <a:solidFill>
                  <a:srgbClr val="339966"/>
                </a:solidFill>
              </a:rPr>
              <a:t>Packaged</a:t>
            </a:r>
            <a:r>
              <a:rPr lang="en-US" sz="2000" dirty="0">
                <a:solidFill>
                  <a:schemeClr val="tx2"/>
                </a:solidFill>
              </a:rPr>
              <a:t> </a:t>
            </a:r>
            <a:r>
              <a:rPr lang="en-US" sz="2000" dirty="0">
                <a:solidFill>
                  <a:srgbClr val="339966"/>
                </a:solidFill>
              </a:rPr>
              <a:t>Chilling System </a:t>
            </a:r>
          </a:p>
        </p:txBody>
      </p:sp>
      <p:pic>
        <p:nvPicPr>
          <p:cNvPr id="350213" name="Picture 5" descr="3"/>
          <p:cNvPicPr>
            <a:picLocks noChangeAspect="1" noChangeArrowheads="1"/>
          </p:cNvPicPr>
          <p:nvPr/>
        </p:nvPicPr>
        <p:blipFill>
          <a:blip r:embed="rId5" cstate="print"/>
          <a:srcRect/>
          <a:stretch>
            <a:fillRect/>
          </a:stretch>
        </p:blipFill>
        <p:spPr bwMode="auto">
          <a:xfrm>
            <a:off x="3693319" y="1376363"/>
            <a:ext cx="6244590" cy="5419090"/>
          </a:xfrm>
          <a:prstGeom prst="rect">
            <a:avLst/>
          </a:prstGeom>
          <a:noFill/>
          <a:ln w="9525">
            <a:noFill/>
            <a:miter lim="800000"/>
            <a:headEnd/>
            <a:tailEnd/>
          </a:ln>
        </p:spPr>
      </p:pic>
      <p:pic>
        <p:nvPicPr>
          <p:cNvPr id="350214" name="Picture 6" descr="4"/>
          <p:cNvPicPr>
            <a:picLocks noChangeAspect="1" noChangeArrowheads="1"/>
          </p:cNvPicPr>
          <p:nvPr/>
        </p:nvPicPr>
        <p:blipFill>
          <a:blip r:embed="rId6" cstate="print"/>
          <a:srcRect/>
          <a:stretch>
            <a:fillRect/>
          </a:stretch>
        </p:blipFill>
        <p:spPr bwMode="auto">
          <a:xfrm>
            <a:off x="3693319" y="1376363"/>
            <a:ext cx="6244590" cy="5419090"/>
          </a:xfrm>
          <a:prstGeom prst="rect">
            <a:avLst/>
          </a:prstGeom>
          <a:noFill/>
          <a:ln w="9525">
            <a:noFill/>
            <a:miter lim="800000"/>
            <a:headEnd/>
            <a:tailEnd/>
          </a:ln>
        </p:spPr>
      </p:pic>
      <p:pic>
        <p:nvPicPr>
          <p:cNvPr id="350215" name="Picture 7" descr="5"/>
          <p:cNvPicPr>
            <a:picLocks noChangeAspect="1" noChangeArrowheads="1"/>
          </p:cNvPicPr>
          <p:nvPr/>
        </p:nvPicPr>
        <p:blipFill>
          <a:blip r:embed="rId7" cstate="print"/>
          <a:srcRect/>
          <a:stretch>
            <a:fillRect/>
          </a:stretch>
        </p:blipFill>
        <p:spPr bwMode="auto">
          <a:xfrm>
            <a:off x="3693319" y="1376363"/>
            <a:ext cx="6244590" cy="5419090"/>
          </a:xfrm>
          <a:prstGeom prst="rect">
            <a:avLst/>
          </a:prstGeom>
          <a:noFill/>
          <a:ln w="9525">
            <a:noFill/>
            <a:miter lim="800000"/>
            <a:headEnd/>
            <a:tailEnd/>
          </a:ln>
        </p:spPr>
      </p:pic>
      <p:pic>
        <p:nvPicPr>
          <p:cNvPr id="350216" name="Picture 8" descr="6"/>
          <p:cNvPicPr>
            <a:picLocks noChangeAspect="1" noChangeArrowheads="1"/>
          </p:cNvPicPr>
          <p:nvPr/>
        </p:nvPicPr>
        <p:blipFill>
          <a:blip r:embed="rId8" cstate="print"/>
          <a:srcRect/>
          <a:stretch>
            <a:fillRect/>
          </a:stretch>
        </p:blipFill>
        <p:spPr bwMode="auto">
          <a:xfrm>
            <a:off x="3693319" y="1376363"/>
            <a:ext cx="6244590" cy="5419090"/>
          </a:xfrm>
          <a:prstGeom prst="rect">
            <a:avLst/>
          </a:prstGeom>
          <a:noFill/>
          <a:ln w="9525">
            <a:noFill/>
            <a:miter lim="800000"/>
            <a:headEnd/>
            <a:tailEnd/>
          </a:ln>
        </p:spPr>
      </p:pic>
      <p:pic>
        <p:nvPicPr>
          <p:cNvPr id="350217" name="Picture 9" descr="92"/>
          <p:cNvPicPr>
            <a:picLocks noChangeAspect="1" noChangeArrowheads="1"/>
          </p:cNvPicPr>
          <p:nvPr/>
        </p:nvPicPr>
        <p:blipFill>
          <a:blip r:embed="rId9" cstate="print"/>
          <a:srcRect/>
          <a:stretch>
            <a:fillRect/>
          </a:stretch>
        </p:blipFill>
        <p:spPr bwMode="auto">
          <a:xfrm>
            <a:off x="3693319" y="1376363"/>
            <a:ext cx="6244590" cy="5419090"/>
          </a:xfrm>
          <a:prstGeom prst="rect">
            <a:avLst/>
          </a:prstGeom>
          <a:noFill/>
          <a:ln w="9525">
            <a:noFill/>
            <a:miter lim="800000"/>
            <a:headEnd/>
            <a:tailEnd/>
          </a:ln>
        </p:spPr>
      </p:pic>
      <p:pic>
        <p:nvPicPr>
          <p:cNvPr id="350218" name="Picture 10" descr="91"/>
          <p:cNvPicPr>
            <a:picLocks noChangeAspect="1" noChangeArrowheads="1"/>
          </p:cNvPicPr>
          <p:nvPr/>
        </p:nvPicPr>
        <p:blipFill>
          <a:blip r:embed="rId10" cstate="print"/>
          <a:srcRect/>
          <a:stretch>
            <a:fillRect/>
          </a:stretch>
        </p:blipFill>
        <p:spPr bwMode="auto">
          <a:xfrm>
            <a:off x="3693319" y="1376363"/>
            <a:ext cx="6244590" cy="5419090"/>
          </a:xfrm>
          <a:prstGeom prst="rect">
            <a:avLst/>
          </a:prstGeom>
          <a:noFill/>
          <a:ln w="9525">
            <a:noFill/>
            <a:miter lim="800000"/>
            <a:headEnd/>
            <a:tailEnd/>
          </a:ln>
        </p:spPr>
      </p:pic>
      <p:sp>
        <p:nvSpPr>
          <p:cNvPr id="350219" name="Rectangle 11"/>
          <p:cNvSpPr>
            <a:spLocks noGrp="1" noChangeArrowheads="1"/>
          </p:cNvSpPr>
          <p:nvPr>
            <p:ph type="body" idx="4294967295"/>
          </p:nvPr>
        </p:nvSpPr>
        <p:spPr>
          <a:xfrm>
            <a:off x="501174" y="1356572"/>
            <a:ext cx="3497738" cy="5357918"/>
          </a:xfrm>
          <a:noFill/>
        </p:spPr>
        <p:txBody>
          <a:bodyPr lIns="0" tIns="0" rIns="0" bIns="0"/>
          <a:lstStyle/>
          <a:p>
            <a:pPr marL="0" indent="0">
              <a:buNone/>
            </a:pPr>
            <a:r>
              <a:rPr lang="en-US" sz="2000">
                <a:sym typeface="Wingdings" pitchFamily="2" charset="2"/>
              </a:rPr>
              <a:t>Produced within Controlled Environment</a:t>
            </a:r>
            <a:r>
              <a:rPr lang="en-US" sz="2000"/>
              <a:t> :</a:t>
            </a:r>
          </a:p>
          <a:p>
            <a:pPr marL="0" indent="0">
              <a:buNone/>
            </a:pPr>
            <a:endParaRPr lang="en-US" sz="1000"/>
          </a:p>
          <a:p>
            <a:pPr marL="512950" lvl="2" indent="-214024"/>
            <a:r>
              <a:rPr lang="en-US" sz="1800">
                <a:solidFill>
                  <a:srgbClr val="003399"/>
                </a:solidFill>
              </a:rPr>
              <a:t>Manufactured, Not Constructed</a:t>
            </a:r>
          </a:p>
          <a:p>
            <a:pPr marL="512950" lvl="2" indent="-214024"/>
            <a:r>
              <a:rPr lang="en-US" sz="1800"/>
              <a:t>Proven Engineered Design and Fabrication Standards </a:t>
            </a:r>
          </a:p>
          <a:p>
            <a:pPr marL="512950" lvl="2" indent="-214024"/>
            <a:r>
              <a:rPr lang="en-US" sz="1800"/>
              <a:t>Strict Quality Control</a:t>
            </a:r>
          </a:p>
          <a:p>
            <a:pPr marL="512950" lvl="2" indent="-214024"/>
            <a:r>
              <a:rPr lang="en-US" sz="1800"/>
              <a:t>Controlled Environment with High Safety Standards</a:t>
            </a:r>
          </a:p>
          <a:p>
            <a:pPr marL="512950" lvl="2" indent="-214024"/>
            <a:r>
              <a:rPr lang="en-US" sz="1800"/>
              <a:t>Established Knowledgeable Skilled Workforce</a:t>
            </a:r>
          </a:p>
          <a:p>
            <a:pPr marL="512950" lvl="2" indent="-214024"/>
            <a:r>
              <a:rPr lang="en-US" sz="1800"/>
              <a:t>Job Site Progress / Conditions Irrelevant to Production</a:t>
            </a:r>
          </a:p>
          <a:p>
            <a:pPr marL="512950" lvl="2" indent="-214024"/>
            <a:endParaRPr lang="en-US" sz="1800"/>
          </a:p>
          <a:p>
            <a:pPr marL="512950" lvl="2" indent="-214024"/>
            <a:endParaRPr lang="en-US" sz="1800"/>
          </a:p>
          <a:p>
            <a:pPr marL="512950" lvl="2" indent="-214024"/>
            <a:endParaRPr lang="en-US" sz="1800"/>
          </a:p>
        </p:txBody>
      </p:sp>
      <p:pic>
        <p:nvPicPr>
          <p:cNvPr id="10242" name="Picture 2" descr="E:\__FLO FAB\LOGO\LOGO FLO FAB.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353503">
            <a:off x="4716416" y="4390704"/>
            <a:ext cx="509204" cy="27284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0210"/>
                                        </p:tgtEl>
                                        <p:attrNameLst>
                                          <p:attrName>style.visibility</p:attrName>
                                        </p:attrNameLst>
                                      </p:cBhvr>
                                      <p:to>
                                        <p:strVal val="visible"/>
                                      </p:to>
                                    </p:set>
                                    <p:animEffect transition="in" filter="fade">
                                      <p:cBhvr>
                                        <p:cTn id="7" dur="1000"/>
                                        <p:tgtEl>
                                          <p:spTgt spid="3502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0211"/>
                                        </p:tgtEl>
                                        <p:attrNameLst>
                                          <p:attrName>style.visibility</p:attrName>
                                        </p:attrNameLst>
                                      </p:cBhvr>
                                      <p:to>
                                        <p:strVal val="visible"/>
                                      </p:to>
                                    </p:set>
                                    <p:animEffect transition="in" filter="fade">
                                      <p:cBhvr>
                                        <p:cTn id="12" dur="1000"/>
                                        <p:tgtEl>
                                          <p:spTgt spid="3502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0213"/>
                                        </p:tgtEl>
                                        <p:attrNameLst>
                                          <p:attrName>style.visibility</p:attrName>
                                        </p:attrNameLst>
                                      </p:cBhvr>
                                      <p:to>
                                        <p:strVal val="visible"/>
                                      </p:to>
                                    </p:set>
                                    <p:animEffect transition="in" filter="fade">
                                      <p:cBhvr>
                                        <p:cTn id="17" dur="1000"/>
                                        <p:tgtEl>
                                          <p:spTgt spid="3502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0214"/>
                                        </p:tgtEl>
                                        <p:attrNameLst>
                                          <p:attrName>style.visibility</p:attrName>
                                        </p:attrNameLst>
                                      </p:cBhvr>
                                      <p:to>
                                        <p:strVal val="visible"/>
                                      </p:to>
                                    </p:set>
                                    <p:animEffect transition="in" filter="fade">
                                      <p:cBhvr>
                                        <p:cTn id="22" dur="1000"/>
                                        <p:tgtEl>
                                          <p:spTgt spid="3502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50215"/>
                                        </p:tgtEl>
                                        <p:attrNameLst>
                                          <p:attrName>style.visibility</p:attrName>
                                        </p:attrNameLst>
                                      </p:cBhvr>
                                      <p:to>
                                        <p:strVal val="visible"/>
                                      </p:to>
                                    </p:set>
                                    <p:animEffect transition="in" filter="fade">
                                      <p:cBhvr>
                                        <p:cTn id="27" dur="1000"/>
                                        <p:tgtEl>
                                          <p:spTgt spid="3502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50216"/>
                                        </p:tgtEl>
                                        <p:attrNameLst>
                                          <p:attrName>style.visibility</p:attrName>
                                        </p:attrNameLst>
                                      </p:cBhvr>
                                      <p:to>
                                        <p:strVal val="visible"/>
                                      </p:to>
                                    </p:set>
                                    <p:animEffect transition="in" filter="fade">
                                      <p:cBhvr>
                                        <p:cTn id="32" dur="1000"/>
                                        <p:tgtEl>
                                          <p:spTgt spid="3502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50217"/>
                                        </p:tgtEl>
                                        <p:attrNameLst>
                                          <p:attrName>style.visibility</p:attrName>
                                        </p:attrNameLst>
                                      </p:cBhvr>
                                      <p:to>
                                        <p:strVal val="visible"/>
                                      </p:to>
                                    </p:set>
                                    <p:animEffect transition="in" filter="fade">
                                      <p:cBhvr>
                                        <p:cTn id="37" dur="1000"/>
                                        <p:tgtEl>
                                          <p:spTgt spid="3502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50218"/>
                                        </p:tgtEl>
                                        <p:attrNameLst>
                                          <p:attrName>style.visibility</p:attrName>
                                        </p:attrNameLst>
                                      </p:cBhvr>
                                      <p:to>
                                        <p:strVal val="visible"/>
                                      </p:to>
                                    </p:set>
                                    <p:animEffect transition="in" filter="fade">
                                      <p:cBhvr>
                                        <p:cTn id="42" dur="1000"/>
                                        <p:tgtEl>
                                          <p:spTgt spid="350218"/>
                                        </p:tgtEl>
                                      </p:cBhvr>
                                    </p:animEffect>
                                  </p:childTnLst>
                                </p:cTn>
                              </p:par>
                            </p:childTnLst>
                          </p:cTn>
                        </p:par>
                      </p:childTnLst>
                    </p:cTn>
                  </p:par>
                  <p:par>
                    <p:cTn id="43" fill="hold">
                      <p:stCondLst>
                        <p:cond delay="indefinite"/>
                      </p:stCondLst>
                      <p:childTnLst>
                        <p:par>
                          <p:cTn id="44" fill="hold">
                            <p:stCondLst>
                              <p:cond delay="0"/>
                            </p:stCondLst>
                            <p:childTnLst>
                              <p:par>
                                <p:cTn id="45" presetID="23" presetClass="entr" presetSubtype="16" fill="hold" grpId="0" nodeType="clickEffect">
                                  <p:stCondLst>
                                    <p:cond delay="0"/>
                                  </p:stCondLst>
                                  <p:childTnLst>
                                    <p:set>
                                      <p:cBhvr>
                                        <p:cTn id="46" dur="1" fill="hold">
                                          <p:stCondLst>
                                            <p:cond delay="0"/>
                                          </p:stCondLst>
                                        </p:cTn>
                                        <p:tgtEl>
                                          <p:spTgt spid="350219"/>
                                        </p:tgtEl>
                                        <p:attrNameLst>
                                          <p:attrName>style.visibility</p:attrName>
                                        </p:attrNameLst>
                                      </p:cBhvr>
                                      <p:to>
                                        <p:strVal val="visible"/>
                                      </p:to>
                                    </p:set>
                                    <p:anim calcmode="lin" valueType="num">
                                      <p:cBhvr>
                                        <p:cTn id="47" dur="500" fill="hold"/>
                                        <p:tgtEl>
                                          <p:spTgt spid="350219"/>
                                        </p:tgtEl>
                                        <p:attrNameLst>
                                          <p:attrName>ppt_w</p:attrName>
                                        </p:attrNameLst>
                                      </p:cBhvr>
                                      <p:tavLst>
                                        <p:tav tm="0">
                                          <p:val>
                                            <p:fltVal val="0"/>
                                          </p:val>
                                        </p:tav>
                                        <p:tav tm="100000">
                                          <p:val>
                                            <p:strVal val="#ppt_w"/>
                                          </p:val>
                                        </p:tav>
                                      </p:tavLst>
                                    </p:anim>
                                    <p:anim calcmode="lin" valueType="num">
                                      <p:cBhvr>
                                        <p:cTn id="48" dur="500" fill="hold"/>
                                        <p:tgtEl>
                                          <p:spTgt spid="3502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021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1"/>
          <p:cNvSpPr>
            <a:spLocks noGrp="1"/>
          </p:cNvSpPr>
          <p:nvPr>
            <p:ph type="sldNum" sz="quarter" idx="10"/>
          </p:nvPr>
        </p:nvSpPr>
        <p:spPr>
          <a:noFill/>
        </p:spPr>
        <p:txBody>
          <a:bodyPr/>
          <a:lstStyle/>
          <a:p>
            <a:fld id="{9E04D2BE-FDB7-4C9B-83DD-E1D52DBAD89E}" type="slidenum">
              <a:rPr lang="en-US" smtClean="0"/>
              <a:pPr/>
              <a:t>36</a:t>
            </a:fld>
            <a:endParaRPr lang="en-US" smtClean="0"/>
          </a:p>
        </p:txBody>
      </p:sp>
      <p:sp>
        <p:nvSpPr>
          <p:cNvPr id="18435" name="Rectangle 2"/>
          <p:cNvSpPr>
            <a:spLocks noGrp="1" noChangeArrowheads="1"/>
          </p:cNvSpPr>
          <p:nvPr>
            <p:ph type="title" idx="4294967295"/>
          </p:nvPr>
        </p:nvSpPr>
        <p:spPr>
          <a:xfrm>
            <a:off x="2346960" y="431800"/>
            <a:ext cx="5029200" cy="518160"/>
          </a:xfrm>
        </p:spPr>
        <p:txBody>
          <a:bodyPr lIns="0" tIns="0" rIns="0" bIns="0" anchor="t"/>
          <a:lstStyle/>
          <a:p>
            <a:pPr eaLnBrk="1" hangingPunct="1"/>
            <a:r>
              <a:rPr lang="en-US" sz="2000" dirty="0">
                <a:solidFill>
                  <a:srgbClr val="339966"/>
                </a:solidFill>
              </a:rPr>
              <a:t>Multiple Chillers</a:t>
            </a:r>
          </a:p>
        </p:txBody>
      </p:sp>
      <p:pic>
        <p:nvPicPr>
          <p:cNvPr id="18437" name="Picture 7"/>
          <p:cNvPicPr>
            <a:picLocks noChangeAspect="1" noChangeArrowheads="1"/>
          </p:cNvPicPr>
          <p:nvPr/>
        </p:nvPicPr>
        <p:blipFill>
          <a:blip r:embed="rId2" cstate="print"/>
          <a:srcRect/>
          <a:stretch>
            <a:fillRect/>
          </a:stretch>
        </p:blipFill>
        <p:spPr bwMode="auto">
          <a:xfrm>
            <a:off x="5092065" y="1155066"/>
            <a:ext cx="4882515" cy="3940175"/>
          </a:xfrm>
          <a:prstGeom prst="rect">
            <a:avLst/>
          </a:prstGeom>
          <a:noFill/>
          <a:ln w="9525" algn="ctr">
            <a:noFill/>
            <a:miter lim="800000"/>
            <a:headEnd/>
            <a:tailEnd/>
          </a:ln>
        </p:spPr>
      </p:pic>
      <p:pic>
        <p:nvPicPr>
          <p:cNvPr id="3075" name="Picture 3" descr="C:\Users\Justine\Desktop\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 y="2839421"/>
            <a:ext cx="5002565" cy="39830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Slide Number Placeholder 1"/>
          <p:cNvSpPr>
            <a:spLocks noGrp="1"/>
          </p:cNvSpPr>
          <p:nvPr>
            <p:ph type="sldNum" sz="quarter" idx="10"/>
          </p:nvPr>
        </p:nvSpPr>
        <p:spPr>
          <a:noFill/>
        </p:spPr>
        <p:txBody>
          <a:bodyPr/>
          <a:lstStyle/>
          <a:p>
            <a:fld id="{9468C082-3A2F-4066-9DD5-69D75E823E64}" type="slidenum">
              <a:rPr lang="en-US" smtClean="0"/>
              <a:pPr/>
              <a:t>37</a:t>
            </a:fld>
            <a:endParaRPr lang="en-US" smtClean="0"/>
          </a:p>
        </p:txBody>
      </p:sp>
      <p:sp>
        <p:nvSpPr>
          <p:cNvPr id="35843" name="Rectangle 2"/>
          <p:cNvSpPr>
            <a:spLocks noGrp="1" noChangeArrowheads="1"/>
          </p:cNvSpPr>
          <p:nvPr>
            <p:ph type="title" idx="4294967295"/>
          </p:nvPr>
        </p:nvSpPr>
        <p:spPr>
          <a:xfrm>
            <a:off x="2430780" y="345440"/>
            <a:ext cx="5085080" cy="518160"/>
          </a:xfrm>
        </p:spPr>
        <p:txBody>
          <a:bodyPr lIns="0" tIns="0" rIns="0" bIns="0" anchor="t">
            <a:normAutofit fontScale="90000"/>
          </a:bodyPr>
          <a:lstStyle/>
          <a:p>
            <a:pPr eaLnBrk="1" hangingPunct="1"/>
            <a:r>
              <a:rPr lang="en-US" sz="2000" dirty="0">
                <a:solidFill>
                  <a:srgbClr val="339966"/>
                </a:solidFill>
              </a:rPr>
              <a:t>Maintenance Enhancements :</a:t>
            </a:r>
            <a:br>
              <a:rPr lang="en-US" sz="2000" dirty="0">
                <a:solidFill>
                  <a:srgbClr val="339966"/>
                </a:solidFill>
              </a:rPr>
            </a:br>
            <a:r>
              <a:rPr lang="en-US" sz="2000" dirty="0">
                <a:solidFill>
                  <a:srgbClr val="339966"/>
                </a:solidFill>
              </a:rPr>
              <a:t>Chiller Tube Service Access</a:t>
            </a:r>
          </a:p>
        </p:txBody>
      </p:sp>
      <p:pic>
        <p:nvPicPr>
          <p:cNvPr id="354307" name="Picture 3" descr="ctu-1 copy"/>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507014" y="1552682"/>
            <a:ext cx="8004810" cy="4888335"/>
          </a:xfrm>
          <a:prstGeom prst="rect">
            <a:avLst/>
          </a:prstGeom>
          <a:noFill/>
          <a:ln w="9525">
            <a:noFill/>
            <a:miter lim="800000"/>
            <a:headEnd/>
            <a:tailEnd/>
          </a:ln>
        </p:spPr>
      </p:pic>
      <p:pic>
        <p:nvPicPr>
          <p:cNvPr id="354308" name="Picture 4" descr="ctu-2 copy"/>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507014" y="1552682"/>
            <a:ext cx="8004810" cy="4888335"/>
          </a:xfrm>
          <a:prstGeom prst="rect">
            <a:avLst/>
          </a:prstGeom>
          <a:noFill/>
          <a:ln w="9525">
            <a:noFill/>
            <a:miter lim="800000"/>
            <a:headEnd/>
            <a:tailEnd/>
          </a:ln>
        </p:spPr>
      </p:pic>
      <p:pic>
        <p:nvPicPr>
          <p:cNvPr id="354309" name="Picture 5" descr="ctu-3 copy"/>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507014" y="1552682"/>
            <a:ext cx="8004810" cy="4888335"/>
          </a:xfrm>
          <a:prstGeom prst="rect">
            <a:avLst/>
          </a:prstGeom>
          <a:noFill/>
          <a:ln w="9525">
            <a:noFill/>
            <a:miter lim="800000"/>
            <a:headEnd/>
            <a:tailEnd/>
          </a:ln>
        </p:spPr>
      </p:pic>
      <p:pic>
        <p:nvPicPr>
          <p:cNvPr id="3075" name="Picture 3" descr="E:\__FLO FAB\LOGO\LOGO FLO FAB FINAL DBLU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26280" y="2429475"/>
            <a:ext cx="784590" cy="4204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4307"/>
                                        </p:tgtEl>
                                        <p:attrNameLst>
                                          <p:attrName>style.visibility</p:attrName>
                                        </p:attrNameLst>
                                      </p:cBhvr>
                                      <p:to>
                                        <p:strVal val="visible"/>
                                      </p:to>
                                    </p:set>
                                    <p:animEffect transition="in" filter="fade">
                                      <p:cBhvr>
                                        <p:cTn id="7" dur="2000"/>
                                        <p:tgtEl>
                                          <p:spTgt spid="354307"/>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54308"/>
                                        </p:tgtEl>
                                        <p:attrNameLst>
                                          <p:attrName>style.visibility</p:attrName>
                                        </p:attrNameLst>
                                      </p:cBhvr>
                                      <p:to>
                                        <p:strVal val="visible"/>
                                      </p:to>
                                    </p:set>
                                    <p:animEffect transition="in" filter="fade">
                                      <p:cBhvr>
                                        <p:cTn id="11" dur="2000"/>
                                        <p:tgtEl>
                                          <p:spTgt spid="354308"/>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354309"/>
                                        </p:tgtEl>
                                        <p:attrNameLst>
                                          <p:attrName>style.visibility</p:attrName>
                                        </p:attrNameLst>
                                      </p:cBhvr>
                                      <p:to>
                                        <p:strVal val="visible"/>
                                      </p:to>
                                    </p:set>
                                    <p:animEffect transition="in" filter="fade">
                                      <p:cBhvr>
                                        <p:cTn id="15" dur="2000"/>
                                        <p:tgtEl>
                                          <p:spTgt spid="3543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Slide Number Placeholder 1"/>
          <p:cNvSpPr>
            <a:spLocks noGrp="1"/>
          </p:cNvSpPr>
          <p:nvPr>
            <p:ph type="sldNum" sz="quarter" idx="10"/>
          </p:nvPr>
        </p:nvSpPr>
        <p:spPr>
          <a:noFill/>
        </p:spPr>
        <p:txBody>
          <a:bodyPr/>
          <a:lstStyle/>
          <a:p>
            <a:fld id="{3732873D-948E-4F57-B348-9A6A866E1D61}" type="slidenum">
              <a:rPr lang="en-US" smtClean="0"/>
              <a:pPr/>
              <a:t>38</a:t>
            </a:fld>
            <a:endParaRPr lang="en-US" smtClean="0"/>
          </a:p>
        </p:txBody>
      </p:sp>
      <p:sp>
        <p:nvSpPr>
          <p:cNvPr id="36867" name="Rectangle 2"/>
          <p:cNvSpPr>
            <a:spLocks noGrp="1" noChangeArrowheads="1"/>
          </p:cNvSpPr>
          <p:nvPr>
            <p:ph type="title" idx="4294967295"/>
          </p:nvPr>
        </p:nvSpPr>
        <p:spPr>
          <a:xfrm>
            <a:off x="515144" y="1781175"/>
            <a:ext cx="3413918" cy="734060"/>
          </a:xfrm>
        </p:spPr>
        <p:txBody>
          <a:bodyPr lIns="0" tIns="0" rIns="0" bIns="0" anchor="t"/>
          <a:lstStyle/>
          <a:p>
            <a:pPr eaLnBrk="1" hangingPunct="1"/>
            <a:r>
              <a:rPr lang="en-US" sz="1800">
                <a:solidFill>
                  <a:schemeClr val="tx2"/>
                </a:solidFill>
              </a:rPr>
              <a:t>Overhead Gantry and Chain Pulley Block </a:t>
            </a:r>
          </a:p>
        </p:txBody>
      </p:sp>
      <p:sp>
        <p:nvSpPr>
          <p:cNvPr id="36874" name="Rectangle 3"/>
          <p:cNvSpPr txBox="1">
            <a:spLocks noChangeArrowheads="1"/>
          </p:cNvSpPr>
          <p:nvPr/>
        </p:nvSpPr>
        <p:spPr bwMode="auto">
          <a:xfrm>
            <a:off x="2263139" y="345440"/>
            <a:ext cx="5933758" cy="734060"/>
          </a:xfrm>
          <a:prstGeom prst="rect">
            <a:avLst/>
          </a:prstGeom>
          <a:noFill/>
          <a:ln w="9525">
            <a:noFill/>
            <a:miter lim="800000"/>
            <a:headEnd/>
            <a:tailEnd/>
          </a:ln>
        </p:spPr>
        <p:txBody>
          <a:bodyPr lIns="0" tIns="0" rIns="0" bIns="0"/>
          <a:lstStyle/>
          <a:p>
            <a:pPr>
              <a:spcBef>
                <a:spcPct val="0"/>
              </a:spcBef>
              <a:buClrTx/>
              <a:buFontTx/>
              <a:buNone/>
            </a:pPr>
            <a:r>
              <a:rPr lang="en-US" sz="2000" b="1" dirty="0">
                <a:solidFill>
                  <a:srgbClr val="339966"/>
                </a:solidFill>
              </a:rPr>
              <a:t>Maintenance Enhancements :</a:t>
            </a:r>
            <a:br>
              <a:rPr lang="en-US" sz="2000" b="1" dirty="0">
                <a:solidFill>
                  <a:srgbClr val="339966"/>
                </a:solidFill>
              </a:rPr>
            </a:br>
            <a:r>
              <a:rPr lang="en-US" sz="2000" b="1" dirty="0">
                <a:solidFill>
                  <a:srgbClr val="339966"/>
                </a:solidFill>
              </a:rPr>
              <a:t>Pump removal Design</a:t>
            </a:r>
          </a:p>
        </p:txBody>
      </p:sp>
      <p:pic>
        <p:nvPicPr>
          <p:cNvPr id="5124" name="Picture 4" descr="C:\Users\Justine\Desktop\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6620" y="593726"/>
            <a:ext cx="6286500" cy="70059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0211" y="132183"/>
            <a:ext cx="2996985" cy="1605869"/>
          </a:xfrm>
          <a:prstGeom prst="rect">
            <a:avLst/>
          </a:prstGeom>
        </p:spPr>
      </p:pic>
      <p:pic>
        <p:nvPicPr>
          <p:cNvPr id="1026" name="Picture 2" descr="C:\Users\Justine\Desktop\Pages de Catalogue\PACKAGE Catalogue_HQ-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298" y="-2570"/>
            <a:ext cx="6405366" cy="854048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55881" y="221332"/>
            <a:ext cx="6653539" cy="718430"/>
          </a:xfrm>
          <a:prstGeom prst="rect">
            <a:avLst/>
          </a:prstGeom>
          <a:solidFill>
            <a:schemeClr val="bg1"/>
          </a:solidFill>
        </p:spPr>
        <p:txBody>
          <a:bodyPr wrap="square" lIns="101882" tIns="50941" rIns="101882" bIns="50941" rtlCol="0">
            <a:spAutoFit/>
          </a:bodyPr>
          <a:lstStyle/>
          <a:p>
            <a:r>
              <a:rPr lang="en-CA" sz="2000" dirty="0">
                <a:solidFill>
                  <a:prstClr val="black"/>
                </a:solidFill>
                <a:latin typeface="Days" panose="02000505050000020004" pitchFamily="2" charset="0"/>
              </a:rPr>
              <a:t>How it look like in the field inside the building ?</a:t>
            </a:r>
          </a:p>
        </p:txBody>
      </p:sp>
      <p:pic>
        <p:nvPicPr>
          <p:cNvPr id="2050" name="Picture 2" descr="E:\__BROCHURES-CATALOGUES\Dossier PACKAGE Catalogue\Links\LEED-Certification-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0908" y="2417237"/>
            <a:ext cx="2095500" cy="2817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57728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98475" y="2309652"/>
            <a:ext cx="7477443" cy="4922520"/>
          </a:xfrm>
        </p:spPr>
        <p:txBody>
          <a:bodyPr>
            <a:normAutofit/>
          </a:bodyPr>
          <a:lstStyle/>
          <a:p>
            <a:pPr eaLnBrk="1" hangingPunct="1">
              <a:lnSpc>
                <a:spcPct val="90000"/>
              </a:lnSpc>
              <a:buClr>
                <a:schemeClr val="bg2"/>
              </a:buClr>
              <a:buSzPct val="65000"/>
              <a:buFont typeface="Wingdings" pitchFamily="2" charset="2"/>
              <a:buChar char="q"/>
              <a:defRPr/>
            </a:pPr>
            <a:r>
              <a:rPr lang="en-US" altLang="en-US" b="1" dirty="0"/>
              <a:t>All pumps are with </a:t>
            </a:r>
            <a:r>
              <a:rPr lang="en-US" altLang="en-US" b="1" dirty="0" smtClean="0"/>
              <a:t>both casing &amp; impeller wearing </a:t>
            </a:r>
            <a:r>
              <a:rPr lang="en-US" altLang="en-US" b="1" dirty="0"/>
              <a:t>rings as standard.</a:t>
            </a:r>
          </a:p>
          <a:p>
            <a:pPr eaLnBrk="1" hangingPunct="1">
              <a:lnSpc>
                <a:spcPct val="90000"/>
              </a:lnSpc>
              <a:buClr>
                <a:schemeClr val="bg2"/>
              </a:buClr>
              <a:buSzPct val="65000"/>
              <a:buFont typeface="Wingdings" pitchFamily="2" charset="2"/>
              <a:buChar char="q"/>
              <a:defRPr/>
            </a:pPr>
            <a:r>
              <a:rPr lang="en-US" altLang="en-US" b="1" dirty="0" smtClean="0"/>
              <a:t>Seals are Viton</a:t>
            </a:r>
            <a:r>
              <a:rPr lang="en-US" altLang="en-US" sz="1600" b="1" dirty="0" smtClean="0"/>
              <a:t>® </a:t>
            </a:r>
            <a:r>
              <a:rPr lang="en-US" altLang="en-US" b="1" dirty="0" smtClean="0"/>
              <a:t>with silicon carbide hard faces (NOT Carbon ceramic) for additional heat and chemical resistance.  </a:t>
            </a:r>
          </a:p>
          <a:p>
            <a:pPr eaLnBrk="1" hangingPunct="1">
              <a:lnSpc>
                <a:spcPct val="90000"/>
              </a:lnSpc>
              <a:buClr>
                <a:schemeClr val="bg2"/>
              </a:buClr>
              <a:buSzPct val="65000"/>
              <a:buFont typeface="Wingdings" pitchFamily="2" charset="2"/>
              <a:buChar char="q"/>
              <a:defRPr/>
            </a:pPr>
            <a:r>
              <a:rPr lang="en-US" altLang="en-US" b="1" dirty="0" smtClean="0"/>
              <a:t>All </a:t>
            </a:r>
            <a:r>
              <a:rPr lang="en-US" altLang="en-US" b="1" dirty="0"/>
              <a:t>seals </a:t>
            </a:r>
            <a:r>
              <a:rPr lang="en-US" altLang="en-US" b="1" dirty="0" smtClean="0"/>
              <a:t>are rated </a:t>
            </a:r>
            <a:r>
              <a:rPr lang="en-US" altLang="en-US" b="1" dirty="0"/>
              <a:t>up to 300ºF as standard.</a:t>
            </a:r>
          </a:p>
          <a:p>
            <a:pPr eaLnBrk="1" hangingPunct="1">
              <a:lnSpc>
                <a:spcPct val="90000"/>
              </a:lnSpc>
              <a:buClr>
                <a:schemeClr val="bg2"/>
              </a:buClr>
              <a:buSzPct val="65000"/>
              <a:buFont typeface="Wingdings" pitchFamily="2" charset="2"/>
              <a:buChar char="q"/>
              <a:defRPr/>
            </a:pPr>
            <a:r>
              <a:rPr lang="en-US" altLang="en-US" b="1" dirty="0"/>
              <a:t>Standard Motors, Seals, Bearings and couplings</a:t>
            </a:r>
            <a:r>
              <a:rPr lang="en-US" altLang="en-US" b="1" dirty="0" smtClean="0"/>
              <a:t>.</a:t>
            </a:r>
          </a:p>
          <a:p>
            <a:pPr eaLnBrk="1" hangingPunct="1">
              <a:lnSpc>
                <a:spcPct val="90000"/>
              </a:lnSpc>
              <a:buClr>
                <a:schemeClr val="bg2"/>
              </a:buClr>
              <a:buSzPct val="65000"/>
              <a:buFont typeface="Wingdings" pitchFamily="2" charset="2"/>
              <a:buChar char="q"/>
              <a:defRPr/>
            </a:pPr>
            <a:r>
              <a:rPr lang="en-US" altLang="en-US" b="1" dirty="0"/>
              <a:t>Heavy industrial </a:t>
            </a:r>
            <a:r>
              <a:rPr lang="en-US" altLang="en-US" b="1" dirty="0" smtClean="0"/>
              <a:t>class pump </a:t>
            </a:r>
            <a:r>
              <a:rPr lang="en-US" altLang="en-US" b="1" dirty="0"/>
              <a:t>casing as it is poured to withstand 300 psi (Flange std.=150psi</a:t>
            </a:r>
            <a:r>
              <a:rPr lang="en-US" altLang="en-US" b="1" dirty="0" smtClean="0"/>
              <a:t>)</a:t>
            </a:r>
          </a:p>
          <a:p>
            <a:pPr eaLnBrk="1" hangingPunct="1">
              <a:lnSpc>
                <a:spcPct val="90000"/>
              </a:lnSpc>
              <a:buClr>
                <a:schemeClr val="bg2"/>
              </a:buClr>
              <a:buSzPct val="65000"/>
              <a:buFont typeface="Wingdings" pitchFamily="2" charset="2"/>
              <a:buChar char="q"/>
              <a:defRPr/>
            </a:pPr>
            <a:r>
              <a:rPr lang="en-US" altLang="en-US" b="1" dirty="0" smtClean="0"/>
              <a:t>Higher efficiency due to smooth surfaces enhancing fluid mechanics as pump casting molds made from resin pattern  NOT wood. </a:t>
            </a:r>
            <a:endParaRPr lang="en-US" altLang="en-US" b="1" dirty="0"/>
          </a:p>
          <a:p>
            <a:pPr marL="609600" indent="-609600" eaLnBrk="1" hangingPunct="1">
              <a:lnSpc>
                <a:spcPct val="90000"/>
              </a:lnSpc>
              <a:buClr>
                <a:schemeClr val="bg2"/>
              </a:buClr>
              <a:buSzPct val="65000"/>
              <a:buFont typeface="Wingdings" pitchFamily="2" charset="2"/>
              <a:buChar char="§"/>
              <a:defRPr/>
            </a:pPr>
            <a:endParaRPr lang="en-US" altLang="en-US" b="1" dirty="0"/>
          </a:p>
          <a:p>
            <a:pPr>
              <a:defRPr/>
            </a:pPr>
            <a:endParaRPr lang="en-US" dirty="0"/>
          </a:p>
        </p:txBody>
      </p:sp>
      <p:sp>
        <p:nvSpPr>
          <p:cNvPr id="8" name="TextBox 7"/>
          <p:cNvSpPr txBox="1"/>
          <p:nvPr/>
        </p:nvSpPr>
        <p:spPr>
          <a:xfrm>
            <a:off x="435090" y="511010"/>
            <a:ext cx="6970374" cy="646331"/>
          </a:xfrm>
          <a:prstGeom prst="rect">
            <a:avLst/>
          </a:prstGeom>
          <a:noFill/>
        </p:spPr>
        <p:txBody>
          <a:bodyPr wrap="square" rtlCol="0">
            <a:spAutoFit/>
          </a:bodyPr>
          <a:lstStyle/>
          <a:p>
            <a:r>
              <a:rPr lang="en-CA" sz="3600" dirty="0" smtClean="0">
                <a:latin typeface="Days" panose="02000505050000020004" pitchFamily="2" charset="0"/>
              </a:rPr>
              <a:t>Reliability &amp; Durability</a:t>
            </a:r>
            <a:endParaRPr lang="en-CA" sz="3600" dirty="0">
              <a:latin typeface="Days" panose="02000505050000020004" pitchFamily="2" charset="0"/>
            </a:endParaRPr>
          </a:p>
        </p:txBody>
      </p:sp>
      <p:pic>
        <p:nvPicPr>
          <p:cNvPr id="10" name="Picture 3" descr="E:\__FLO FAB\WEB\5 years warrantl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236" y="1863470"/>
            <a:ext cx="1963239" cy="202273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E:\__FLO FAB\WEB\8 years warrantl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465" y="5018479"/>
            <a:ext cx="1901011" cy="2132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8430339"/>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35090" y="511007"/>
            <a:ext cx="6970374" cy="592983"/>
          </a:xfrm>
          <a:prstGeom prst="rect">
            <a:avLst/>
          </a:prstGeom>
          <a:noFill/>
        </p:spPr>
        <p:txBody>
          <a:bodyPr wrap="square" lIns="101882" tIns="50941" rIns="101882" bIns="50941" rtlCol="0">
            <a:spAutoFit/>
          </a:bodyPr>
          <a:lstStyle/>
          <a:p>
            <a:r>
              <a:rPr lang="en-CA" sz="3100" dirty="0">
                <a:solidFill>
                  <a:prstClr val="black"/>
                </a:solidFill>
                <a:latin typeface="Days" panose="02000505050000020004" pitchFamily="2" charset="0"/>
              </a:rPr>
              <a:t>High Profile Jobs</a:t>
            </a:r>
          </a:p>
        </p:txBody>
      </p:sp>
      <p:pic>
        <p:nvPicPr>
          <p:cNvPr id="2050" name="Picture 2" descr="C:\Users\Justine\Desktop\Pages de Catalogue\PACKAGE Catalogue_HQ-1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163" y="0"/>
            <a:ext cx="9781728" cy="77876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46" y="6650942"/>
            <a:ext cx="2455473" cy="1315712"/>
          </a:xfrm>
          <a:prstGeom prst="rect">
            <a:avLst/>
          </a:prstGeom>
        </p:spPr>
      </p:pic>
    </p:spTree>
    <p:extLst>
      <p:ext uri="{BB962C8B-B14F-4D97-AF65-F5344CB8AC3E}">
        <p14:creationId xmlns:p14="http://schemas.microsoft.com/office/powerpoint/2010/main" val="417052768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Justine\Desktop\Pages de Catalogue\PACKAGE Catalogue_HQ-2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211" y="-31035"/>
            <a:ext cx="9840939" cy="780343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46" y="6650942"/>
            <a:ext cx="2455473" cy="1315712"/>
          </a:xfrm>
          <a:prstGeom prst="rect">
            <a:avLst/>
          </a:prstGeom>
        </p:spPr>
      </p:pic>
    </p:spTree>
    <p:extLst>
      <p:ext uri="{BB962C8B-B14F-4D97-AF65-F5344CB8AC3E}">
        <p14:creationId xmlns:p14="http://schemas.microsoft.com/office/powerpoint/2010/main" val="85492008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ustine\Desktop\Pages de Catalogue\PACKAGE Catalogue_HQ-2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89654"/>
            <a:ext cx="9702519" cy="608964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46" y="6650942"/>
            <a:ext cx="2455473" cy="1315712"/>
          </a:xfrm>
          <a:prstGeom prst="rect">
            <a:avLst/>
          </a:prstGeom>
        </p:spPr>
      </p:pic>
      <p:sp>
        <p:nvSpPr>
          <p:cNvPr id="7" name="TextBox 6"/>
          <p:cNvSpPr txBox="1"/>
          <p:nvPr/>
        </p:nvSpPr>
        <p:spPr>
          <a:xfrm>
            <a:off x="1147969" y="1111492"/>
            <a:ext cx="6811957" cy="558102"/>
          </a:xfrm>
          <a:prstGeom prst="rect">
            <a:avLst/>
          </a:prstGeom>
          <a:solidFill>
            <a:schemeClr val="bg1">
              <a:lumMod val="75000"/>
            </a:schemeClr>
          </a:solidFill>
        </p:spPr>
        <p:txBody>
          <a:bodyPr wrap="square" lIns="101882" tIns="50941" rIns="101882" bIns="50941" rtlCol="0">
            <a:spAutoFit/>
          </a:bodyPr>
          <a:lstStyle/>
          <a:p>
            <a:r>
              <a:rPr lang="en-CA" sz="2900" dirty="0">
                <a:solidFill>
                  <a:prstClr val="black"/>
                </a:solidFill>
                <a:latin typeface="Days" panose="02000505050000020004" pitchFamily="2" charset="0"/>
              </a:rPr>
              <a:t>How it look like inside a shelter ?</a:t>
            </a:r>
          </a:p>
        </p:txBody>
      </p:sp>
    </p:spTree>
    <p:extLst>
      <p:ext uri="{BB962C8B-B14F-4D97-AF65-F5344CB8AC3E}">
        <p14:creationId xmlns:p14="http://schemas.microsoft.com/office/powerpoint/2010/main" val="325395546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Justine\Desktop\Pages de Catalogue\PACKAGE Catalogue_HQ-2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255" y="-1091953"/>
            <a:ext cx="7325504" cy="976733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9372" y="7313781"/>
            <a:ext cx="7604045" cy="97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endParaRPr lang="en-CA" sz="2000">
              <a:solidFill>
                <a:prstClr val="white"/>
              </a:solidFill>
            </a:endParaRPr>
          </a:p>
        </p:txBody>
      </p:sp>
      <p:sp>
        <p:nvSpPr>
          <p:cNvPr id="3" name="TextBox 2"/>
          <p:cNvSpPr txBox="1"/>
          <p:nvPr/>
        </p:nvSpPr>
        <p:spPr>
          <a:xfrm>
            <a:off x="435089" y="7384859"/>
            <a:ext cx="6891166" cy="418576"/>
          </a:xfrm>
          <a:prstGeom prst="rect">
            <a:avLst/>
          </a:prstGeom>
          <a:noFill/>
        </p:spPr>
        <p:txBody>
          <a:bodyPr wrap="square" lIns="101882" tIns="50941" rIns="101882" bIns="50941" rtlCol="0">
            <a:spAutoFit/>
          </a:bodyPr>
          <a:lstStyle/>
          <a:p>
            <a:r>
              <a:rPr lang="en-CA" sz="2000" dirty="0">
                <a:solidFill>
                  <a:prstClr val="black"/>
                </a:solidFill>
                <a:latin typeface="Days" panose="02000505050000020004" pitchFamily="2" charset="0"/>
              </a:rPr>
              <a:t>* How it look in the field outside the building.</a:t>
            </a:r>
            <a:endParaRPr lang="en-CA" sz="2000" dirty="0">
              <a:solidFill>
                <a:prstClr val="black"/>
              </a:solidFill>
              <a:latin typeface="Calibri"/>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0211" y="132183"/>
            <a:ext cx="2996985" cy="1605869"/>
          </a:xfrm>
          <a:prstGeom prst="rect">
            <a:avLst/>
          </a:prstGeom>
        </p:spPr>
      </p:pic>
      <p:sp>
        <p:nvSpPr>
          <p:cNvPr id="6" name="TextBox 5"/>
          <p:cNvSpPr txBox="1"/>
          <p:nvPr/>
        </p:nvSpPr>
        <p:spPr>
          <a:xfrm>
            <a:off x="85301" y="7373746"/>
            <a:ext cx="6970374" cy="418576"/>
          </a:xfrm>
          <a:prstGeom prst="rect">
            <a:avLst/>
          </a:prstGeom>
          <a:solidFill>
            <a:schemeClr val="bg1"/>
          </a:solidFill>
        </p:spPr>
        <p:txBody>
          <a:bodyPr wrap="square" lIns="101882" tIns="50941" rIns="101882" bIns="50941" rtlCol="0">
            <a:spAutoFit/>
          </a:bodyPr>
          <a:lstStyle/>
          <a:p>
            <a:r>
              <a:rPr lang="en-CA" sz="2000" dirty="0">
                <a:solidFill>
                  <a:prstClr val="black"/>
                </a:solidFill>
                <a:latin typeface="Days" panose="02000505050000020004" pitchFamily="2" charset="0"/>
              </a:rPr>
              <a:t>How it look like in the field outside the building ?</a:t>
            </a:r>
          </a:p>
        </p:txBody>
      </p:sp>
      <p:pic>
        <p:nvPicPr>
          <p:cNvPr id="1026" name="Picture 2" descr="E:\__BROCHURES-CATALOGUES\Dossier PACKAGE Catalogue\Links\LEED-Certification-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9925" y="3151718"/>
            <a:ext cx="1820892" cy="2448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737257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75246" y="3076466"/>
            <a:ext cx="1882658" cy="1360373"/>
          </a:xfrm>
          <a:prstGeom prst="rect">
            <a:avLst/>
          </a:prstGeom>
          <a:noFill/>
        </p:spPr>
        <p:txBody>
          <a:bodyPr wrap="square" lIns="101882" tIns="50941" rIns="101882" bIns="50941" rtlCol="0">
            <a:spAutoFit/>
          </a:bodyPr>
          <a:lstStyle/>
          <a:p>
            <a:pPr algn="ctr"/>
            <a:r>
              <a:rPr lang="en-CA" sz="2700" dirty="0">
                <a:solidFill>
                  <a:prstClr val="black"/>
                </a:solidFill>
                <a:latin typeface="Days" panose="02000505050000020004" pitchFamily="2" charset="0"/>
              </a:rPr>
              <a:t>CHI </a:t>
            </a:r>
          </a:p>
          <a:p>
            <a:pPr algn="ctr"/>
            <a:r>
              <a:rPr lang="en-CA" sz="2700" dirty="0">
                <a:solidFill>
                  <a:prstClr val="black"/>
                </a:solidFill>
                <a:latin typeface="Days" panose="02000505050000020004" pitchFamily="2" charset="0"/>
              </a:rPr>
              <a:t>Chiller </a:t>
            </a:r>
          </a:p>
          <a:p>
            <a:pPr algn="ctr"/>
            <a:r>
              <a:rPr lang="en-CA" sz="2700" dirty="0">
                <a:solidFill>
                  <a:prstClr val="black"/>
                </a:solidFill>
                <a:latin typeface="Days" panose="02000505050000020004" pitchFamily="2" charset="0"/>
              </a:rPr>
              <a:t>Package</a:t>
            </a:r>
          </a:p>
        </p:txBody>
      </p:sp>
      <p:sp>
        <p:nvSpPr>
          <p:cNvPr id="9" name="TextBox 8"/>
          <p:cNvSpPr txBox="1"/>
          <p:nvPr/>
        </p:nvSpPr>
        <p:spPr>
          <a:xfrm>
            <a:off x="4474738" y="349802"/>
            <a:ext cx="3552303" cy="1360373"/>
          </a:xfrm>
          <a:prstGeom prst="rect">
            <a:avLst/>
          </a:prstGeom>
          <a:noFill/>
        </p:spPr>
        <p:txBody>
          <a:bodyPr wrap="square" lIns="101882" tIns="50941" rIns="101882" bIns="50941" rtlCol="0">
            <a:spAutoFit/>
          </a:bodyPr>
          <a:lstStyle/>
          <a:p>
            <a:r>
              <a:rPr lang="en-CA" sz="2700" dirty="0">
                <a:solidFill>
                  <a:prstClr val="black"/>
                </a:solidFill>
                <a:latin typeface="Days" panose="02000505050000020004" pitchFamily="2" charset="0"/>
              </a:rPr>
              <a:t>BOI</a:t>
            </a:r>
          </a:p>
          <a:p>
            <a:r>
              <a:rPr lang="en-CA" sz="2700" dirty="0">
                <a:solidFill>
                  <a:prstClr val="black"/>
                </a:solidFill>
                <a:latin typeface="Days" panose="02000505050000020004" pitchFamily="2" charset="0"/>
              </a:rPr>
              <a:t>Boiler </a:t>
            </a:r>
          </a:p>
          <a:p>
            <a:r>
              <a:rPr lang="en-CA" sz="2700" dirty="0">
                <a:solidFill>
                  <a:prstClr val="black"/>
                </a:solidFill>
                <a:latin typeface="Days" panose="02000505050000020004" pitchFamily="2" charset="0"/>
              </a:rPr>
              <a:t>Package</a:t>
            </a:r>
          </a:p>
        </p:txBody>
      </p:sp>
      <p:sp>
        <p:nvSpPr>
          <p:cNvPr id="10" name="TextBox 9"/>
          <p:cNvSpPr txBox="1"/>
          <p:nvPr/>
        </p:nvSpPr>
        <p:spPr>
          <a:xfrm>
            <a:off x="4752558" y="2525828"/>
            <a:ext cx="3999456" cy="1360373"/>
          </a:xfrm>
          <a:prstGeom prst="rect">
            <a:avLst/>
          </a:prstGeom>
          <a:noFill/>
        </p:spPr>
        <p:txBody>
          <a:bodyPr wrap="square" lIns="101882" tIns="50941" rIns="101882" bIns="50941" rtlCol="0">
            <a:spAutoFit/>
          </a:bodyPr>
          <a:lstStyle/>
          <a:p>
            <a:pPr algn="ctr"/>
            <a:r>
              <a:rPr lang="en-CA" sz="2700" dirty="0">
                <a:solidFill>
                  <a:prstClr val="black"/>
                </a:solidFill>
                <a:latin typeface="Days" panose="02000505050000020004" pitchFamily="2" charset="0"/>
              </a:rPr>
              <a:t>D-CPS-HT Duplex </a:t>
            </a:r>
          </a:p>
          <a:p>
            <a:pPr algn="ctr"/>
            <a:r>
              <a:rPr lang="en-CA" sz="2700" dirty="0">
                <a:solidFill>
                  <a:prstClr val="black"/>
                </a:solidFill>
                <a:latin typeface="Days" panose="02000505050000020004" pitchFamily="2" charset="0"/>
              </a:rPr>
              <a:t>Constant Pressure</a:t>
            </a:r>
          </a:p>
          <a:p>
            <a:pPr algn="ctr"/>
            <a:r>
              <a:rPr lang="en-CA" sz="2700" dirty="0">
                <a:solidFill>
                  <a:prstClr val="black"/>
                </a:solidFill>
                <a:latin typeface="Days" panose="02000505050000020004" pitchFamily="2" charset="0"/>
              </a:rPr>
              <a:t>System</a:t>
            </a:r>
          </a:p>
        </p:txBody>
      </p:sp>
      <p:pic>
        <p:nvPicPr>
          <p:cNvPr id="2050" name="Picture 2" descr="C:\Users\Justine\Desktop\CPS BES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7904" y="3332995"/>
            <a:ext cx="5890888" cy="455205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Justine\Desktop\boiler packa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057" y="1"/>
            <a:ext cx="5346693" cy="335820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Justine\Desktop\imw chiller packag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581" y="2940457"/>
            <a:ext cx="4356484" cy="598211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18254" y="163733"/>
            <a:ext cx="1631408" cy="732508"/>
          </a:xfrm>
          <a:prstGeom prst="rect">
            <a:avLst/>
          </a:prstGeom>
        </p:spPr>
        <p:txBody>
          <a:bodyPr wrap="none" lIns="101882" tIns="50941" rIns="101882" bIns="50941">
            <a:spAutoFit/>
          </a:bodyPr>
          <a:lstStyle/>
          <a:p>
            <a:r>
              <a:rPr lang="en-CA" sz="2000" dirty="0">
                <a:solidFill>
                  <a:srgbClr val="0070C0"/>
                </a:solidFill>
                <a:latin typeface="Days" panose="02000505050000020004" pitchFamily="2" charset="0"/>
              </a:rPr>
              <a:t>Packaged </a:t>
            </a:r>
          </a:p>
          <a:p>
            <a:r>
              <a:rPr lang="en-CA" sz="2000" dirty="0">
                <a:solidFill>
                  <a:srgbClr val="0070C0"/>
                </a:solidFill>
                <a:latin typeface="Days" panose="02000505050000020004" pitchFamily="2" charset="0"/>
              </a:rPr>
              <a:t>Systems</a:t>
            </a: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30211" y="132183"/>
            <a:ext cx="2996985" cy="1605869"/>
          </a:xfrm>
          <a:prstGeom prst="rect">
            <a:avLst/>
          </a:prstGeom>
        </p:spPr>
      </p:pic>
    </p:spTree>
    <p:extLst>
      <p:ext uri="{BB962C8B-B14F-4D97-AF65-F5344CB8AC3E}">
        <p14:creationId xmlns:p14="http://schemas.microsoft.com/office/powerpoint/2010/main" val="272921338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33535" y="6279845"/>
            <a:ext cx="3287754" cy="1360373"/>
          </a:xfrm>
          <a:prstGeom prst="rect">
            <a:avLst/>
          </a:prstGeom>
          <a:noFill/>
        </p:spPr>
        <p:txBody>
          <a:bodyPr wrap="square" lIns="101882" tIns="50941" rIns="101882" bIns="50941" rtlCol="0">
            <a:spAutoFit/>
          </a:bodyPr>
          <a:lstStyle/>
          <a:p>
            <a:pPr algn="ctr"/>
            <a:r>
              <a:rPr lang="en-CA" sz="2700" dirty="0">
                <a:solidFill>
                  <a:prstClr val="black"/>
                </a:solidFill>
                <a:latin typeface="Days" panose="02000505050000020004" pitchFamily="2" charset="0"/>
              </a:rPr>
              <a:t>HCE Heating </a:t>
            </a:r>
          </a:p>
          <a:p>
            <a:pPr algn="ctr"/>
            <a:r>
              <a:rPr lang="en-CA" sz="2700" dirty="0">
                <a:solidFill>
                  <a:prstClr val="black"/>
                </a:solidFill>
                <a:latin typeface="Days" panose="02000505050000020004" pitchFamily="2" charset="0"/>
              </a:rPr>
              <a:t>Cooling with Enclosure</a:t>
            </a:r>
          </a:p>
        </p:txBody>
      </p:sp>
      <p:sp>
        <p:nvSpPr>
          <p:cNvPr id="10" name="TextBox 9"/>
          <p:cNvSpPr txBox="1"/>
          <p:nvPr/>
        </p:nvSpPr>
        <p:spPr>
          <a:xfrm>
            <a:off x="5742080" y="1965095"/>
            <a:ext cx="3999456" cy="941797"/>
          </a:xfrm>
          <a:prstGeom prst="rect">
            <a:avLst/>
          </a:prstGeom>
          <a:noFill/>
        </p:spPr>
        <p:txBody>
          <a:bodyPr wrap="square" lIns="101882" tIns="50941" rIns="101882" bIns="50941" rtlCol="0">
            <a:spAutoFit/>
          </a:bodyPr>
          <a:lstStyle/>
          <a:p>
            <a:pPr algn="ctr"/>
            <a:r>
              <a:rPr lang="en-CA" sz="2700" dirty="0">
                <a:solidFill>
                  <a:prstClr val="black"/>
                </a:solidFill>
                <a:latin typeface="Days" panose="02000505050000020004" pitchFamily="2" charset="0"/>
              </a:rPr>
              <a:t>LCOO Large Cooling Package</a:t>
            </a:r>
          </a:p>
        </p:txBody>
      </p:sp>
      <p:pic>
        <p:nvPicPr>
          <p:cNvPr id="3075" name="Picture 3" descr="C:\Users\Justine\Desktop\Large cooli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284" y="-13092"/>
            <a:ext cx="7988957" cy="463377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Justine\Desktop\PKG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572" y="2254019"/>
            <a:ext cx="5029201" cy="69088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0211" y="132183"/>
            <a:ext cx="2996985" cy="1605869"/>
          </a:xfrm>
          <a:prstGeom prst="rect">
            <a:avLst/>
          </a:prstGeom>
        </p:spPr>
      </p:pic>
      <p:sp>
        <p:nvSpPr>
          <p:cNvPr id="17" name="Rectangle 16"/>
          <p:cNvSpPr/>
          <p:nvPr/>
        </p:nvSpPr>
        <p:spPr>
          <a:xfrm>
            <a:off x="118254" y="163733"/>
            <a:ext cx="1631408" cy="732508"/>
          </a:xfrm>
          <a:prstGeom prst="rect">
            <a:avLst/>
          </a:prstGeom>
        </p:spPr>
        <p:txBody>
          <a:bodyPr wrap="none" lIns="101882" tIns="50941" rIns="101882" bIns="50941">
            <a:spAutoFit/>
          </a:bodyPr>
          <a:lstStyle/>
          <a:p>
            <a:r>
              <a:rPr lang="en-CA" sz="2000" dirty="0">
                <a:solidFill>
                  <a:srgbClr val="0070C0"/>
                </a:solidFill>
                <a:latin typeface="Days" panose="02000505050000020004" pitchFamily="2" charset="0"/>
              </a:rPr>
              <a:t>Packaged </a:t>
            </a:r>
          </a:p>
          <a:p>
            <a:r>
              <a:rPr lang="en-CA" sz="2000" dirty="0">
                <a:solidFill>
                  <a:srgbClr val="0070C0"/>
                </a:solidFill>
                <a:latin typeface="Days" panose="02000505050000020004" pitchFamily="2" charset="0"/>
              </a:rPr>
              <a:t>Systems</a:t>
            </a:r>
          </a:p>
        </p:txBody>
      </p:sp>
      <p:pic>
        <p:nvPicPr>
          <p:cNvPr id="2" name="Picture 3" descr="E:\__FLO FAB\Garantie\Garantie_5_ans_Pomp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298" y="5448629"/>
            <a:ext cx="1634490" cy="1662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168735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70560" y="86360"/>
            <a:ext cx="7962900" cy="1295400"/>
          </a:xfrm>
        </p:spPr>
        <p:txBody>
          <a:bodyPr>
            <a:normAutofit/>
          </a:bodyPr>
          <a:lstStyle/>
          <a:p>
            <a:pPr algn="l"/>
            <a:r>
              <a:rPr lang="en-CA" altLang="en-US" sz="2700" dirty="0">
                <a:latin typeface="Days" panose="02000505050000020004" pitchFamily="2" charset="0"/>
              </a:rPr>
              <a:t>Enclosures</a:t>
            </a:r>
          </a:p>
        </p:txBody>
      </p:sp>
      <p:pic>
        <p:nvPicPr>
          <p:cNvPr id="6" name="Content Placeholder 3" descr="PPE Duke Meter Bldg A.JPG"/>
          <p:cNvPicPr>
            <a:picLocks noGrp="1" noChangeAspect="1"/>
          </p:cNvPicPr>
          <p:nvPr>
            <p:ph idx="1"/>
          </p:nvPr>
        </p:nvPicPr>
        <p:blipFill rotWithShape="1">
          <a:blip r:embed="rId2"/>
          <a:srcRect t="6665"/>
          <a:stretch/>
        </p:blipFill>
        <p:spPr>
          <a:xfrm>
            <a:off x="502920" y="1036321"/>
            <a:ext cx="4383088" cy="3162935"/>
          </a:xfrm>
          <a:effectLst>
            <a:outerShdw blurRad="292100" dist="139700" dir="2700000" algn="tl" rotWithShape="0">
              <a:srgbClr val="333333">
                <a:alpha val="65000"/>
              </a:srgbClr>
            </a:outerShdw>
          </a:effectLst>
        </p:spPr>
      </p:pic>
      <p:pic>
        <p:nvPicPr>
          <p:cNvPr id="8" name="Picture 7" descr="2700 15'10x28x8.jpg"/>
          <p:cNvPicPr>
            <a:picLocks noChangeAspect="1"/>
          </p:cNvPicPr>
          <p:nvPr/>
        </p:nvPicPr>
        <p:blipFill>
          <a:blip r:embed="rId3"/>
          <a:stretch>
            <a:fillRect/>
          </a:stretch>
        </p:blipFill>
        <p:spPr>
          <a:xfrm>
            <a:off x="5147945" y="1036320"/>
            <a:ext cx="4074002" cy="3148542"/>
          </a:xfrm>
          <a:prstGeom prst="rect">
            <a:avLst/>
          </a:prstGeom>
          <a:ln>
            <a:noFill/>
          </a:ln>
          <a:effectLst>
            <a:outerShdw blurRad="292100" dist="139700" dir="2700000" algn="tl" rotWithShape="0">
              <a:srgbClr val="333333">
                <a:alpha val="65000"/>
              </a:srgbClr>
            </a:outerShdw>
          </a:effectLst>
        </p:spPr>
      </p:pic>
      <p:pic>
        <p:nvPicPr>
          <p:cNvPr id="9" name="Picture 8" descr="Picture 014.jpg"/>
          <p:cNvPicPr>
            <a:picLocks noChangeAspect="1"/>
          </p:cNvPicPr>
          <p:nvPr/>
        </p:nvPicPr>
        <p:blipFill>
          <a:blip r:embed="rId4"/>
          <a:stretch>
            <a:fillRect/>
          </a:stretch>
        </p:blipFill>
        <p:spPr>
          <a:xfrm>
            <a:off x="3017520" y="4433147"/>
            <a:ext cx="3984943" cy="30801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6893837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64704" y="789856"/>
            <a:ext cx="8846442" cy="6520409"/>
          </a:xfrm>
        </p:spPr>
      </p:pic>
      <p:sp>
        <p:nvSpPr>
          <p:cNvPr id="3" name="Title 2"/>
          <p:cNvSpPr>
            <a:spLocks noGrp="1"/>
          </p:cNvSpPr>
          <p:nvPr>
            <p:ph type="title"/>
          </p:nvPr>
        </p:nvSpPr>
        <p:spPr>
          <a:xfrm>
            <a:off x="276672" y="285800"/>
            <a:ext cx="8928992" cy="432048"/>
          </a:xfrm>
        </p:spPr>
        <p:txBody>
          <a:bodyPr>
            <a:normAutofit fontScale="90000"/>
          </a:bodyPr>
          <a:lstStyle/>
          <a:p>
            <a:pPr algn="l"/>
            <a:r>
              <a:rPr lang="en-CA" dirty="0" smtClean="0"/>
              <a:t>Video: https</a:t>
            </a:r>
            <a:r>
              <a:rPr lang="en-CA" dirty="0"/>
              <a:t>://mail.google.com/mail/u/0/#inbox?projector=1</a:t>
            </a:r>
            <a:endParaRPr lang="en-CA" dirty="0"/>
          </a:p>
        </p:txBody>
      </p:sp>
    </p:spTree>
    <p:extLst>
      <p:ext uri="{BB962C8B-B14F-4D97-AF65-F5344CB8AC3E}">
        <p14:creationId xmlns:p14="http://schemas.microsoft.com/office/powerpoint/2010/main" val="9208961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0211" y="132183"/>
            <a:ext cx="2996985" cy="1605869"/>
          </a:xfrm>
          <a:prstGeom prst="rect">
            <a:avLst/>
          </a:prstGeom>
        </p:spPr>
      </p:pic>
      <p:sp>
        <p:nvSpPr>
          <p:cNvPr id="2" name="Rectangle 1"/>
          <p:cNvSpPr/>
          <p:nvPr/>
        </p:nvSpPr>
        <p:spPr>
          <a:xfrm>
            <a:off x="586740" y="1986281"/>
            <a:ext cx="6454140" cy="1764870"/>
          </a:xfrm>
          <a:prstGeom prst="rect">
            <a:avLst/>
          </a:prstGeom>
        </p:spPr>
        <p:txBody>
          <a:bodyPr wrap="square" lIns="101882" tIns="50941" rIns="101882" bIns="50941">
            <a:spAutoFit/>
          </a:bodyPr>
          <a:lstStyle/>
          <a:p>
            <a:r>
              <a:rPr lang="en-US" altLang="en-US" dirty="0">
                <a:latin typeface="Days" panose="02000505050000020004" pitchFamily="2" charset="0"/>
              </a:rPr>
              <a:t>Industry leading – 25-year Warranty</a:t>
            </a:r>
          </a:p>
          <a:p>
            <a:r>
              <a:rPr lang="en-US" altLang="en-US" dirty="0">
                <a:latin typeface="Days" panose="02000505050000020004" pitchFamily="2" charset="0"/>
              </a:rPr>
              <a:t>Exclusive </a:t>
            </a:r>
            <a:r>
              <a:rPr lang="en-US" altLang="en-US" dirty="0" err="1">
                <a:latin typeface="Days" panose="02000505050000020004" pitchFamily="2" charset="0"/>
              </a:rPr>
              <a:t>FiberBeam</a:t>
            </a:r>
            <a:r>
              <a:rPr lang="en-US" altLang="en-US" dirty="0">
                <a:latin typeface="Days" panose="02000505050000020004" pitchFamily="2" charset="0"/>
              </a:rPr>
              <a:t>™ and                      </a:t>
            </a:r>
            <a:r>
              <a:rPr lang="en-US" altLang="en-US" dirty="0" smtClean="0">
                <a:latin typeface="Days" panose="02000505050000020004" pitchFamily="2" charset="0"/>
              </a:rPr>
              <a:t>  </a:t>
            </a:r>
          </a:p>
          <a:p>
            <a:pPr>
              <a:buNone/>
            </a:pPr>
            <a:r>
              <a:rPr lang="en-US" altLang="en-US" dirty="0">
                <a:latin typeface="Days" panose="02000505050000020004" pitchFamily="2" charset="0"/>
              </a:rPr>
              <a:t> </a:t>
            </a:r>
            <a:r>
              <a:rPr lang="en-US" altLang="en-US" dirty="0" err="1" smtClean="0">
                <a:latin typeface="Days" panose="02000505050000020004" pitchFamily="2" charset="0"/>
              </a:rPr>
              <a:t>FiberWrap</a:t>
            </a:r>
            <a:r>
              <a:rPr lang="en-US" altLang="en-US" dirty="0" smtClean="0">
                <a:latin typeface="Days" panose="02000505050000020004" pitchFamily="2" charset="0"/>
              </a:rPr>
              <a:t> </a:t>
            </a:r>
            <a:r>
              <a:rPr lang="en-US" altLang="en-US" dirty="0">
                <a:latin typeface="Days" panose="02000505050000020004" pitchFamily="2" charset="0"/>
              </a:rPr>
              <a:t>™ Technology</a:t>
            </a:r>
          </a:p>
          <a:p>
            <a:r>
              <a:rPr lang="en-US" altLang="en-US" dirty="0">
                <a:latin typeface="Days" panose="02000505050000020004" pitchFamily="2" charset="0"/>
              </a:rPr>
              <a:t>Built to highest standards</a:t>
            </a:r>
          </a:p>
          <a:p>
            <a:r>
              <a:rPr lang="en-US" altLang="en-US" dirty="0">
                <a:latin typeface="Days" panose="02000505050000020004" pitchFamily="2" charset="0"/>
              </a:rPr>
              <a:t>Superior responsiveness and attention </a:t>
            </a:r>
            <a:endParaRPr lang="en-US" altLang="en-US" dirty="0" smtClean="0">
              <a:latin typeface="Days" panose="02000505050000020004" pitchFamily="2" charset="0"/>
            </a:endParaRPr>
          </a:p>
          <a:p>
            <a:pPr>
              <a:buNone/>
            </a:pPr>
            <a:r>
              <a:rPr lang="en-US" altLang="en-US" dirty="0">
                <a:latin typeface="Days" panose="02000505050000020004" pitchFamily="2" charset="0"/>
              </a:rPr>
              <a:t> </a:t>
            </a:r>
            <a:r>
              <a:rPr lang="en-US" altLang="en-US" dirty="0" smtClean="0">
                <a:latin typeface="Days" panose="02000505050000020004" pitchFamily="2" charset="0"/>
              </a:rPr>
              <a:t>to </a:t>
            </a:r>
            <a:r>
              <a:rPr lang="en-US" altLang="en-US" dirty="0">
                <a:latin typeface="Days" panose="02000505050000020004" pitchFamily="2" charset="0"/>
              </a:rPr>
              <a:t>detail in all phases of a project.</a:t>
            </a:r>
          </a:p>
        </p:txBody>
      </p:sp>
    </p:spTree>
    <p:extLst>
      <p:ext uri="{BB962C8B-B14F-4D97-AF65-F5344CB8AC3E}">
        <p14:creationId xmlns:p14="http://schemas.microsoft.com/office/powerpoint/2010/main" val="360718761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67640" y="356236"/>
            <a:ext cx="9471660" cy="852805"/>
          </a:xfrm>
        </p:spPr>
        <p:txBody>
          <a:bodyPr>
            <a:normAutofit/>
          </a:bodyPr>
          <a:lstStyle/>
          <a:p>
            <a:pPr algn="l"/>
            <a:r>
              <a:rPr lang="en-CA" altLang="en-US" b="1" dirty="0">
                <a:solidFill>
                  <a:schemeClr val="tx1"/>
                </a:solidFill>
                <a:latin typeface="Days" panose="02000505050000020004" pitchFamily="2" charset="0"/>
                <a:ea typeface="MS Mincho" pitchFamily="49" charset="-128"/>
              </a:rPr>
              <a:t>Enclosure installation on skid package</a:t>
            </a:r>
            <a:endParaRPr lang="en-CA" altLang="en-US" b="1" dirty="0" smtClean="0">
              <a:solidFill>
                <a:schemeClr val="tx1"/>
              </a:solidFill>
              <a:latin typeface="Days" panose="02000505050000020004" pitchFamily="2" charset="0"/>
            </a:endParaRPr>
          </a:p>
        </p:txBody>
      </p:sp>
      <p:pic>
        <p:nvPicPr>
          <p:cNvPr id="7" name="Picture 4" descr="C:\Users\Marc Gauvreau\Desktop\goodies\pics\20150408_11155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 y="1502305"/>
            <a:ext cx="9422765" cy="609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23382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Content Placeholder 2"/>
          <p:cNvSpPr>
            <a:spLocks noGrp="1"/>
          </p:cNvSpPr>
          <p:nvPr>
            <p:ph idx="1"/>
          </p:nvPr>
        </p:nvSpPr>
        <p:spPr>
          <a:xfrm>
            <a:off x="1991710" y="1072375"/>
            <a:ext cx="7790020" cy="6448214"/>
          </a:xfrm>
        </p:spPr>
        <p:txBody>
          <a:bodyPr>
            <a:normAutofit/>
          </a:bodyPr>
          <a:lstStyle/>
          <a:p>
            <a:pPr marL="609600" indent="-609600" eaLnBrk="1" hangingPunct="1">
              <a:lnSpc>
                <a:spcPct val="90000"/>
              </a:lnSpc>
              <a:buClr>
                <a:schemeClr val="bg2"/>
              </a:buClr>
              <a:buSzPct val="65000"/>
              <a:buFont typeface="Wingdings" pitchFamily="2" charset="2"/>
              <a:buChar char="§"/>
            </a:pPr>
            <a:endParaRPr lang="en-US" altLang="en-US" sz="2000" b="1" dirty="0" smtClean="0">
              <a:latin typeface="Arial" charset="0"/>
              <a:cs typeface="Arial" charset="0"/>
            </a:endParaRPr>
          </a:p>
          <a:p>
            <a:pPr marL="609600" indent="-609600" eaLnBrk="1" hangingPunct="1">
              <a:lnSpc>
                <a:spcPct val="90000"/>
              </a:lnSpc>
              <a:buClr>
                <a:schemeClr val="bg2"/>
              </a:buClr>
              <a:buSzPct val="65000"/>
              <a:buFont typeface="Wingdings" pitchFamily="2" charset="2"/>
              <a:buChar char="§"/>
            </a:pPr>
            <a:endParaRPr lang="en-US" altLang="en-US" sz="2000" b="1" dirty="0" smtClean="0">
              <a:latin typeface="Arial" charset="0"/>
              <a:cs typeface="Arial" charset="0"/>
            </a:endParaRPr>
          </a:p>
          <a:p>
            <a:pPr marL="609600" indent="-609600" eaLnBrk="1" hangingPunct="1">
              <a:lnSpc>
                <a:spcPct val="90000"/>
              </a:lnSpc>
              <a:buClr>
                <a:schemeClr val="bg2"/>
              </a:buClr>
              <a:buSzPct val="65000"/>
              <a:buFont typeface="Wingdings" pitchFamily="2" charset="2"/>
              <a:buChar char="§"/>
            </a:pPr>
            <a:r>
              <a:rPr lang="en-US" altLang="en-US" sz="2800" b="1" dirty="0" smtClean="0">
                <a:cs typeface="Arial" charset="0"/>
              </a:rPr>
              <a:t>All Pumps are factory tested with a live 10 sec video and stored on the web quote </a:t>
            </a:r>
          </a:p>
          <a:p>
            <a:pPr marL="609600" indent="-609600" eaLnBrk="1" hangingPunct="1">
              <a:lnSpc>
                <a:spcPct val="90000"/>
              </a:lnSpc>
              <a:buClr>
                <a:schemeClr val="bg2"/>
              </a:buClr>
              <a:buSzPct val="65000"/>
              <a:buFont typeface="Wingdings" pitchFamily="2" charset="2"/>
              <a:buChar char="§"/>
            </a:pPr>
            <a:endParaRPr lang="en-US" altLang="en-US" sz="2800" b="1" dirty="0" smtClean="0">
              <a:cs typeface="Arial" charset="0"/>
            </a:endParaRPr>
          </a:p>
          <a:p>
            <a:pPr marL="609600" indent="-609600" eaLnBrk="1" hangingPunct="1">
              <a:lnSpc>
                <a:spcPct val="90000"/>
              </a:lnSpc>
              <a:buClr>
                <a:schemeClr val="bg2"/>
              </a:buClr>
              <a:buSzPct val="65000"/>
              <a:buFont typeface="Wingdings" pitchFamily="2" charset="2"/>
              <a:buChar char="§"/>
            </a:pPr>
            <a:r>
              <a:rPr lang="en-US" altLang="en-US" sz="2800" b="1" dirty="0" smtClean="0">
                <a:cs typeface="Arial" charset="0"/>
              </a:rPr>
              <a:t>Test facilities up to 400 HP with 27,000 gallons test bench with calibrated instruments </a:t>
            </a:r>
          </a:p>
          <a:p>
            <a:pPr marL="609600" indent="-609600" eaLnBrk="1" hangingPunct="1">
              <a:lnSpc>
                <a:spcPct val="90000"/>
              </a:lnSpc>
              <a:buClr>
                <a:schemeClr val="bg2"/>
              </a:buClr>
              <a:buSzPct val="65000"/>
              <a:buFont typeface="Wingdings" pitchFamily="2" charset="2"/>
              <a:buChar char="§"/>
            </a:pPr>
            <a:endParaRPr lang="en-US" altLang="en-US" sz="2800" b="1" dirty="0" smtClean="0">
              <a:cs typeface="Arial" charset="0"/>
            </a:endParaRPr>
          </a:p>
          <a:p>
            <a:pPr marL="609600" indent="-609600" eaLnBrk="1" hangingPunct="1">
              <a:lnSpc>
                <a:spcPct val="90000"/>
              </a:lnSpc>
              <a:buClr>
                <a:schemeClr val="bg2"/>
              </a:buClr>
              <a:buSzPct val="65000"/>
              <a:buFont typeface="Wingdings" pitchFamily="2" charset="2"/>
              <a:buChar char="§"/>
            </a:pPr>
            <a:r>
              <a:rPr lang="en-US" altLang="en-US" sz="2800" b="1" dirty="0" smtClean="0">
                <a:cs typeface="Arial" charset="0"/>
              </a:rPr>
              <a:t>Factory designs using Inventor, Revit Files  and CAD drawings</a:t>
            </a:r>
          </a:p>
          <a:p>
            <a:pPr marL="609600" indent="-609600" eaLnBrk="1" hangingPunct="1">
              <a:lnSpc>
                <a:spcPct val="90000"/>
              </a:lnSpc>
              <a:buClr>
                <a:schemeClr val="bg2"/>
              </a:buClr>
              <a:buSzPct val="65000"/>
              <a:buFont typeface="Wingdings" pitchFamily="2" charset="2"/>
              <a:buChar char="§"/>
            </a:pPr>
            <a:endParaRPr lang="en-US" altLang="en-US" sz="2800" b="1" dirty="0" smtClean="0">
              <a:cs typeface="Arial" charset="0"/>
            </a:endParaRPr>
          </a:p>
          <a:p>
            <a:pPr marL="609600" indent="-609600" eaLnBrk="1" hangingPunct="1">
              <a:lnSpc>
                <a:spcPct val="90000"/>
              </a:lnSpc>
              <a:buClr>
                <a:schemeClr val="bg2"/>
              </a:buClr>
              <a:buSzPct val="65000"/>
              <a:buFont typeface="Wingdings" pitchFamily="2" charset="2"/>
              <a:buChar char="§"/>
            </a:pPr>
            <a:r>
              <a:rPr lang="en-US" altLang="en-US" sz="2800" b="1" dirty="0" smtClean="0">
                <a:cs typeface="Arial" charset="0"/>
              </a:rPr>
              <a:t>Upgraded factory limited warranty 5/8 Years</a:t>
            </a:r>
            <a:endParaRPr lang="en-CA" altLang="en-US" sz="2800" b="1" dirty="0" smtClean="0">
              <a:cs typeface="Arial" charset="0"/>
            </a:endParaRPr>
          </a:p>
        </p:txBody>
      </p:sp>
      <p:sp>
        <p:nvSpPr>
          <p:cNvPr id="7" name="TextBox 6"/>
          <p:cNvSpPr txBox="1"/>
          <p:nvPr/>
        </p:nvSpPr>
        <p:spPr>
          <a:xfrm>
            <a:off x="435089" y="511010"/>
            <a:ext cx="6099078" cy="646331"/>
          </a:xfrm>
          <a:prstGeom prst="rect">
            <a:avLst/>
          </a:prstGeom>
          <a:noFill/>
        </p:spPr>
        <p:txBody>
          <a:bodyPr wrap="square" rtlCol="0">
            <a:spAutoFit/>
          </a:bodyPr>
          <a:lstStyle/>
          <a:p>
            <a:r>
              <a:rPr lang="en-CA" sz="3600" dirty="0" smtClean="0">
                <a:latin typeface="Days" panose="02000505050000020004" pitchFamily="2" charset="0"/>
              </a:rPr>
              <a:t>Quality Control</a:t>
            </a:r>
            <a:endParaRPr lang="en-CA" sz="3600" dirty="0">
              <a:latin typeface="Days" panose="02000505050000020004" pitchFamily="2" charset="0"/>
            </a:endParaRPr>
          </a:p>
        </p:txBody>
      </p:sp>
      <p:pic>
        <p:nvPicPr>
          <p:cNvPr id="1027" name="Picture 3" descr="E:\__FLO FAB\WEB\5 years warrantl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236" y="1863470"/>
            <a:ext cx="1963239" cy="20227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__FLO FAB\WEB\8 years warrantl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465" y="5018479"/>
            <a:ext cx="1901011" cy="2132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5878256"/>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67640" y="356236"/>
            <a:ext cx="9471660" cy="852805"/>
          </a:xfrm>
        </p:spPr>
        <p:txBody>
          <a:bodyPr>
            <a:normAutofit fontScale="90000"/>
          </a:bodyPr>
          <a:lstStyle/>
          <a:p>
            <a:pPr algn="l"/>
            <a:r>
              <a:rPr lang="en-US" altLang="en-US" b="1" dirty="0">
                <a:latin typeface="Days" panose="02000505050000020004" pitchFamily="2" charset="0"/>
              </a:rPr>
              <a:t>Complete assembly with Shelter Works enclosure</a:t>
            </a:r>
            <a:endParaRPr lang="en-CA" altLang="en-US" b="1" dirty="0" smtClean="0">
              <a:latin typeface="Days" panose="02000505050000020004" pitchFamily="2" charset="0"/>
            </a:endParaRPr>
          </a:p>
        </p:txBody>
      </p:sp>
      <p:pic>
        <p:nvPicPr>
          <p:cNvPr id="5" name="Content Placeholder 4" descr="C:\Users\Marc Gauvreau\Desktop\goodies\pics\20150408_13391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0053" y="1468120"/>
            <a:ext cx="9425427" cy="6131560"/>
          </a:xfrm>
          <a:noFill/>
        </p:spPr>
      </p:pic>
    </p:spTree>
    <p:extLst>
      <p:ext uri="{BB962C8B-B14F-4D97-AF65-F5344CB8AC3E}">
        <p14:creationId xmlns:p14="http://schemas.microsoft.com/office/powerpoint/2010/main" val="340643238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1460" y="356236"/>
            <a:ext cx="4777740" cy="852805"/>
          </a:xfrm>
        </p:spPr>
        <p:txBody>
          <a:bodyPr/>
          <a:lstStyle/>
          <a:p>
            <a:pPr algn="l"/>
            <a:r>
              <a:rPr lang="en-CA" altLang="en-US" b="1" dirty="0" smtClean="0">
                <a:latin typeface="Days" panose="02000505050000020004" pitchFamily="2" charset="0"/>
              </a:rPr>
              <a:t>How to rig equipment</a:t>
            </a:r>
          </a:p>
        </p:txBody>
      </p:sp>
      <p:pic>
        <p:nvPicPr>
          <p:cNvPr id="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3820" y="1594062"/>
            <a:ext cx="9555480" cy="609197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solidFill>
                  <a:srgbClr val="FC2630"/>
                </a:solidFill>
                <a:prstDash val="solid"/>
                <a:miter lim="800000"/>
                <a:headEnd type="none" w="med" len="med"/>
                <a:tailEnd type="none" w="sm" len="lg"/>
              </a14:hiddenLine>
            </a:ext>
          </a:extLst>
        </p:spPr>
      </p:pic>
    </p:spTree>
    <p:extLst>
      <p:ext uri="{BB962C8B-B14F-4D97-AF65-F5344CB8AC3E}">
        <p14:creationId xmlns:p14="http://schemas.microsoft.com/office/powerpoint/2010/main" val="226436856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C:\Users\Marc Gauvreau\Desktop\goodies\pics\20150408_144517.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8281" y="1239626"/>
            <a:ext cx="9337199" cy="6273694"/>
          </a:xfrm>
          <a:noFill/>
        </p:spPr>
      </p:pic>
      <p:sp>
        <p:nvSpPr>
          <p:cNvPr id="4" name="Title 1"/>
          <p:cNvSpPr>
            <a:spLocks noGrp="1"/>
          </p:cNvSpPr>
          <p:nvPr>
            <p:ph type="title"/>
          </p:nvPr>
        </p:nvSpPr>
        <p:spPr>
          <a:xfrm>
            <a:off x="251460" y="356236"/>
            <a:ext cx="4777740" cy="852805"/>
          </a:xfrm>
        </p:spPr>
        <p:txBody>
          <a:bodyPr/>
          <a:lstStyle/>
          <a:p>
            <a:pPr algn="l"/>
            <a:r>
              <a:rPr lang="en-CA" altLang="en-US" sz="2700" b="1" dirty="0">
                <a:latin typeface="Days" panose="02000505050000020004" pitchFamily="2" charset="0"/>
              </a:rPr>
              <a:t>Special package delivery</a:t>
            </a:r>
            <a:endParaRPr lang="en-CA" altLang="en-US" b="1" dirty="0" smtClean="0">
              <a:latin typeface="Days" panose="02000505050000020004" pitchFamily="2" charset="0"/>
            </a:endParaRPr>
          </a:p>
        </p:txBody>
      </p:sp>
    </p:spTree>
    <p:extLst>
      <p:ext uri="{BB962C8B-B14F-4D97-AF65-F5344CB8AC3E}">
        <p14:creationId xmlns:p14="http://schemas.microsoft.com/office/powerpoint/2010/main" val="159762810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__FLO FAB\Pages de Catalogue\Catalog Complete (Mobile Vertical)_HQ-1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 y="653288"/>
            <a:ext cx="4777740" cy="637032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E:\__FLO FAB\Garantie\Garantie_5_ans_Pomp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13" y="50574"/>
            <a:ext cx="1153065" cy="117277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E:\__FLO FAB\Pages de Catalogue\Catalog Complete (Mobile Vertical)_HQ-1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1560" y="653289"/>
            <a:ext cx="4777740" cy="637032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387840" y="6822440"/>
            <a:ext cx="251460" cy="201168"/>
          </a:xfrm>
          <a:prstGeom prst="rect">
            <a:avLst/>
          </a:prstGeom>
        </p:spPr>
        <p:style>
          <a:lnRef idx="2">
            <a:schemeClr val="dk1">
              <a:shade val="50000"/>
            </a:schemeClr>
          </a:lnRef>
          <a:fillRef idx="1">
            <a:schemeClr val="dk1"/>
          </a:fillRef>
          <a:effectRef idx="0">
            <a:schemeClr val="dk1"/>
          </a:effectRef>
          <a:fontRef idx="minor">
            <a:schemeClr val="lt1"/>
          </a:fontRef>
        </p:style>
        <p:txBody>
          <a:bodyPr lIns="101882" tIns="50941" rIns="101882" bIns="50941" rtlCol="0" anchor="ctr"/>
          <a:lstStyle/>
          <a:p>
            <a:pPr algn="ctr"/>
            <a:endParaRPr lang="en-CA"/>
          </a:p>
        </p:txBody>
      </p:sp>
    </p:spTree>
    <p:extLst>
      <p:ext uri="{BB962C8B-B14F-4D97-AF65-F5344CB8AC3E}">
        <p14:creationId xmlns:p14="http://schemas.microsoft.com/office/powerpoint/2010/main" val="358224094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__FLO FAB\Pages de Catalogue\PACKAGE Catalogue_HQ-2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61295" y="50574"/>
            <a:ext cx="5761005" cy="7681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792677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60848" y="429816"/>
            <a:ext cx="7392824" cy="5544616"/>
          </a:xfrm>
        </p:spPr>
      </p:pic>
    </p:spTree>
    <p:extLst>
      <p:ext uri="{BB962C8B-B14F-4D97-AF65-F5344CB8AC3E}">
        <p14:creationId xmlns:p14="http://schemas.microsoft.com/office/powerpoint/2010/main" val="16427916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20688" y="1653952"/>
            <a:ext cx="7848872" cy="5886653"/>
          </a:xfrm>
        </p:spPr>
      </p:pic>
      <p:sp>
        <p:nvSpPr>
          <p:cNvPr id="3" name="Title 2"/>
          <p:cNvSpPr>
            <a:spLocks noGrp="1"/>
          </p:cNvSpPr>
          <p:nvPr>
            <p:ph type="title"/>
          </p:nvPr>
        </p:nvSpPr>
        <p:spPr>
          <a:xfrm>
            <a:off x="5364480" y="518160"/>
            <a:ext cx="3769176" cy="847760"/>
          </a:xfrm>
        </p:spPr>
        <p:txBody>
          <a:bodyPr>
            <a:normAutofit/>
          </a:bodyPr>
          <a:lstStyle/>
          <a:p>
            <a:r>
              <a:rPr lang="en-CA" dirty="0" smtClean="0"/>
              <a:t>World trade center </a:t>
            </a:r>
            <a:r>
              <a:rPr lang="en-CA" dirty="0" err="1" smtClean="0"/>
              <a:t>Nyc</a:t>
            </a:r>
            <a:r>
              <a:rPr lang="en-CA" dirty="0" smtClean="0"/>
              <a:t> </a:t>
            </a:r>
            <a:endParaRPr lang="en-CA" dirty="0"/>
          </a:p>
        </p:txBody>
      </p:sp>
    </p:spTree>
    <p:extLst>
      <p:ext uri="{BB962C8B-B14F-4D97-AF65-F5344CB8AC3E}">
        <p14:creationId xmlns:p14="http://schemas.microsoft.com/office/powerpoint/2010/main" val="388899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24744" y="573832"/>
            <a:ext cx="8640962" cy="6480720"/>
          </a:xfrm>
        </p:spPr>
      </p:pic>
    </p:spTree>
    <p:extLst>
      <p:ext uri="{BB962C8B-B14F-4D97-AF65-F5344CB8AC3E}">
        <p14:creationId xmlns:p14="http://schemas.microsoft.com/office/powerpoint/2010/main" val="13460152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4"/>
          <p:cNvSpPr>
            <a:spLocks noGrp="1"/>
          </p:cNvSpPr>
          <p:nvPr>
            <p:ph type="sldNum" sz="quarter" idx="10"/>
          </p:nvPr>
        </p:nvSpPr>
        <p:spPr>
          <a:noFill/>
        </p:spPr>
        <p:txBody>
          <a:bodyPr/>
          <a:lstStyle/>
          <a:p>
            <a:fld id="{D4F7A539-6ABD-44DD-AD58-EB8DF36E9A93}" type="slidenum">
              <a:rPr lang="en-US" smtClean="0"/>
              <a:pPr/>
              <a:t>58</a:t>
            </a:fld>
            <a:endParaRPr lang="en-US" smtClean="0"/>
          </a:p>
        </p:txBody>
      </p:sp>
      <p:sp>
        <p:nvSpPr>
          <p:cNvPr id="55299" name="Rectangle 2"/>
          <p:cNvSpPr>
            <a:spLocks noGrp="1" noChangeArrowheads="1"/>
          </p:cNvSpPr>
          <p:nvPr>
            <p:ph type="title"/>
          </p:nvPr>
        </p:nvSpPr>
        <p:spPr>
          <a:xfrm>
            <a:off x="2766060" y="86360"/>
            <a:ext cx="6035040" cy="1036320"/>
          </a:xfrm>
        </p:spPr>
        <p:txBody>
          <a:bodyPr/>
          <a:lstStyle/>
          <a:p>
            <a:pPr eaLnBrk="1" hangingPunct="1">
              <a:lnSpc>
                <a:spcPct val="90000"/>
              </a:lnSpc>
            </a:pPr>
            <a:r>
              <a:rPr lang="en-US" sz="2000" dirty="0">
                <a:solidFill>
                  <a:srgbClr val="339966"/>
                </a:solidFill>
              </a:rPr>
              <a:t>Modular packaged Chilling Systems </a:t>
            </a:r>
            <a:br>
              <a:rPr lang="en-US" sz="2000" dirty="0">
                <a:solidFill>
                  <a:srgbClr val="339966"/>
                </a:solidFill>
              </a:rPr>
            </a:br>
            <a:r>
              <a:rPr lang="en-US" sz="2000" dirty="0">
                <a:solidFill>
                  <a:srgbClr val="339966"/>
                </a:solidFill>
              </a:rPr>
              <a:t>- Solutions to Suit Every Application</a:t>
            </a:r>
          </a:p>
        </p:txBody>
      </p:sp>
      <p:sp>
        <p:nvSpPr>
          <p:cNvPr id="55300" name="Rectangle 4">
            <a:hlinkClick r:id="rId2" action="ppaction://hlinksldjump"/>
          </p:cNvPr>
          <p:cNvSpPr>
            <a:spLocks noChangeArrowheads="1"/>
          </p:cNvSpPr>
          <p:nvPr/>
        </p:nvSpPr>
        <p:spPr bwMode="auto">
          <a:xfrm>
            <a:off x="9220200" y="6995160"/>
            <a:ext cx="335280" cy="431800"/>
          </a:xfrm>
          <a:prstGeom prst="rect">
            <a:avLst/>
          </a:prstGeom>
          <a:noFill/>
          <a:ln w="9525" algn="ctr">
            <a:noFill/>
            <a:miter lim="800000"/>
            <a:headEnd/>
            <a:tailEnd/>
          </a:ln>
        </p:spPr>
        <p:txBody>
          <a:bodyPr wrap="none" lIns="101882" tIns="50941" rIns="101882" bIns="50941" anchor="ctr"/>
          <a:lstStyle/>
          <a:p>
            <a:endParaRPr lang="en-US"/>
          </a:p>
        </p:txBody>
      </p:sp>
      <p:grpSp>
        <p:nvGrpSpPr>
          <p:cNvPr id="55301" name="Group 6"/>
          <p:cNvGrpSpPr>
            <a:grpSpLocks/>
          </p:cNvGrpSpPr>
          <p:nvPr/>
        </p:nvGrpSpPr>
        <p:grpSpPr bwMode="auto">
          <a:xfrm>
            <a:off x="323057" y="1164062"/>
            <a:ext cx="9489123" cy="5744739"/>
            <a:chOff x="175" y="616"/>
            <a:chExt cx="5434" cy="3348"/>
          </a:xfrm>
        </p:grpSpPr>
        <p:sp>
          <p:nvSpPr>
            <p:cNvPr id="55302" name="Rectangle 2"/>
            <p:cNvSpPr>
              <a:spLocks noChangeArrowheads="1"/>
            </p:cNvSpPr>
            <p:nvPr/>
          </p:nvSpPr>
          <p:spPr bwMode="auto">
            <a:xfrm>
              <a:off x="220" y="1437"/>
              <a:ext cx="768" cy="192"/>
            </a:xfrm>
            <a:prstGeom prst="rect">
              <a:avLst/>
            </a:prstGeom>
            <a:noFill/>
            <a:ln w="57150">
              <a:noFill/>
              <a:miter lim="800000"/>
              <a:headEnd/>
              <a:tailEnd/>
            </a:ln>
          </p:spPr>
          <p:txBody>
            <a:bodyPr lIns="0" tIns="31829" rIns="0" bIns="31829" anchor="ctr"/>
            <a:lstStyle/>
            <a:p>
              <a:pPr marL="187492" indent="-187492" algn="ctr" rtl="1">
                <a:lnSpc>
                  <a:spcPts val="2786"/>
                </a:lnSpc>
                <a:spcAft>
                  <a:spcPts val="1114"/>
                </a:spcAft>
              </a:pPr>
              <a:r>
                <a:rPr lang="en-US" sz="1100">
                  <a:ea typeface="ＭＳ Ｐゴシック" pitchFamily="1" charset="-128"/>
                </a:rPr>
                <a:t>Apartment units</a:t>
              </a:r>
            </a:p>
          </p:txBody>
        </p:sp>
        <p:sp>
          <p:nvSpPr>
            <p:cNvPr id="55303" name="Rectangle 3"/>
            <p:cNvSpPr>
              <a:spLocks noChangeArrowheads="1"/>
            </p:cNvSpPr>
            <p:nvPr/>
          </p:nvSpPr>
          <p:spPr bwMode="auto">
            <a:xfrm>
              <a:off x="220" y="2426"/>
              <a:ext cx="768" cy="192"/>
            </a:xfrm>
            <a:prstGeom prst="rect">
              <a:avLst/>
            </a:prstGeom>
            <a:noFill/>
            <a:ln w="57150">
              <a:noFill/>
              <a:miter lim="800000"/>
              <a:headEnd/>
              <a:tailEnd/>
            </a:ln>
          </p:spPr>
          <p:txBody>
            <a:bodyPr lIns="0" tIns="31829" rIns="0" bIns="31829" anchor="ctr"/>
            <a:lstStyle/>
            <a:p>
              <a:pPr marL="1769" algn="ctr" defTabSz="1455717" rtl="1">
                <a:lnSpc>
                  <a:spcPts val="2786"/>
                </a:lnSpc>
                <a:spcAft>
                  <a:spcPts val="1114"/>
                </a:spcAft>
              </a:pPr>
              <a:r>
                <a:rPr lang="en-US" sz="1100">
                  <a:ea typeface="ＭＳ Ｐゴシック" pitchFamily="1" charset="-128"/>
                </a:rPr>
                <a:t>Homes</a:t>
              </a:r>
            </a:p>
          </p:txBody>
        </p:sp>
        <p:sp>
          <p:nvSpPr>
            <p:cNvPr id="55304" name="Rectangle 4"/>
            <p:cNvSpPr>
              <a:spLocks noChangeArrowheads="1"/>
            </p:cNvSpPr>
            <p:nvPr/>
          </p:nvSpPr>
          <p:spPr bwMode="auto">
            <a:xfrm>
              <a:off x="196" y="3478"/>
              <a:ext cx="816" cy="192"/>
            </a:xfrm>
            <a:prstGeom prst="rect">
              <a:avLst/>
            </a:prstGeom>
            <a:noFill/>
            <a:ln w="57150">
              <a:noFill/>
              <a:miter lim="800000"/>
              <a:headEnd/>
              <a:tailEnd/>
            </a:ln>
          </p:spPr>
          <p:txBody>
            <a:bodyPr lIns="0" tIns="31829" rIns="0" bIns="31829" anchor="ctr"/>
            <a:lstStyle/>
            <a:p>
              <a:pPr marL="1769" algn="ctr" defTabSz="1455717" rtl="1">
                <a:lnSpc>
                  <a:spcPts val="2786"/>
                </a:lnSpc>
                <a:spcAft>
                  <a:spcPts val="1114"/>
                </a:spcAft>
              </a:pPr>
              <a:r>
                <a:rPr lang="en-US" sz="1100">
                  <a:ea typeface="ＭＳ Ｐゴシック" pitchFamily="1" charset="-128"/>
                </a:rPr>
                <a:t>High-rise  Apartments</a:t>
              </a:r>
            </a:p>
          </p:txBody>
        </p:sp>
        <p:sp>
          <p:nvSpPr>
            <p:cNvPr id="55305" name="Rectangle 5"/>
            <p:cNvSpPr>
              <a:spLocks noChangeArrowheads="1"/>
            </p:cNvSpPr>
            <p:nvPr/>
          </p:nvSpPr>
          <p:spPr bwMode="auto">
            <a:xfrm>
              <a:off x="1145" y="1437"/>
              <a:ext cx="768" cy="192"/>
            </a:xfrm>
            <a:prstGeom prst="rect">
              <a:avLst/>
            </a:prstGeom>
            <a:noFill/>
            <a:ln w="57150">
              <a:noFill/>
              <a:miter lim="800000"/>
              <a:headEnd/>
              <a:tailEnd/>
            </a:ln>
          </p:spPr>
          <p:txBody>
            <a:bodyPr lIns="0" tIns="31829" rIns="0" bIns="31829" anchor="ctr"/>
            <a:lstStyle/>
            <a:p>
              <a:pPr marL="187492" indent="-187492" algn="ctr">
                <a:lnSpc>
                  <a:spcPts val="2786"/>
                </a:lnSpc>
                <a:spcAft>
                  <a:spcPts val="1114"/>
                </a:spcAft>
              </a:pPr>
              <a:r>
                <a:rPr lang="en-US" sz="1100">
                  <a:ea typeface="ＭＳ Ｐゴシック" pitchFamily="1" charset="-128"/>
                </a:rPr>
                <a:t>Lodging </a:t>
              </a:r>
            </a:p>
          </p:txBody>
        </p:sp>
        <p:sp>
          <p:nvSpPr>
            <p:cNvPr id="55306" name="Rectangle 6"/>
            <p:cNvSpPr>
              <a:spLocks noChangeArrowheads="1"/>
            </p:cNvSpPr>
            <p:nvPr/>
          </p:nvSpPr>
          <p:spPr bwMode="auto">
            <a:xfrm>
              <a:off x="1145" y="2426"/>
              <a:ext cx="768" cy="192"/>
            </a:xfrm>
            <a:prstGeom prst="rect">
              <a:avLst/>
            </a:prstGeom>
            <a:noFill/>
            <a:ln w="57150">
              <a:noFill/>
              <a:miter lim="800000"/>
              <a:headEnd/>
              <a:tailEnd/>
            </a:ln>
          </p:spPr>
          <p:txBody>
            <a:bodyPr lIns="0" tIns="31829" rIns="0" bIns="31829" anchor="ctr"/>
            <a:lstStyle/>
            <a:p>
              <a:pPr marL="1769" algn="ctr" defTabSz="1455717">
                <a:lnSpc>
                  <a:spcPts val="2786"/>
                </a:lnSpc>
                <a:spcAft>
                  <a:spcPts val="1114"/>
                </a:spcAft>
              </a:pPr>
              <a:r>
                <a:rPr lang="en-US" sz="1100">
                  <a:ea typeface="ＭＳ Ｐゴシック" pitchFamily="1" charset="-128"/>
                </a:rPr>
                <a:t>Retail</a:t>
              </a:r>
            </a:p>
          </p:txBody>
        </p:sp>
        <p:sp>
          <p:nvSpPr>
            <p:cNvPr id="55307" name="Rectangle 7"/>
            <p:cNvSpPr>
              <a:spLocks noChangeArrowheads="1"/>
            </p:cNvSpPr>
            <p:nvPr/>
          </p:nvSpPr>
          <p:spPr bwMode="auto">
            <a:xfrm>
              <a:off x="1122" y="3478"/>
              <a:ext cx="816" cy="192"/>
            </a:xfrm>
            <a:prstGeom prst="rect">
              <a:avLst/>
            </a:prstGeom>
            <a:noFill/>
            <a:ln w="57150">
              <a:noFill/>
              <a:miter lim="800000"/>
              <a:headEnd/>
              <a:tailEnd/>
            </a:ln>
          </p:spPr>
          <p:txBody>
            <a:bodyPr lIns="0" tIns="31829" rIns="0" bIns="31829" anchor="ctr"/>
            <a:lstStyle/>
            <a:p>
              <a:pPr marL="1769" algn="ctr" defTabSz="1455717">
                <a:lnSpc>
                  <a:spcPts val="2786"/>
                </a:lnSpc>
                <a:spcAft>
                  <a:spcPts val="1114"/>
                </a:spcAft>
              </a:pPr>
              <a:r>
                <a:rPr lang="en-US" sz="1100">
                  <a:ea typeface="ＭＳ Ｐゴシック" pitchFamily="1" charset="-128"/>
                </a:rPr>
                <a:t>Medical Clinics</a:t>
              </a:r>
            </a:p>
          </p:txBody>
        </p:sp>
        <p:sp>
          <p:nvSpPr>
            <p:cNvPr id="55308" name="Rectangle 8"/>
            <p:cNvSpPr>
              <a:spLocks noChangeArrowheads="1"/>
            </p:cNvSpPr>
            <p:nvPr/>
          </p:nvSpPr>
          <p:spPr bwMode="auto">
            <a:xfrm>
              <a:off x="2058" y="1437"/>
              <a:ext cx="768" cy="192"/>
            </a:xfrm>
            <a:prstGeom prst="rect">
              <a:avLst/>
            </a:prstGeom>
            <a:noFill/>
            <a:ln w="57150">
              <a:noFill/>
              <a:miter lim="800000"/>
              <a:headEnd/>
              <a:tailEnd/>
            </a:ln>
          </p:spPr>
          <p:txBody>
            <a:bodyPr lIns="0" tIns="31829" rIns="0" bIns="31829" anchor="ctr"/>
            <a:lstStyle/>
            <a:p>
              <a:pPr marL="187492" indent="-187492" algn="ctr">
                <a:lnSpc>
                  <a:spcPts val="2786"/>
                </a:lnSpc>
                <a:spcAft>
                  <a:spcPts val="1114"/>
                </a:spcAft>
              </a:pPr>
              <a:r>
                <a:rPr lang="en-US" sz="1100">
                  <a:ea typeface="ＭＳ Ｐゴシック" pitchFamily="1" charset="-128"/>
                </a:rPr>
                <a:t>Schools</a:t>
              </a:r>
            </a:p>
          </p:txBody>
        </p:sp>
        <p:sp>
          <p:nvSpPr>
            <p:cNvPr id="55309" name="Rectangle 9"/>
            <p:cNvSpPr>
              <a:spLocks noChangeArrowheads="1"/>
            </p:cNvSpPr>
            <p:nvPr/>
          </p:nvSpPr>
          <p:spPr bwMode="auto">
            <a:xfrm>
              <a:off x="2058" y="2426"/>
              <a:ext cx="768" cy="192"/>
            </a:xfrm>
            <a:prstGeom prst="rect">
              <a:avLst/>
            </a:prstGeom>
            <a:noFill/>
            <a:ln w="57150">
              <a:noFill/>
              <a:miter lim="800000"/>
              <a:headEnd/>
              <a:tailEnd/>
            </a:ln>
          </p:spPr>
          <p:txBody>
            <a:bodyPr lIns="0" tIns="31829" rIns="0" bIns="31829" anchor="ctr"/>
            <a:lstStyle/>
            <a:p>
              <a:pPr marL="1769" algn="ctr" defTabSz="1455717">
                <a:lnSpc>
                  <a:spcPts val="2786"/>
                </a:lnSpc>
                <a:spcAft>
                  <a:spcPts val="1114"/>
                </a:spcAft>
              </a:pPr>
              <a:r>
                <a:rPr lang="en-US" sz="1100">
                  <a:ea typeface="ＭＳ Ｐゴシック" pitchFamily="1" charset="-128"/>
                </a:rPr>
                <a:t>Shopping Malls</a:t>
              </a:r>
            </a:p>
          </p:txBody>
        </p:sp>
        <p:sp>
          <p:nvSpPr>
            <p:cNvPr id="55310" name="Rectangle 10"/>
            <p:cNvSpPr>
              <a:spLocks noChangeArrowheads="1"/>
            </p:cNvSpPr>
            <p:nvPr/>
          </p:nvSpPr>
          <p:spPr bwMode="auto">
            <a:xfrm>
              <a:off x="2058" y="3478"/>
              <a:ext cx="768" cy="192"/>
            </a:xfrm>
            <a:prstGeom prst="rect">
              <a:avLst/>
            </a:prstGeom>
            <a:noFill/>
            <a:ln w="57150">
              <a:noFill/>
              <a:miter lim="800000"/>
              <a:headEnd/>
              <a:tailEnd/>
            </a:ln>
          </p:spPr>
          <p:txBody>
            <a:bodyPr lIns="0" tIns="31829" rIns="0" bIns="31829" anchor="ctr"/>
            <a:lstStyle/>
            <a:p>
              <a:pPr marL="1769" algn="ctr" defTabSz="1455717">
                <a:lnSpc>
                  <a:spcPts val="2786"/>
                </a:lnSpc>
                <a:spcAft>
                  <a:spcPts val="1114"/>
                </a:spcAft>
              </a:pPr>
              <a:r>
                <a:rPr lang="en-US" sz="1100">
                  <a:ea typeface="ＭＳ Ｐゴシック" pitchFamily="1" charset="-128"/>
                </a:rPr>
                <a:t>Small Commercial</a:t>
              </a:r>
            </a:p>
          </p:txBody>
        </p:sp>
        <p:sp>
          <p:nvSpPr>
            <p:cNvPr id="55311" name="Rectangle 11"/>
            <p:cNvSpPr>
              <a:spLocks noChangeArrowheads="1"/>
            </p:cNvSpPr>
            <p:nvPr/>
          </p:nvSpPr>
          <p:spPr bwMode="auto">
            <a:xfrm>
              <a:off x="2928" y="1437"/>
              <a:ext cx="864" cy="192"/>
            </a:xfrm>
            <a:prstGeom prst="rect">
              <a:avLst/>
            </a:prstGeom>
            <a:noFill/>
            <a:ln w="57150">
              <a:noFill/>
              <a:miter lim="800000"/>
              <a:headEnd/>
              <a:tailEnd/>
            </a:ln>
          </p:spPr>
          <p:txBody>
            <a:bodyPr lIns="0" tIns="31829" rIns="0" bIns="31829" anchor="ctr"/>
            <a:lstStyle/>
            <a:p>
              <a:pPr marL="187492" indent="-187492" algn="ctr">
                <a:lnSpc>
                  <a:spcPts val="2786"/>
                </a:lnSpc>
                <a:spcAft>
                  <a:spcPts val="1114"/>
                </a:spcAft>
              </a:pPr>
              <a:r>
                <a:rPr lang="en-US" sz="1100">
                  <a:ea typeface="ＭＳ Ｐゴシック" pitchFamily="1" charset="-128"/>
                </a:rPr>
                <a:t>Colleges &amp; Universities</a:t>
              </a:r>
            </a:p>
          </p:txBody>
        </p:sp>
        <p:sp>
          <p:nvSpPr>
            <p:cNvPr id="55312" name="Rectangle 12"/>
            <p:cNvSpPr>
              <a:spLocks noChangeArrowheads="1"/>
            </p:cNvSpPr>
            <p:nvPr/>
          </p:nvSpPr>
          <p:spPr bwMode="auto">
            <a:xfrm>
              <a:off x="2976" y="2426"/>
              <a:ext cx="768" cy="192"/>
            </a:xfrm>
            <a:prstGeom prst="rect">
              <a:avLst/>
            </a:prstGeom>
            <a:noFill/>
            <a:ln w="57150">
              <a:noFill/>
              <a:miter lim="800000"/>
              <a:headEnd/>
              <a:tailEnd/>
            </a:ln>
          </p:spPr>
          <p:txBody>
            <a:bodyPr lIns="0" tIns="31829" rIns="0" bIns="31829" anchor="ctr"/>
            <a:lstStyle/>
            <a:p>
              <a:pPr marL="1769" algn="ctr" defTabSz="1455717">
                <a:lnSpc>
                  <a:spcPts val="2786"/>
                </a:lnSpc>
                <a:spcAft>
                  <a:spcPts val="1114"/>
                </a:spcAft>
              </a:pPr>
              <a:r>
                <a:rPr lang="en-US" sz="1100">
                  <a:ea typeface="ＭＳ Ｐゴシック" pitchFamily="1" charset="-128"/>
                </a:rPr>
                <a:t>Government</a:t>
              </a:r>
            </a:p>
          </p:txBody>
        </p:sp>
        <p:sp>
          <p:nvSpPr>
            <p:cNvPr id="55313" name="Rectangle 13"/>
            <p:cNvSpPr>
              <a:spLocks noChangeArrowheads="1"/>
            </p:cNvSpPr>
            <p:nvPr/>
          </p:nvSpPr>
          <p:spPr bwMode="auto">
            <a:xfrm>
              <a:off x="2976" y="3478"/>
              <a:ext cx="768" cy="192"/>
            </a:xfrm>
            <a:prstGeom prst="rect">
              <a:avLst/>
            </a:prstGeom>
            <a:noFill/>
            <a:ln w="57150">
              <a:noFill/>
              <a:miter lim="800000"/>
              <a:headEnd/>
              <a:tailEnd/>
            </a:ln>
          </p:spPr>
          <p:txBody>
            <a:bodyPr lIns="0" tIns="31829" rIns="0" bIns="31829" anchor="ctr"/>
            <a:lstStyle/>
            <a:p>
              <a:pPr marL="1769" algn="ctr" defTabSz="1455717">
                <a:lnSpc>
                  <a:spcPts val="2786"/>
                </a:lnSpc>
                <a:spcAft>
                  <a:spcPts val="1114"/>
                </a:spcAft>
              </a:pPr>
              <a:r>
                <a:rPr lang="en-US" sz="1100">
                  <a:ea typeface="ＭＳ Ｐゴシック" pitchFamily="1" charset="-128"/>
                </a:rPr>
                <a:t>Large Commercial</a:t>
              </a:r>
            </a:p>
          </p:txBody>
        </p:sp>
        <p:sp>
          <p:nvSpPr>
            <p:cNvPr id="55314" name="Rectangle 14"/>
            <p:cNvSpPr>
              <a:spLocks noChangeArrowheads="1"/>
            </p:cNvSpPr>
            <p:nvPr/>
          </p:nvSpPr>
          <p:spPr bwMode="auto">
            <a:xfrm>
              <a:off x="4800" y="1437"/>
              <a:ext cx="768" cy="192"/>
            </a:xfrm>
            <a:prstGeom prst="rect">
              <a:avLst/>
            </a:prstGeom>
            <a:noFill/>
            <a:ln w="57150">
              <a:noFill/>
              <a:miter lim="800000"/>
              <a:headEnd/>
              <a:tailEnd/>
            </a:ln>
          </p:spPr>
          <p:txBody>
            <a:bodyPr lIns="0" tIns="31829" rIns="0" bIns="31829" anchor="ctr"/>
            <a:lstStyle/>
            <a:p>
              <a:pPr marL="187492" indent="-187492" algn="ctr">
                <a:lnSpc>
                  <a:spcPts val="2786"/>
                </a:lnSpc>
                <a:spcAft>
                  <a:spcPts val="1114"/>
                </a:spcAft>
              </a:pPr>
              <a:r>
                <a:rPr lang="en-US" sz="1100">
                  <a:ea typeface="ＭＳ Ｐゴシック" pitchFamily="1" charset="-128"/>
                </a:rPr>
                <a:t>High Technology</a:t>
              </a:r>
            </a:p>
          </p:txBody>
        </p:sp>
        <p:sp>
          <p:nvSpPr>
            <p:cNvPr id="55315" name="Rectangle 15"/>
            <p:cNvSpPr>
              <a:spLocks noChangeArrowheads="1"/>
            </p:cNvSpPr>
            <p:nvPr/>
          </p:nvSpPr>
          <p:spPr bwMode="auto">
            <a:xfrm>
              <a:off x="4800" y="2426"/>
              <a:ext cx="768" cy="192"/>
            </a:xfrm>
            <a:prstGeom prst="rect">
              <a:avLst/>
            </a:prstGeom>
            <a:noFill/>
            <a:ln w="57150">
              <a:noFill/>
              <a:miter lim="800000"/>
              <a:headEnd/>
              <a:tailEnd/>
            </a:ln>
          </p:spPr>
          <p:txBody>
            <a:bodyPr lIns="0" tIns="31829" rIns="0" bIns="31829" anchor="ctr"/>
            <a:lstStyle/>
            <a:p>
              <a:pPr marL="1769" algn="ctr" defTabSz="1455717">
                <a:lnSpc>
                  <a:spcPts val="2786"/>
                </a:lnSpc>
                <a:spcAft>
                  <a:spcPts val="1114"/>
                </a:spcAft>
              </a:pPr>
              <a:r>
                <a:rPr lang="en-US" sz="1100">
                  <a:ea typeface="ＭＳ Ｐゴシック" pitchFamily="1" charset="-128"/>
                </a:rPr>
                <a:t>Airports</a:t>
              </a:r>
            </a:p>
          </p:txBody>
        </p:sp>
        <p:sp>
          <p:nvSpPr>
            <p:cNvPr id="55316" name="Rectangle 17"/>
            <p:cNvSpPr>
              <a:spLocks noChangeArrowheads="1"/>
            </p:cNvSpPr>
            <p:nvPr/>
          </p:nvSpPr>
          <p:spPr bwMode="auto">
            <a:xfrm>
              <a:off x="3912" y="1437"/>
              <a:ext cx="768" cy="192"/>
            </a:xfrm>
            <a:prstGeom prst="rect">
              <a:avLst/>
            </a:prstGeom>
            <a:noFill/>
            <a:ln w="57150">
              <a:noFill/>
              <a:miter lim="800000"/>
              <a:headEnd/>
              <a:tailEnd/>
            </a:ln>
          </p:spPr>
          <p:txBody>
            <a:bodyPr lIns="0" tIns="31829" rIns="0" bIns="31829" anchor="ctr"/>
            <a:lstStyle/>
            <a:p>
              <a:pPr marL="187492" indent="-187492" algn="ctr">
                <a:lnSpc>
                  <a:spcPts val="2786"/>
                </a:lnSpc>
                <a:spcAft>
                  <a:spcPts val="1114"/>
                </a:spcAft>
              </a:pPr>
              <a:r>
                <a:rPr lang="en-US" sz="1100">
                  <a:ea typeface="ＭＳ Ｐゴシック" pitchFamily="1" charset="-128"/>
                </a:rPr>
                <a:t>Hospitals</a:t>
              </a:r>
            </a:p>
          </p:txBody>
        </p:sp>
        <p:sp>
          <p:nvSpPr>
            <p:cNvPr id="55317" name="Rectangle 18"/>
            <p:cNvSpPr>
              <a:spLocks noChangeArrowheads="1"/>
            </p:cNvSpPr>
            <p:nvPr/>
          </p:nvSpPr>
          <p:spPr bwMode="auto">
            <a:xfrm>
              <a:off x="3912" y="2426"/>
              <a:ext cx="768" cy="192"/>
            </a:xfrm>
            <a:prstGeom prst="rect">
              <a:avLst/>
            </a:prstGeom>
            <a:noFill/>
            <a:ln w="57150">
              <a:noFill/>
              <a:miter lim="800000"/>
              <a:headEnd/>
              <a:tailEnd/>
            </a:ln>
          </p:spPr>
          <p:txBody>
            <a:bodyPr lIns="0" tIns="31829" rIns="0" bIns="31829" anchor="ctr"/>
            <a:lstStyle/>
            <a:p>
              <a:pPr marL="1769" algn="ctr" defTabSz="1455717">
                <a:lnSpc>
                  <a:spcPts val="2786"/>
                </a:lnSpc>
                <a:spcAft>
                  <a:spcPts val="1114"/>
                </a:spcAft>
              </a:pPr>
              <a:r>
                <a:rPr lang="en-US" sz="1100">
                  <a:ea typeface="ＭＳ Ｐゴシック" pitchFamily="1" charset="-128"/>
                </a:rPr>
                <a:t>Life Sciences</a:t>
              </a:r>
            </a:p>
          </p:txBody>
        </p:sp>
        <p:sp>
          <p:nvSpPr>
            <p:cNvPr id="55318" name="Rectangle 19"/>
            <p:cNvSpPr>
              <a:spLocks noChangeArrowheads="1"/>
            </p:cNvSpPr>
            <p:nvPr/>
          </p:nvSpPr>
          <p:spPr bwMode="auto">
            <a:xfrm>
              <a:off x="3744" y="3478"/>
              <a:ext cx="1104" cy="192"/>
            </a:xfrm>
            <a:prstGeom prst="rect">
              <a:avLst/>
            </a:prstGeom>
            <a:noFill/>
            <a:ln w="57150">
              <a:noFill/>
              <a:miter lim="800000"/>
              <a:headEnd/>
              <a:tailEnd/>
            </a:ln>
          </p:spPr>
          <p:txBody>
            <a:bodyPr lIns="0" tIns="31829" rIns="0" bIns="31829" anchor="ctr"/>
            <a:lstStyle/>
            <a:p>
              <a:pPr marL="1769" algn="ctr" defTabSz="1455717">
                <a:lnSpc>
                  <a:spcPts val="2786"/>
                </a:lnSpc>
                <a:spcAft>
                  <a:spcPts val="1114"/>
                </a:spcAft>
              </a:pPr>
              <a:r>
                <a:rPr lang="en-US" sz="1100">
                  <a:ea typeface="ＭＳ Ｐゴシック" pitchFamily="1" charset="-128"/>
                </a:rPr>
                <a:t>Arenas/Convention Centers</a:t>
              </a:r>
            </a:p>
          </p:txBody>
        </p:sp>
        <p:sp>
          <p:nvSpPr>
            <p:cNvPr id="55319" name="AutoShape 20"/>
            <p:cNvSpPr>
              <a:spLocks noChangeArrowheads="1"/>
            </p:cNvSpPr>
            <p:nvPr/>
          </p:nvSpPr>
          <p:spPr bwMode="auto">
            <a:xfrm>
              <a:off x="175" y="3684"/>
              <a:ext cx="5434" cy="280"/>
            </a:xfrm>
            <a:prstGeom prst="leftRightArrow">
              <a:avLst>
                <a:gd name="adj1" fmla="val 60713"/>
                <a:gd name="adj2" fmla="val 124260"/>
              </a:avLst>
            </a:prstGeom>
            <a:gradFill rotWithShape="1">
              <a:gsLst>
                <a:gs pos="0">
                  <a:srgbClr val="CED6E9"/>
                </a:gs>
                <a:gs pos="100000">
                  <a:srgbClr val="08338F"/>
                </a:gs>
              </a:gsLst>
              <a:lin ang="0" scaled="1"/>
            </a:gradFill>
            <a:ln w="9525" algn="ctr">
              <a:noFill/>
              <a:miter lim="800000"/>
              <a:headEnd/>
              <a:tailEnd/>
            </a:ln>
          </p:spPr>
          <p:txBody>
            <a:bodyPr wrap="none" anchor="ctr"/>
            <a:lstStyle/>
            <a:p>
              <a:pPr algn="ctr">
                <a:lnSpc>
                  <a:spcPct val="100000"/>
                </a:lnSpc>
                <a:spcBef>
                  <a:spcPct val="0"/>
                </a:spcBef>
                <a:buClrTx/>
                <a:buFontTx/>
                <a:buNone/>
              </a:pPr>
              <a:r>
                <a:rPr lang="en-US" sz="1600" b="1">
                  <a:ea typeface="ＭＳ Ｐゴシック" pitchFamily="1" charset="-128"/>
                </a:rPr>
                <a:t>Residential		Mid Market		</a:t>
              </a:r>
              <a:r>
                <a:rPr lang="en-US" sz="1600" b="1">
                  <a:solidFill>
                    <a:schemeClr val="bg1"/>
                  </a:solidFill>
                  <a:ea typeface="ＭＳ Ｐゴシック" pitchFamily="1" charset="-128"/>
                </a:rPr>
                <a:t>Complex</a:t>
              </a:r>
            </a:p>
          </p:txBody>
        </p:sp>
        <p:sp>
          <p:nvSpPr>
            <p:cNvPr id="55320" name="AutoShape 22"/>
            <p:cNvSpPr>
              <a:spLocks noChangeAspect="1" noChangeArrowheads="1" noTextEdit="1"/>
            </p:cNvSpPr>
            <p:nvPr/>
          </p:nvSpPr>
          <p:spPr bwMode="auto">
            <a:xfrm>
              <a:off x="186" y="616"/>
              <a:ext cx="5388" cy="2919"/>
            </a:xfrm>
            <a:prstGeom prst="rect">
              <a:avLst/>
            </a:prstGeom>
            <a:noFill/>
            <a:ln w="9525">
              <a:noFill/>
              <a:miter lim="800000"/>
              <a:headEnd/>
              <a:tailEnd/>
            </a:ln>
          </p:spPr>
          <p:txBody>
            <a:bodyPr/>
            <a:lstStyle/>
            <a:p>
              <a:endParaRPr lang="en-US"/>
            </a:p>
          </p:txBody>
        </p:sp>
        <p:pic>
          <p:nvPicPr>
            <p:cNvPr id="55321" name="Picture 23"/>
            <p:cNvPicPr>
              <a:picLocks noChangeArrowheads="1"/>
            </p:cNvPicPr>
            <p:nvPr/>
          </p:nvPicPr>
          <p:blipFill>
            <a:blip r:embed="rId3" cstate="print"/>
            <a:srcRect/>
            <a:stretch>
              <a:fillRect/>
            </a:stretch>
          </p:blipFill>
          <p:spPr bwMode="auto">
            <a:xfrm>
              <a:off x="2971" y="2661"/>
              <a:ext cx="749" cy="864"/>
            </a:xfrm>
            <a:prstGeom prst="rect">
              <a:avLst/>
            </a:prstGeom>
            <a:noFill/>
            <a:ln w="9525" algn="ctr">
              <a:noFill/>
              <a:miter lim="800000"/>
              <a:headEnd/>
              <a:tailEnd/>
            </a:ln>
          </p:spPr>
        </p:pic>
        <p:pic>
          <p:nvPicPr>
            <p:cNvPr id="55322" name="Picture 24"/>
            <p:cNvPicPr>
              <a:picLocks noChangeArrowheads="1"/>
            </p:cNvPicPr>
            <p:nvPr/>
          </p:nvPicPr>
          <p:blipFill>
            <a:blip r:embed="rId4" cstate="print"/>
            <a:srcRect/>
            <a:stretch>
              <a:fillRect/>
            </a:stretch>
          </p:blipFill>
          <p:spPr bwMode="auto">
            <a:xfrm>
              <a:off x="3862" y="2660"/>
              <a:ext cx="749" cy="864"/>
            </a:xfrm>
            <a:prstGeom prst="rect">
              <a:avLst/>
            </a:prstGeom>
            <a:noFill/>
            <a:ln w="9525" algn="ctr">
              <a:noFill/>
              <a:miter lim="800000"/>
              <a:headEnd/>
              <a:tailEnd/>
            </a:ln>
          </p:spPr>
        </p:pic>
        <p:pic>
          <p:nvPicPr>
            <p:cNvPr id="55323" name="Picture 25"/>
            <p:cNvPicPr>
              <a:picLocks noChangeArrowheads="1"/>
            </p:cNvPicPr>
            <p:nvPr/>
          </p:nvPicPr>
          <p:blipFill>
            <a:blip r:embed="rId5" cstate="print"/>
            <a:srcRect/>
            <a:stretch>
              <a:fillRect/>
            </a:stretch>
          </p:blipFill>
          <p:spPr bwMode="auto">
            <a:xfrm>
              <a:off x="186" y="2662"/>
              <a:ext cx="749" cy="864"/>
            </a:xfrm>
            <a:prstGeom prst="rect">
              <a:avLst/>
            </a:prstGeom>
            <a:noFill/>
            <a:ln w="9525" algn="ctr">
              <a:noFill/>
              <a:miter lim="800000"/>
              <a:headEnd/>
              <a:tailEnd/>
            </a:ln>
          </p:spPr>
        </p:pic>
        <p:pic>
          <p:nvPicPr>
            <p:cNvPr id="55324" name="Picture 26"/>
            <p:cNvPicPr>
              <a:picLocks noChangeArrowheads="1"/>
            </p:cNvPicPr>
            <p:nvPr/>
          </p:nvPicPr>
          <p:blipFill>
            <a:blip r:embed="rId6" cstate="print"/>
            <a:srcRect/>
            <a:stretch>
              <a:fillRect/>
            </a:stretch>
          </p:blipFill>
          <p:spPr bwMode="auto">
            <a:xfrm>
              <a:off x="1120" y="2662"/>
              <a:ext cx="749" cy="864"/>
            </a:xfrm>
            <a:prstGeom prst="rect">
              <a:avLst/>
            </a:prstGeom>
            <a:noFill/>
            <a:ln w="9525" algn="ctr">
              <a:noFill/>
              <a:miter lim="800000"/>
              <a:headEnd/>
              <a:tailEnd/>
            </a:ln>
          </p:spPr>
        </p:pic>
        <p:pic>
          <p:nvPicPr>
            <p:cNvPr id="55325" name="Picture 27"/>
            <p:cNvPicPr>
              <a:picLocks noChangeArrowheads="1"/>
            </p:cNvPicPr>
            <p:nvPr/>
          </p:nvPicPr>
          <p:blipFill>
            <a:blip r:embed="rId7" cstate="print"/>
            <a:srcRect/>
            <a:stretch>
              <a:fillRect/>
            </a:stretch>
          </p:blipFill>
          <p:spPr bwMode="auto">
            <a:xfrm>
              <a:off x="2944" y="1641"/>
              <a:ext cx="749" cy="864"/>
            </a:xfrm>
            <a:prstGeom prst="rect">
              <a:avLst/>
            </a:prstGeom>
            <a:noFill/>
            <a:ln w="9525" algn="ctr">
              <a:noFill/>
              <a:miter lim="800000"/>
              <a:headEnd/>
              <a:tailEnd/>
            </a:ln>
          </p:spPr>
        </p:pic>
        <p:pic>
          <p:nvPicPr>
            <p:cNvPr id="55326" name="Picture 28"/>
            <p:cNvPicPr>
              <a:picLocks noChangeArrowheads="1"/>
            </p:cNvPicPr>
            <p:nvPr/>
          </p:nvPicPr>
          <p:blipFill>
            <a:blip r:embed="rId8" cstate="print"/>
            <a:srcRect/>
            <a:stretch>
              <a:fillRect/>
            </a:stretch>
          </p:blipFill>
          <p:spPr bwMode="auto">
            <a:xfrm>
              <a:off x="3867" y="1641"/>
              <a:ext cx="749" cy="864"/>
            </a:xfrm>
            <a:prstGeom prst="rect">
              <a:avLst/>
            </a:prstGeom>
            <a:noFill/>
            <a:ln w="9525" algn="ctr">
              <a:noFill/>
              <a:miter lim="800000"/>
              <a:headEnd/>
              <a:tailEnd/>
            </a:ln>
          </p:spPr>
        </p:pic>
        <p:pic>
          <p:nvPicPr>
            <p:cNvPr id="55327" name="Picture 29"/>
            <p:cNvPicPr>
              <a:picLocks noChangeArrowheads="1"/>
            </p:cNvPicPr>
            <p:nvPr/>
          </p:nvPicPr>
          <p:blipFill>
            <a:blip r:embed="rId9" cstate="print"/>
            <a:srcRect/>
            <a:stretch>
              <a:fillRect/>
            </a:stretch>
          </p:blipFill>
          <p:spPr bwMode="auto">
            <a:xfrm>
              <a:off x="2014" y="1641"/>
              <a:ext cx="749" cy="864"/>
            </a:xfrm>
            <a:prstGeom prst="rect">
              <a:avLst/>
            </a:prstGeom>
            <a:noFill/>
            <a:ln w="9525" algn="ctr">
              <a:noFill/>
              <a:miter lim="800000"/>
              <a:headEnd/>
              <a:tailEnd/>
            </a:ln>
          </p:spPr>
        </p:pic>
        <p:pic>
          <p:nvPicPr>
            <p:cNvPr id="55328" name="Picture 30"/>
            <p:cNvPicPr>
              <a:picLocks noChangeArrowheads="1"/>
            </p:cNvPicPr>
            <p:nvPr/>
          </p:nvPicPr>
          <p:blipFill>
            <a:blip r:embed="rId10" cstate="print"/>
            <a:srcRect/>
            <a:stretch>
              <a:fillRect/>
            </a:stretch>
          </p:blipFill>
          <p:spPr bwMode="auto">
            <a:xfrm>
              <a:off x="2006" y="2660"/>
              <a:ext cx="749" cy="864"/>
            </a:xfrm>
            <a:prstGeom prst="rect">
              <a:avLst/>
            </a:prstGeom>
            <a:noFill/>
            <a:ln w="9525" algn="ctr">
              <a:noFill/>
              <a:miter lim="800000"/>
              <a:headEnd/>
              <a:tailEnd/>
            </a:ln>
          </p:spPr>
        </p:pic>
        <p:pic>
          <p:nvPicPr>
            <p:cNvPr id="55329" name="Picture 31"/>
            <p:cNvPicPr>
              <a:picLocks noChangeArrowheads="1"/>
            </p:cNvPicPr>
            <p:nvPr/>
          </p:nvPicPr>
          <p:blipFill>
            <a:blip r:embed="rId11" cstate="print"/>
            <a:srcRect/>
            <a:stretch>
              <a:fillRect/>
            </a:stretch>
          </p:blipFill>
          <p:spPr bwMode="auto">
            <a:xfrm>
              <a:off x="4748" y="633"/>
              <a:ext cx="749" cy="864"/>
            </a:xfrm>
            <a:prstGeom prst="rect">
              <a:avLst/>
            </a:prstGeom>
            <a:noFill/>
            <a:ln w="9525" algn="ctr">
              <a:noFill/>
              <a:miter lim="800000"/>
              <a:headEnd/>
              <a:tailEnd/>
            </a:ln>
          </p:spPr>
        </p:pic>
        <p:pic>
          <p:nvPicPr>
            <p:cNvPr id="55330" name="Picture 32"/>
            <p:cNvPicPr>
              <a:picLocks noChangeArrowheads="1"/>
            </p:cNvPicPr>
            <p:nvPr/>
          </p:nvPicPr>
          <p:blipFill>
            <a:blip r:embed="rId12" cstate="print"/>
            <a:srcRect/>
            <a:stretch>
              <a:fillRect/>
            </a:stretch>
          </p:blipFill>
          <p:spPr bwMode="auto">
            <a:xfrm>
              <a:off x="1120" y="633"/>
              <a:ext cx="749" cy="864"/>
            </a:xfrm>
            <a:prstGeom prst="rect">
              <a:avLst/>
            </a:prstGeom>
            <a:noFill/>
            <a:ln w="9525" algn="ctr">
              <a:noFill/>
              <a:miter lim="800000"/>
              <a:headEnd/>
              <a:tailEnd/>
            </a:ln>
          </p:spPr>
        </p:pic>
        <p:pic>
          <p:nvPicPr>
            <p:cNvPr id="55331" name="Picture 33"/>
            <p:cNvPicPr>
              <a:picLocks noChangeArrowheads="1"/>
            </p:cNvPicPr>
            <p:nvPr/>
          </p:nvPicPr>
          <p:blipFill>
            <a:blip r:embed="rId13" cstate="print"/>
            <a:srcRect/>
            <a:stretch>
              <a:fillRect/>
            </a:stretch>
          </p:blipFill>
          <p:spPr bwMode="auto">
            <a:xfrm>
              <a:off x="2011" y="632"/>
              <a:ext cx="749" cy="864"/>
            </a:xfrm>
            <a:prstGeom prst="rect">
              <a:avLst/>
            </a:prstGeom>
            <a:noFill/>
            <a:ln w="9525" algn="ctr">
              <a:noFill/>
              <a:miter lim="800000"/>
              <a:headEnd/>
              <a:tailEnd/>
            </a:ln>
          </p:spPr>
        </p:pic>
        <p:pic>
          <p:nvPicPr>
            <p:cNvPr id="55332" name="Picture 34"/>
            <p:cNvPicPr>
              <a:picLocks noChangeArrowheads="1"/>
            </p:cNvPicPr>
            <p:nvPr/>
          </p:nvPicPr>
          <p:blipFill>
            <a:blip r:embed="rId14" cstate="print"/>
            <a:srcRect/>
            <a:stretch>
              <a:fillRect/>
            </a:stretch>
          </p:blipFill>
          <p:spPr bwMode="auto">
            <a:xfrm>
              <a:off x="2952" y="633"/>
              <a:ext cx="749" cy="864"/>
            </a:xfrm>
            <a:prstGeom prst="rect">
              <a:avLst/>
            </a:prstGeom>
            <a:noFill/>
            <a:ln w="9525" algn="ctr">
              <a:noFill/>
              <a:miter lim="800000"/>
              <a:headEnd/>
              <a:tailEnd/>
            </a:ln>
          </p:spPr>
        </p:pic>
        <p:pic>
          <p:nvPicPr>
            <p:cNvPr id="55333" name="Picture 35"/>
            <p:cNvPicPr>
              <a:picLocks noChangeArrowheads="1"/>
            </p:cNvPicPr>
            <p:nvPr/>
          </p:nvPicPr>
          <p:blipFill>
            <a:blip r:embed="rId15" cstate="print"/>
            <a:srcRect/>
            <a:stretch>
              <a:fillRect/>
            </a:stretch>
          </p:blipFill>
          <p:spPr bwMode="auto">
            <a:xfrm>
              <a:off x="3842" y="633"/>
              <a:ext cx="749" cy="864"/>
            </a:xfrm>
            <a:prstGeom prst="rect">
              <a:avLst/>
            </a:prstGeom>
            <a:noFill/>
            <a:ln w="9525" algn="ctr">
              <a:noFill/>
              <a:miter lim="800000"/>
              <a:headEnd/>
              <a:tailEnd/>
            </a:ln>
          </p:spPr>
        </p:pic>
        <p:pic>
          <p:nvPicPr>
            <p:cNvPr id="55334" name="Picture 36"/>
            <p:cNvPicPr>
              <a:picLocks noChangeArrowheads="1"/>
            </p:cNvPicPr>
            <p:nvPr/>
          </p:nvPicPr>
          <p:blipFill>
            <a:blip r:embed="rId16" cstate="print"/>
            <a:srcRect/>
            <a:stretch>
              <a:fillRect/>
            </a:stretch>
          </p:blipFill>
          <p:spPr bwMode="auto">
            <a:xfrm>
              <a:off x="186" y="633"/>
              <a:ext cx="749" cy="864"/>
            </a:xfrm>
            <a:prstGeom prst="rect">
              <a:avLst/>
            </a:prstGeom>
            <a:noFill/>
            <a:ln w="9525">
              <a:noFill/>
              <a:miter lim="800000"/>
              <a:headEnd/>
              <a:tailEnd/>
            </a:ln>
          </p:spPr>
        </p:pic>
        <p:pic>
          <p:nvPicPr>
            <p:cNvPr id="55335" name="Picture 37"/>
            <p:cNvPicPr>
              <a:picLocks noChangeArrowheads="1"/>
            </p:cNvPicPr>
            <p:nvPr/>
          </p:nvPicPr>
          <p:blipFill>
            <a:blip r:embed="rId17" cstate="print"/>
            <a:srcRect/>
            <a:stretch>
              <a:fillRect/>
            </a:stretch>
          </p:blipFill>
          <p:spPr bwMode="auto">
            <a:xfrm>
              <a:off x="4772" y="2660"/>
              <a:ext cx="749" cy="864"/>
            </a:xfrm>
            <a:prstGeom prst="rect">
              <a:avLst/>
            </a:prstGeom>
            <a:noFill/>
            <a:ln w="9525" algn="ctr">
              <a:noFill/>
              <a:miter lim="800000"/>
              <a:headEnd/>
              <a:tailEnd/>
            </a:ln>
          </p:spPr>
        </p:pic>
        <p:pic>
          <p:nvPicPr>
            <p:cNvPr id="55336" name="Picture 38"/>
            <p:cNvPicPr>
              <a:picLocks noChangeArrowheads="1"/>
            </p:cNvPicPr>
            <p:nvPr/>
          </p:nvPicPr>
          <p:blipFill>
            <a:blip r:embed="rId18" cstate="print"/>
            <a:srcRect/>
            <a:stretch>
              <a:fillRect/>
            </a:stretch>
          </p:blipFill>
          <p:spPr bwMode="auto">
            <a:xfrm>
              <a:off x="1087" y="1641"/>
              <a:ext cx="749" cy="864"/>
            </a:xfrm>
            <a:prstGeom prst="rect">
              <a:avLst/>
            </a:prstGeom>
            <a:noFill/>
            <a:ln w="9525" algn="ctr">
              <a:noFill/>
              <a:miter lim="800000"/>
              <a:headEnd/>
              <a:tailEnd/>
            </a:ln>
          </p:spPr>
        </p:pic>
        <p:pic>
          <p:nvPicPr>
            <p:cNvPr id="55337" name="Picture 39"/>
            <p:cNvPicPr>
              <a:picLocks noChangeArrowheads="1"/>
            </p:cNvPicPr>
            <p:nvPr/>
          </p:nvPicPr>
          <p:blipFill>
            <a:blip r:embed="rId19" cstate="print"/>
            <a:srcRect/>
            <a:stretch>
              <a:fillRect/>
            </a:stretch>
          </p:blipFill>
          <p:spPr bwMode="auto">
            <a:xfrm>
              <a:off x="4746" y="1641"/>
              <a:ext cx="749" cy="864"/>
            </a:xfrm>
            <a:prstGeom prst="rect">
              <a:avLst/>
            </a:prstGeom>
            <a:noFill/>
            <a:ln w="9525" algn="ctr">
              <a:noFill/>
              <a:miter lim="800000"/>
              <a:headEnd/>
              <a:tailEnd/>
            </a:ln>
          </p:spPr>
        </p:pic>
        <p:pic>
          <p:nvPicPr>
            <p:cNvPr id="55338" name="Picture 40" descr="dealestate_canary"/>
            <p:cNvPicPr>
              <a:picLocks noChangeArrowheads="1"/>
            </p:cNvPicPr>
            <p:nvPr/>
          </p:nvPicPr>
          <p:blipFill>
            <a:blip r:embed="rId20" cstate="print"/>
            <a:srcRect/>
            <a:stretch>
              <a:fillRect/>
            </a:stretch>
          </p:blipFill>
          <p:spPr bwMode="auto">
            <a:xfrm>
              <a:off x="176" y="1641"/>
              <a:ext cx="749" cy="864"/>
            </a:xfrm>
            <a:prstGeom prst="rect">
              <a:avLst/>
            </a:prstGeom>
            <a:noFill/>
            <a:ln w="9525" algn="ctr">
              <a:noFill/>
              <a:miter lim="800000"/>
              <a:headEnd/>
              <a:tailEnd/>
            </a:ln>
          </p:spPr>
        </p:pic>
      </p:grpSp>
    </p:spTree>
  </p:cSld>
  <p:clrMapOvr>
    <a:masterClrMapping/>
  </p:clrMapOvr>
  <p:transition spd="slow"/>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1"/>
          <p:cNvSpPr>
            <a:spLocks noGrp="1"/>
          </p:cNvSpPr>
          <p:nvPr>
            <p:ph type="sldNum" sz="quarter" idx="10"/>
          </p:nvPr>
        </p:nvSpPr>
        <p:spPr>
          <a:noFill/>
        </p:spPr>
        <p:txBody>
          <a:bodyPr/>
          <a:lstStyle/>
          <a:p>
            <a:fld id="{F9630E49-E489-492E-A60B-74119B3004FB}" type="slidenum">
              <a:rPr lang="en-US" smtClean="0"/>
              <a:pPr/>
              <a:t>59</a:t>
            </a:fld>
            <a:endParaRPr lang="en-US" smtClean="0"/>
          </a:p>
        </p:txBody>
      </p:sp>
      <p:sp>
        <p:nvSpPr>
          <p:cNvPr id="39939" name="Line 8"/>
          <p:cNvSpPr>
            <a:spLocks noChangeShapeType="1"/>
          </p:cNvSpPr>
          <p:nvPr/>
        </p:nvSpPr>
        <p:spPr bwMode="auto">
          <a:xfrm>
            <a:off x="731679" y="6631728"/>
            <a:ext cx="5308600" cy="0"/>
          </a:xfrm>
          <a:prstGeom prst="line">
            <a:avLst/>
          </a:prstGeom>
          <a:noFill/>
          <a:ln w="9525">
            <a:noFill/>
            <a:round/>
            <a:headEnd/>
            <a:tailEnd/>
          </a:ln>
        </p:spPr>
        <p:txBody>
          <a:bodyPr lIns="101882" tIns="50941" rIns="101882" bIns="50941"/>
          <a:lstStyle/>
          <a:p>
            <a:endParaRPr lang="en-US"/>
          </a:p>
        </p:txBody>
      </p:sp>
      <p:sp>
        <p:nvSpPr>
          <p:cNvPr id="39940" name="Line 9"/>
          <p:cNvSpPr>
            <a:spLocks noChangeShapeType="1"/>
          </p:cNvSpPr>
          <p:nvPr/>
        </p:nvSpPr>
        <p:spPr bwMode="auto">
          <a:xfrm>
            <a:off x="731679" y="6225117"/>
            <a:ext cx="0" cy="406612"/>
          </a:xfrm>
          <a:prstGeom prst="line">
            <a:avLst/>
          </a:prstGeom>
          <a:noFill/>
          <a:ln w="9525">
            <a:noFill/>
            <a:round/>
            <a:headEnd/>
            <a:tailEnd/>
          </a:ln>
        </p:spPr>
        <p:txBody>
          <a:bodyPr lIns="101882" tIns="50941" rIns="101882" bIns="50941"/>
          <a:lstStyle/>
          <a:p>
            <a:endParaRPr lang="en-US"/>
          </a:p>
        </p:txBody>
      </p:sp>
      <p:sp>
        <p:nvSpPr>
          <p:cNvPr id="39941" name="Line 10"/>
          <p:cNvSpPr>
            <a:spLocks noChangeShapeType="1"/>
          </p:cNvSpPr>
          <p:nvPr/>
        </p:nvSpPr>
        <p:spPr bwMode="auto">
          <a:xfrm>
            <a:off x="9159082" y="6225117"/>
            <a:ext cx="0" cy="406612"/>
          </a:xfrm>
          <a:prstGeom prst="line">
            <a:avLst/>
          </a:prstGeom>
          <a:noFill/>
          <a:ln w="9525">
            <a:noFill/>
            <a:round/>
            <a:headEnd/>
            <a:tailEnd/>
          </a:ln>
        </p:spPr>
        <p:txBody>
          <a:bodyPr lIns="101882" tIns="50941" rIns="101882" bIns="50941"/>
          <a:lstStyle/>
          <a:p>
            <a:endParaRPr lang="en-US"/>
          </a:p>
        </p:txBody>
      </p:sp>
      <p:sp>
        <p:nvSpPr>
          <p:cNvPr id="39942" name="Line 11"/>
          <p:cNvSpPr>
            <a:spLocks noChangeShapeType="1"/>
          </p:cNvSpPr>
          <p:nvPr/>
        </p:nvSpPr>
        <p:spPr bwMode="auto">
          <a:xfrm>
            <a:off x="8181182" y="6631728"/>
            <a:ext cx="977900" cy="0"/>
          </a:xfrm>
          <a:prstGeom prst="line">
            <a:avLst/>
          </a:prstGeom>
          <a:noFill/>
          <a:ln w="9525">
            <a:noFill/>
            <a:round/>
            <a:headEnd/>
            <a:tailEnd/>
          </a:ln>
        </p:spPr>
        <p:txBody>
          <a:bodyPr lIns="101882" tIns="50941" rIns="101882" bIns="50941"/>
          <a:lstStyle/>
          <a:p>
            <a:endParaRPr lang="en-US"/>
          </a:p>
        </p:txBody>
      </p:sp>
      <p:sp>
        <p:nvSpPr>
          <p:cNvPr id="39943" name="Rectangle 1325">
            <a:hlinkClick r:id="" action="ppaction://noaction"/>
          </p:cNvPr>
          <p:cNvSpPr>
            <a:spLocks noChangeArrowheads="1"/>
          </p:cNvSpPr>
          <p:nvPr/>
        </p:nvSpPr>
        <p:spPr bwMode="auto">
          <a:xfrm>
            <a:off x="419100" y="2504440"/>
            <a:ext cx="335280" cy="172720"/>
          </a:xfrm>
          <a:prstGeom prst="rect">
            <a:avLst/>
          </a:prstGeom>
          <a:noFill/>
          <a:ln w="9525" algn="ctr">
            <a:noFill/>
            <a:miter lim="800000"/>
            <a:headEnd/>
            <a:tailEnd/>
          </a:ln>
        </p:spPr>
        <p:txBody>
          <a:bodyPr wrap="none" lIns="101882" tIns="50941" rIns="101882" bIns="50941" anchor="ctr"/>
          <a:lstStyle/>
          <a:p>
            <a:endParaRPr lang="en-US"/>
          </a:p>
        </p:txBody>
      </p:sp>
      <p:sp>
        <p:nvSpPr>
          <p:cNvPr id="39944" name="Rectangle 1332"/>
          <p:cNvSpPr>
            <a:spLocks noGrp="1" noChangeArrowheads="1"/>
          </p:cNvSpPr>
          <p:nvPr>
            <p:ph type="title" idx="4294967295"/>
          </p:nvPr>
        </p:nvSpPr>
        <p:spPr>
          <a:xfrm>
            <a:off x="2849880" y="172720"/>
            <a:ext cx="4582160" cy="1036320"/>
          </a:xfrm>
        </p:spPr>
        <p:txBody>
          <a:bodyPr/>
          <a:lstStyle/>
          <a:p>
            <a:pPr eaLnBrk="1" hangingPunct="1"/>
            <a:r>
              <a:rPr lang="en-US" sz="2000" dirty="0">
                <a:solidFill>
                  <a:srgbClr val="FF0000"/>
                </a:solidFill>
              </a:rPr>
              <a:t>OTHERS !!!!!!</a:t>
            </a:r>
            <a:r>
              <a:rPr lang="en-US" sz="2000" dirty="0">
                <a:solidFill>
                  <a:srgbClr val="339966"/>
                </a:solidFill>
              </a:rPr>
              <a:t> Middle East Project List</a:t>
            </a:r>
            <a:br>
              <a:rPr lang="en-US" sz="2000" dirty="0">
                <a:solidFill>
                  <a:srgbClr val="339966"/>
                </a:solidFill>
              </a:rPr>
            </a:br>
            <a:r>
              <a:rPr lang="en-US" sz="1600" dirty="0">
                <a:solidFill>
                  <a:srgbClr val="339966"/>
                </a:solidFill>
              </a:rPr>
              <a:t>(Sep 2012)</a:t>
            </a:r>
          </a:p>
        </p:txBody>
      </p:sp>
      <p:graphicFrame>
        <p:nvGraphicFramePr>
          <p:cNvPr id="13" name="Table 12"/>
          <p:cNvGraphicFramePr>
            <a:graphicFrameLocks noGrp="1"/>
          </p:cNvGraphicFramePr>
          <p:nvPr>
            <p:extLst>
              <p:ext uri="{D42A27DB-BD31-4B8C-83A1-F6EECF244321}">
                <p14:modId xmlns:p14="http://schemas.microsoft.com/office/powerpoint/2010/main" val="4229822677"/>
              </p:ext>
            </p:extLst>
          </p:nvPr>
        </p:nvGraphicFramePr>
        <p:xfrm>
          <a:off x="502921" y="1209041"/>
          <a:ext cx="9052558" cy="3955288"/>
        </p:xfrm>
        <a:graphic>
          <a:graphicData uri="http://schemas.openxmlformats.org/drawingml/2006/table">
            <a:tbl>
              <a:tblPr/>
              <a:tblGrid>
                <a:gridCol w="335280">
                  <a:extLst>
                    <a:ext uri="{9D8B030D-6E8A-4147-A177-3AD203B41FA5}">
                      <a16:colId xmlns="" xmlns:a16="http://schemas.microsoft.com/office/drawing/2014/main" val="20000"/>
                    </a:ext>
                  </a:extLst>
                </a:gridCol>
                <a:gridCol w="527969">
                  <a:extLst>
                    <a:ext uri="{9D8B030D-6E8A-4147-A177-3AD203B41FA5}">
                      <a16:colId xmlns="" xmlns:a16="http://schemas.microsoft.com/office/drawing/2014/main" val="20001"/>
                    </a:ext>
                  </a:extLst>
                </a:gridCol>
                <a:gridCol w="1884505">
                  <a:extLst>
                    <a:ext uri="{9D8B030D-6E8A-4147-A177-3AD203B41FA5}">
                      <a16:colId xmlns="" xmlns:a16="http://schemas.microsoft.com/office/drawing/2014/main" val="20002"/>
                    </a:ext>
                  </a:extLst>
                </a:gridCol>
                <a:gridCol w="1310289">
                  <a:extLst>
                    <a:ext uri="{9D8B030D-6E8A-4147-A177-3AD203B41FA5}">
                      <a16:colId xmlns="" xmlns:a16="http://schemas.microsoft.com/office/drawing/2014/main" val="20003"/>
                    </a:ext>
                  </a:extLst>
                </a:gridCol>
                <a:gridCol w="2034802">
                  <a:extLst>
                    <a:ext uri="{9D8B030D-6E8A-4147-A177-3AD203B41FA5}">
                      <a16:colId xmlns="" xmlns:a16="http://schemas.microsoft.com/office/drawing/2014/main" val="20004"/>
                    </a:ext>
                  </a:extLst>
                </a:gridCol>
                <a:gridCol w="693683">
                  <a:extLst>
                    <a:ext uri="{9D8B030D-6E8A-4147-A177-3AD203B41FA5}">
                      <a16:colId xmlns="" xmlns:a16="http://schemas.microsoft.com/office/drawing/2014/main" val="20005"/>
                    </a:ext>
                  </a:extLst>
                </a:gridCol>
                <a:gridCol w="369964">
                  <a:extLst>
                    <a:ext uri="{9D8B030D-6E8A-4147-A177-3AD203B41FA5}">
                      <a16:colId xmlns="" xmlns:a16="http://schemas.microsoft.com/office/drawing/2014/main" val="20006"/>
                    </a:ext>
                  </a:extLst>
                </a:gridCol>
                <a:gridCol w="909495">
                  <a:extLst>
                    <a:ext uri="{9D8B030D-6E8A-4147-A177-3AD203B41FA5}">
                      <a16:colId xmlns="" xmlns:a16="http://schemas.microsoft.com/office/drawing/2014/main" val="20007"/>
                    </a:ext>
                  </a:extLst>
                </a:gridCol>
                <a:gridCol w="986571">
                  <a:extLst>
                    <a:ext uri="{9D8B030D-6E8A-4147-A177-3AD203B41FA5}">
                      <a16:colId xmlns="" xmlns:a16="http://schemas.microsoft.com/office/drawing/2014/main" val="20008"/>
                    </a:ext>
                  </a:extLst>
                </a:gridCol>
              </a:tblGrid>
              <a:tr h="138176">
                <a:tc>
                  <a:txBody>
                    <a:bodyPr/>
                    <a:lstStyle/>
                    <a:p>
                      <a:pPr algn="ctr" fontAlgn="b"/>
                      <a:r>
                        <a:rPr lang="en-US" sz="900" b="1" i="0" u="none" strike="noStrike" dirty="0">
                          <a:latin typeface="Arial"/>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latin typeface="Arial"/>
                        </a:rPr>
                        <a:t>Year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latin typeface="Arial"/>
                        </a:rPr>
                        <a:t>Project / Client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latin typeface="Arial"/>
                        </a:rPr>
                        <a:t>Application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latin typeface="Arial"/>
                        </a:rPr>
                        <a:t>Type of Plant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latin typeface="Arial"/>
                        </a:rPr>
                        <a:t>Country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latin typeface="Arial"/>
                        </a:rPr>
                        <a:t>Qty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latin typeface="Arial"/>
                        </a:rPr>
                        <a:t> Total Tons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latin typeface="Arial"/>
                        </a:rPr>
                        <a:t> Voltage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172720">
                <a:tc>
                  <a:txBody>
                    <a:bodyPr/>
                    <a:lstStyle/>
                    <a:p>
                      <a:pPr algn="ctr" fontAlgn="b"/>
                      <a:r>
                        <a:rPr lang="en-US" sz="1100" b="1" i="0" u="none" strike="noStrike">
                          <a:latin typeface="Times New Roman"/>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2005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US" sz="1100" b="1" i="0" u="none" strike="noStrike">
                          <a:solidFill>
                            <a:srgbClr val="0000FF"/>
                          </a:solidFill>
                          <a:latin typeface="Times New Roman"/>
                        </a:rPr>
                        <a:t>Empower-1</a:t>
                      </a:r>
                    </a:p>
                  </a:txBody>
                  <a:tcPr marL="102812"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District Cooling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US" sz="1100" b="1" i="0" u="none" strike="noStrike">
                          <a:solidFill>
                            <a:srgbClr val="0000FF"/>
                          </a:solidFill>
                          <a:latin typeface="Times New Roman"/>
                        </a:rPr>
                        <a:t>Mobile Temporary Plant</a:t>
                      </a:r>
                    </a:p>
                  </a:txBody>
                  <a:tcPr marL="102812"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UAE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            12,300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3300 / 400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 xmlns:a16="http://schemas.microsoft.com/office/drawing/2014/main" val="10001"/>
                  </a:ext>
                </a:extLst>
              </a:tr>
              <a:tr h="172720">
                <a:tc>
                  <a:txBody>
                    <a:bodyPr/>
                    <a:lstStyle/>
                    <a:p>
                      <a:pPr algn="ctr" fontAlgn="b"/>
                      <a:r>
                        <a:rPr lang="en-US" sz="1100" b="1" i="0" u="none" strike="noStrike">
                          <a:latin typeface="Times New Roman"/>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2005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US" sz="1100" b="1" i="0" u="none" strike="noStrike">
                          <a:solidFill>
                            <a:srgbClr val="0000FF"/>
                          </a:solidFill>
                          <a:latin typeface="Times New Roman"/>
                        </a:rPr>
                        <a:t>Tabreed</a:t>
                      </a:r>
                    </a:p>
                  </a:txBody>
                  <a:tcPr marL="102812"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District Cooling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US" sz="1100" b="1" i="0" u="none" strike="noStrike">
                          <a:solidFill>
                            <a:srgbClr val="0000FF"/>
                          </a:solidFill>
                          <a:latin typeface="Times New Roman"/>
                        </a:rPr>
                        <a:t>Mobile Temporary Plant</a:t>
                      </a:r>
                    </a:p>
                  </a:txBody>
                  <a:tcPr marL="102812"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Bahrain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              2,400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dirty="0">
                          <a:solidFill>
                            <a:srgbClr val="0000FF"/>
                          </a:solidFill>
                          <a:latin typeface="Times New Roman"/>
                        </a:rPr>
                        <a:t>400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 xmlns:a16="http://schemas.microsoft.com/office/drawing/2014/main" val="10002"/>
                  </a:ext>
                </a:extLst>
              </a:tr>
              <a:tr h="172720">
                <a:tc>
                  <a:txBody>
                    <a:bodyPr/>
                    <a:lstStyle/>
                    <a:p>
                      <a:pPr algn="ctr" fontAlgn="b"/>
                      <a:r>
                        <a:rPr lang="en-US" sz="1100" b="1" i="0" u="none" strike="noStrike">
                          <a:latin typeface="Times New Roman"/>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2005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US" sz="1100" b="1" i="0" u="none" strike="noStrike">
                          <a:solidFill>
                            <a:srgbClr val="0000FF"/>
                          </a:solidFill>
                          <a:latin typeface="Times New Roman"/>
                        </a:rPr>
                        <a:t>Dubai Festival City</a:t>
                      </a:r>
                    </a:p>
                  </a:txBody>
                  <a:tcPr marL="102812"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District Cooling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US" sz="1100" b="1" i="0" u="none" strike="noStrike">
                          <a:solidFill>
                            <a:srgbClr val="0000FF"/>
                          </a:solidFill>
                          <a:latin typeface="Times New Roman"/>
                        </a:rPr>
                        <a:t>Permanent Plant</a:t>
                      </a:r>
                    </a:p>
                  </a:txBody>
                  <a:tcPr marL="102812"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UAE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            50,000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11000 / 400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 xmlns:a16="http://schemas.microsoft.com/office/drawing/2014/main" val="10003"/>
                  </a:ext>
                </a:extLst>
              </a:tr>
              <a:tr h="172720">
                <a:tc>
                  <a:txBody>
                    <a:bodyPr/>
                    <a:lstStyle/>
                    <a:p>
                      <a:pPr algn="ctr" fontAlgn="b"/>
                      <a:r>
                        <a:rPr lang="en-US" sz="1100" b="1" i="0" u="none" strike="noStrike">
                          <a:latin typeface="Times New Roman"/>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2006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US" sz="1100" b="1" i="0" u="none" strike="noStrike">
                          <a:solidFill>
                            <a:srgbClr val="0000FF"/>
                          </a:solidFill>
                          <a:latin typeface="Times New Roman"/>
                        </a:rPr>
                        <a:t>Dubai Investment Park</a:t>
                      </a:r>
                    </a:p>
                  </a:txBody>
                  <a:tcPr marL="102812"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District Cooling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US" sz="1100" b="1" i="0" u="none" strike="noStrike">
                          <a:solidFill>
                            <a:srgbClr val="0000FF"/>
                          </a:solidFill>
                          <a:latin typeface="Times New Roman"/>
                        </a:rPr>
                        <a:t>Permanent Plant + ETS</a:t>
                      </a:r>
                    </a:p>
                  </a:txBody>
                  <a:tcPr marL="102812"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UAE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            12,000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11000 / 400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 xmlns:a16="http://schemas.microsoft.com/office/drawing/2014/main" val="10004"/>
                  </a:ext>
                </a:extLst>
              </a:tr>
              <a:tr h="172720">
                <a:tc>
                  <a:txBody>
                    <a:bodyPr/>
                    <a:lstStyle/>
                    <a:p>
                      <a:pPr algn="ctr" fontAlgn="b"/>
                      <a:r>
                        <a:rPr lang="en-US" sz="1100" b="1" i="0" u="none" strike="noStrike">
                          <a:latin typeface="Times New Roman"/>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2006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US" sz="1100" b="1" i="0" u="none" strike="noStrike">
                          <a:solidFill>
                            <a:srgbClr val="0000FF"/>
                          </a:solidFill>
                          <a:latin typeface="Times New Roman"/>
                        </a:rPr>
                        <a:t>Deira City Centre</a:t>
                      </a:r>
                    </a:p>
                  </a:txBody>
                  <a:tcPr marL="102812"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Shopping Mall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US" sz="1100" b="1" i="0" u="none" strike="noStrike">
                          <a:solidFill>
                            <a:srgbClr val="0000FF"/>
                          </a:solidFill>
                          <a:latin typeface="Times New Roman"/>
                        </a:rPr>
                        <a:t>Replacement Permanent Plant</a:t>
                      </a:r>
                    </a:p>
                  </a:txBody>
                  <a:tcPr marL="102812"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UAE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              2,600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11000 / 400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 xmlns:a16="http://schemas.microsoft.com/office/drawing/2014/main" val="10005"/>
                  </a:ext>
                </a:extLst>
              </a:tr>
              <a:tr h="172720">
                <a:tc>
                  <a:txBody>
                    <a:bodyPr/>
                    <a:lstStyle/>
                    <a:p>
                      <a:pPr algn="ctr" fontAlgn="b"/>
                      <a:r>
                        <a:rPr lang="en-US" sz="1100" b="1" i="0" u="none" strike="noStrike">
                          <a:latin typeface="Times New Roman"/>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2007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US" sz="1100" b="1" i="0" u="none" strike="noStrike">
                          <a:solidFill>
                            <a:srgbClr val="0000FF"/>
                          </a:solidFill>
                          <a:latin typeface="Times New Roman"/>
                        </a:rPr>
                        <a:t>Dubai World Trade Centre</a:t>
                      </a:r>
                    </a:p>
                  </a:txBody>
                  <a:tcPr marL="102812"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Residential Bldgs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US" sz="1100" b="1" i="0" u="none" strike="noStrike">
                          <a:solidFill>
                            <a:srgbClr val="0000FF"/>
                          </a:solidFill>
                          <a:latin typeface="Times New Roman"/>
                        </a:rPr>
                        <a:t>Mobile Temporary Plant</a:t>
                      </a:r>
                    </a:p>
                  </a:txBody>
                  <a:tcPr marL="102812"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UAE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              2,400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11000 / 400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 xmlns:a16="http://schemas.microsoft.com/office/drawing/2014/main" val="10006"/>
                  </a:ext>
                </a:extLst>
              </a:tr>
              <a:tr h="172720">
                <a:tc>
                  <a:txBody>
                    <a:bodyPr/>
                    <a:lstStyle/>
                    <a:p>
                      <a:pPr algn="ctr" fontAlgn="b"/>
                      <a:r>
                        <a:rPr lang="en-US" sz="1100" b="1" i="0" u="none" strike="noStrike">
                          <a:latin typeface="Times New Roman"/>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2007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US" sz="1100" b="1" i="0" u="none" strike="noStrike">
                          <a:solidFill>
                            <a:srgbClr val="0000FF"/>
                          </a:solidFill>
                          <a:latin typeface="Times New Roman"/>
                        </a:rPr>
                        <a:t>Empower-2</a:t>
                      </a:r>
                    </a:p>
                  </a:txBody>
                  <a:tcPr marL="102812"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District Cooling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US" sz="1100" b="1" i="0" u="none" strike="noStrike">
                          <a:solidFill>
                            <a:srgbClr val="0000FF"/>
                          </a:solidFill>
                          <a:latin typeface="Times New Roman"/>
                        </a:rPr>
                        <a:t>Mobile Temporary Plant</a:t>
                      </a:r>
                    </a:p>
                  </a:txBody>
                  <a:tcPr marL="102812"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UAE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            20,000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11000 / 400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 xmlns:a16="http://schemas.microsoft.com/office/drawing/2014/main" val="10007"/>
                  </a:ext>
                </a:extLst>
              </a:tr>
              <a:tr h="172720">
                <a:tc>
                  <a:txBody>
                    <a:bodyPr/>
                    <a:lstStyle/>
                    <a:p>
                      <a:pPr algn="ctr" fontAlgn="b"/>
                      <a:r>
                        <a:rPr lang="en-US" sz="1100" b="1" i="0" u="none" strike="noStrike" dirty="0">
                          <a:latin typeface="Times New Roman"/>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2007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US" sz="1100" b="1" i="0" u="none" strike="noStrike">
                          <a:solidFill>
                            <a:srgbClr val="0000FF"/>
                          </a:solidFill>
                          <a:latin typeface="Times New Roman"/>
                        </a:rPr>
                        <a:t>Emicool</a:t>
                      </a:r>
                    </a:p>
                  </a:txBody>
                  <a:tcPr marL="102812"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District Cooling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US" sz="1100" b="1" i="0" u="none" strike="noStrike">
                          <a:solidFill>
                            <a:srgbClr val="0000FF"/>
                          </a:solidFill>
                          <a:latin typeface="Times New Roman"/>
                        </a:rPr>
                        <a:t>Mobile Temporary Plant</a:t>
                      </a:r>
                    </a:p>
                  </a:txBody>
                  <a:tcPr marL="102812"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UAE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              4,800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11000 / 400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 xmlns:a16="http://schemas.microsoft.com/office/drawing/2014/main" val="10008"/>
                  </a:ext>
                </a:extLst>
              </a:tr>
              <a:tr h="172720">
                <a:tc>
                  <a:txBody>
                    <a:bodyPr/>
                    <a:lstStyle/>
                    <a:p>
                      <a:pPr algn="ctr" fontAlgn="b"/>
                      <a:r>
                        <a:rPr lang="en-US" sz="1100" b="1" i="0" u="none" strike="noStrike" dirty="0">
                          <a:latin typeface="Times New Roman"/>
                        </a:rPr>
                        <a:t>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2008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US" sz="1100" b="1" i="0" u="none" strike="noStrike" dirty="0">
                          <a:solidFill>
                            <a:srgbClr val="0000FF"/>
                          </a:solidFill>
                          <a:latin typeface="Times New Roman"/>
                        </a:rPr>
                        <a:t>Al </a:t>
                      </a:r>
                      <a:r>
                        <a:rPr lang="en-US" sz="1100" b="1" i="0" u="none" strike="noStrike" dirty="0" err="1">
                          <a:solidFill>
                            <a:srgbClr val="0000FF"/>
                          </a:solidFill>
                          <a:latin typeface="Times New Roman"/>
                        </a:rPr>
                        <a:t>Naboodah</a:t>
                      </a:r>
                      <a:endParaRPr lang="en-US" sz="1100" b="1" i="0" u="none" strike="noStrike" dirty="0">
                        <a:solidFill>
                          <a:srgbClr val="0000FF"/>
                        </a:solidFill>
                        <a:latin typeface="Times New Roman"/>
                      </a:endParaRPr>
                    </a:p>
                  </a:txBody>
                  <a:tcPr marL="102812"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Villa Complex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US" sz="1100" b="1" i="0" u="none" strike="noStrike">
                          <a:solidFill>
                            <a:srgbClr val="0000FF"/>
                          </a:solidFill>
                          <a:latin typeface="Times New Roman"/>
                        </a:rPr>
                        <a:t>Permanent Plant (Screw Chlrs)</a:t>
                      </a:r>
                    </a:p>
                  </a:txBody>
                  <a:tcPr marL="102812"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UAE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              1,200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dirty="0">
                          <a:solidFill>
                            <a:srgbClr val="0000FF"/>
                          </a:solidFill>
                          <a:latin typeface="Times New Roman"/>
                        </a:rPr>
                        <a:t>400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 xmlns:a16="http://schemas.microsoft.com/office/drawing/2014/main" val="10009"/>
                  </a:ext>
                </a:extLst>
              </a:tr>
              <a:tr h="172720">
                <a:tc>
                  <a:txBody>
                    <a:bodyPr/>
                    <a:lstStyle/>
                    <a:p>
                      <a:pPr algn="ctr" fontAlgn="b"/>
                      <a:r>
                        <a:rPr lang="en-US" sz="1100" b="1" i="0" u="none" strike="noStrike" dirty="0" smtClean="0">
                          <a:latin typeface="Times New Roman"/>
                        </a:rPr>
                        <a:t>10</a:t>
                      </a:r>
                      <a:endParaRPr lang="en-US" sz="1100" b="1" i="0" u="none" strike="noStrike" dirty="0">
                        <a:latin typeface="Times New Roman"/>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dirty="0">
                          <a:solidFill>
                            <a:srgbClr val="0000FF"/>
                          </a:solidFill>
                          <a:latin typeface="Times New Roman"/>
                        </a:rPr>
                        <a:t>2008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US" sz="1100" b="1" i="0" u="none" strike="noStrike" dirty="0">
                          <a:solidFill>
                            <a:srgbClr val="0000FF"/>
                          </a:solidFill>
                          <a:latin typeface="Times New Roman"/>
                        </a:rPr>
                        <a:t>Empower-3</a:t>
                      </a:r>
                    </a:p>
                  </a:txBody>
                  <a:tcPr marL="102812"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District Cooling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US" sz="1100" b="1" i="0" u="none" strike="noStrike">
                          <a:solidFill>
                            <a:srgbClr val="0000FF"/>
                          </a:solidFill>
                          <a:latin typeface="Times New Roman"/>
                        </a:rPr>
                        <a:t>Mobile Temporary Plant</a:t>
                      </a:r>
                    </a:p>
                  </a:txBody>
                  <a:tcPr marL="102812"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UAE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dirty="0">
                          <a:solidFill>
                            <a:srgbClr val="0000FF"/>
                          </a:solidFill>
                          <a:latin typeface="Times New Roman"/>
                        </a:rPr>
                        <a:t>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dirty="0">
                          <a:solidFill>
                            <a:srgbClr val="0000FF"/>
                          </a:solidFill>
                          <a:latin typeface="Times New Roman"/>
                        </a:rPr>
                        <a:t>            </a:t>
                      </a:r>
                      <a:r>
                        <a:rPr lang="en-US" sz="1100" b="1" i="0" u="none" strike="noStrike" dirty="0" smtClean="0">
                          <a:solidFill>
                            <a:srgbClr val="0000FF"/>
                          </a:solidFill>
                          <a:latin typeface="Times New Roman"/>
                        </a:rPr>
                        <a:t>22,000 </a:t>
                      </a:r>
                      <a:endParaRPr lang="en-US" sz="1100" b="1" i="0" u="none" strike="noStrike" dirty="0">
                        <a:solidFill>
                          <a:srgbClr val="0000FF"/>
                        </a:solidFill>
                        <a:latin typeface="Times New Roman"/>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3300 / 400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 xmlns:a16="http://schemas.microsoft.com/office/drawing/2014/main" val="10010"/>
                  </a:ext>
                </a:extLst>
              </a:tr>
              <a:tr h="172720">
                <a:tc>
                  <a:txBody>
                    <a:bodyPr/>
                    <a:lstStyle/>
                    <a:p>
                      <a:pPr algn="ctr" fontAlgn="b"/>
                      <a:r>
                        <a:rPr lang="en-US" sz="1100" b="1" i="0" u="none" strike="noStrike" dirty="0">
                          <a:latin typeface="Times New Roman"/>
                        </a:rPr>
                        <a:t>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2008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US" sz="1100" b="1" i="0" u="none" strike="noStrike" dirty="0" smtClean="0">
                          <a:solidFill>
                            <a:srgbClr val="0000FF"/>
                          </a:solidFill>
                          <a:latin typeface="Times New Roman"/>
                        </a:rPr>
                        <a:t>Empower-4</a:t>
                      </a:r>
                      <a:endParaRPr lang="en-US" sz="1100" b="1" i="0" u="none" strike="noStrike" dirty="0">
                        <a:solidFill>
                          <a:srgbClr val="0000FF"/>
                        </a:solidFill>
                        <a:latin typeface="Times New Roman"/>
                      </a:endParaRPr>
                    </a:p>
                  </a:txBody>
                  <a:tcPr marL="102812"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dirty="0">
                          <a:solidFill>
                            <a:srgbClr val="0000FF"/>
                          </a:solidFill>
                          <a:latin typeface="Times New Roman"/>
                        </a:rPr>
                        <a:t>District Cooling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US" sz="1100" b="1" i="0" u="none" strike="noStrike">
                          <a:solidFill>
                            <a:srgbClr val="0000FF"/>
                          </a:solidFill>
                          <a:latin typeface="Times New Roman"/>
                        </a:rPr>
                        <a:t>Mobile Temporary Plant</a:t>
                      </a:r>
                    </a:p>
                  </a:txBody>
                  <a:tcPr marL="102812"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UAE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              2,000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dirty="0">
                          <a:solidFill>
                            <a:srgbClr val="0000FF"/>
                          </a:solidFill>
                          <a:latin typeface="Times New Roman"/>
                        </a:rPr>
                        <a:t>3300 / 400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 xmlns:a16="http://schemas.microsoft.com/office/drawing/2014/main" val="10011"/>
                  </a:ext>
                </a:extLst>
              </a:tr>
              <a:tr h="172720">
                <a:tc>
                  <a:txBody>
                    <a:bodyPr/>
                    <a:lstStyle/>
                    <a:p>
                      <a:pPr algn="ctr" fontAlgn="b"/>
                      <a:r>
                        <a:rPr lang="en-US" sz="1100" b="1" i="0" u="none" strike="noStrike" dirty="0">
                          <a:latin typeface="Times New Roman"/>
                        </a:rPr>
                        <a:t>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2008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US" sz="1100" b="1" i="0" u="none" strike="noStrike">
                          <a:solidFill>
                            <a:srgbClr val="0000FF"/>
                          </a:solidFill>
                          <a:latin typeface="Times New Roman"/>
                        </a:rPr>
                        <a:t>Al Naboodah Extension</a:t>
                      </a:r>
                    </a:p>
                  </a:txBody>
                  <a:tcPr marL="102812"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Office Bldg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US" sz="1100" b="1" i="0" u="none" strike="noStrike">
                          <a:solidFill>
                            <a:srgbClr val="0000FF"/>
                          </a:solidFill>
                          <a:latin typeface="Times New Roman"/>
                        </a:rPr>
                        <a:t>Permanent Plant (Screw Chlr)</a:t>
                      </a:r>
                    </a:p>
                  </a:txBody>
                  <a:tcPr marL="102812"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UAE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                 400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400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 xmlns:a16="http://schemas.microsoft.com/office/drawing/2014/main" val="10012"/>
                  </a:ext>
                </a:extLst>
              </a:tr>
              <a:tr h="172720">
                <a:tc>
                  <a:txBody>
                    <a:bodyPr/>
                    <a:lstStyle/>
                    <a:p>
                      <a:pPr algn="ctr" fontAlgn="b"/>
                      <a:r>
                        <a:rPr lang="en-US" sz="1100" b="1" i="0" u="none" strike="noStrike" dirty="0">
                          <a:latin typeface="Times New Roman"/>
                        </a:rPr>
                        <a:t>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2009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US" sz="1100" b="1" i="0" u="none" strike="noStrike">
                          <a:solidFill>
                            <a:srgbClr val="0000FF"/>
                          </a:solidFill>
                          <a:latin typeface="Times New Roman"/>
                        </a:rPr>
                        <a:t>Dubai World Trade Centre</a:t>
                      </a:r>
                    </a:p>
                  </a:txBody>
                  <a:tcPr marL="102812"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Exhibition Hall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US" sz="1100" b="1" i="0" u="none" strike="noStrike">
                          <a:solidFill>
                            <a:srgbClr val="0000FF"/>
                          </a:solidFill>
                          <a:latin typeface="Times New Roman"/>
                        </a:rPr>
                        <a:t>Long Term Temporary Plant</a:t>
                      </a:r>
                    </a:p>
                  </a:txBody>
                  <a:tcPr marL="102812"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UAE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              4,000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11000 / 400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 xmlns:a16="http://schemas.microsoft.com/office/drawing/2014/main" val="10013"/>
                  </a:ext>
                </a:extLst>
              </a:tr>
              <a:tr h="172720">
                <a:tc>
                  <a:txBody>
                    <a:bodyPr/>
                    <a:lstStyle/>
                    <a:p>
                      <a:pPr algn="ctr" fontAlgn="b"/>
                      <a:r>
                        <a:rPr lang="en-US" sz="1100" b="1" i="0" u="none" strike="noStrike" dirty="0">
                          <a:latin typeface="Times New Roman"/>
                        </a:rPr>
                        <a:t>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2009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US" sz="1100" b="1" i="0" u="none" strike="noStrike" dirty="0">
                          <a:solidFill>
                            <a:srgbClr val="0000FF"/>
                          </a:solidFill>
                          <a:latin typeface="Times New Roman"/>
                        </a:rPr>
                        <a:t>Saudi ARAMCO</a:t>
                      </a:r>
                    </a:p>
                  </a:txBody>
                  <a:tcPr marL="102812"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Office Bldg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US" sz="1100" b="1" i="0" u="none" strike="noStrike" dirty="0">
                          <a:solidFill>
                            <a:srgbClr val="0000FF"/>
                          </a:solidFill>
                          <a:latin typeface="Times New Roman"/>
                        </a:rPr>
                        <a:t>Permanent Plant</a:t>
                      </a:r>
                    </a:p>
                  </a:txBody>
                  <a:tcPr marL="102812"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Saudi</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              4,000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4160 / 460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 xmlns:a16="http://schemas.microsoft.com/office/drawing/2014/main" val="10014"/>
                  </a:ext>
                </a:extLst>
              </a:tr>
              <a:tr h="172720">
                <a:tc>
                  <a:txBody>
                    <a:bodyPr/>
                    <a:lstStyle/>
                    <a:p>
                      <a:pPr algn="ctr" fontAlgn="b"/>
                      <a:r>
                        <a:rPr lang="en-US" sz="1100" b="1" i="0" u="none" strike="noStrike" dirty="0">
                          <a:latin typeface="Times New Roman"/>
                        </a:rPr>
                        <a:t>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2010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US" sz="1100" b="1" i="0" u="none" strike="noStrike">
                          <a:solidFill>
                            <a:srgbClr val="0000FF"/>
                          </a:solidFill>
                          <a:latin typeface="Times New Roman"/>
                        </a:rPr>
                        <a:t>Al Rayyana / Sorouh</a:t>
                      </a:r>
                    </a:p>
                  </a:txBody>
                  <a:tcPr marL="102812"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Residential Bldgs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US" sz="1100" b="1" i="0" u="none" strike="noStrike">
                          <a:solidFill>
                            <a:srgbClr val="0000FF"/>
                          </a:solidFill>
                          <a:latin typeface="Times New Roman"/>
                        </a:rPr>
                        <a:t>Permanent Plant</a:t>
                      </a:r>
                    </a:p>
                  </a:txBody>
                  <a:tcPr marL="102812"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UAE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              7,200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11000 / 400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 xmlns:a16="http://schemas.microsoft.com/office/drawing/2014/main" val="10015"/>
                  </a:ext>
                </a:extLst>
              </a:tr>
              <a:tr h="172720">
                <a:tc>
                  <a:txBody>
                    <a:bodyPr/>
                    <a:lstStyle/>
                    <a:p>
                      <a:pPr algn="ctr" fontAlgn="b"/>
                      <a:r>
                        <a:rPr lang="en-US" sz="1100" b="1" i="0" u="none" strike="noStrike" dirty="0">
                          <a:latin typeface="Times New Roman"/>
                        </a:rPr>
                        <a:t>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2011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US" sz="1100" b="1" i="0" u="none" strike="noStrike">
                          <a:solidFill>
                            <a:srgbClr val="0000FF"/>
                          </a:solidFill>
                          <a:latin typeface="Times New Roman"/>
                        </a:rPr>
                        <a:t>Malaiha Camp / Tabreed</a:t>
                      </a:r>
                    </a:p>
                  </a:txBody>
                  <a:tcPr marL="102812"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Military Camp</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US" sz="1100" b="1" i="0" u="none" strike="noStrike">
                          <a:solidFill>
                            <a:srgbClr val="0000FF"/>
                          </a:solidFill>
                          <a:latin typeface="Times New Roman"/>
                        </a:rPr>
                        <a:t>Permanent Plant</a:t>
                      </a:r>
                    </a:p>
                  </a:txBody>
                  <a:tcPr marL="102812"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UAE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            10,000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11/3.3kV/400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 xmlns:a16="http://schemas.microsoft.com/office/drawing/2014/main" val="10016"/>
                  </a:ext>
                </a:extLst>
              </a:tr>
              <a:tr h="172720">
                <a:tc>
                  <a:txBody>
                    <a:bodyPr/>
                    <a:lstStyle/>
                    <a:p>
                      <a:pPr algn="ctr" fontAlgn="b"/>
                      <a:r>
                        <a:rPr lang="en-US" sz="1100" b="1" i="0" u="none" strike="noStrike" dirty="0">
                          <a:latin typeface="Times New Roman"/>
                        </a:rPr>
                        <a:t>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2011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US" sz="1100" b="1" i="0" u="none" strike="noStrike">
                          <a:solidFill>
                            <a:srgbClr val="0000FF"/>
                          </a:solidFill>
                          <a:latin typeface="Times New Roman"/>
                        </a:rPr>
                        <a:t>Capitala Rihan Heights</a:t>
                      </a:r>
                    </a:p>
                  </a:txBody>
                  <a:tcPr marL="102812"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Residential Bldgs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US" sz="1100" b="1" i="0" u="none" strike="noStrike">
                          <a:solidFill>
                            <a:srgbClr val="0000FF"/>
                          </a:solidFill>
                          <a:latin typeface="Times New Roman"/>
                        </a:rPr>
                        <a:t>Permanent Plant</a:t>
                      </a:r>
                    </a:p>
                  </a:txBody>
                  <a:tcPr marL="102812"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UAE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              4,000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dirty="0">
                          <a:solidFill>
                            <a:srgbClr val="0000FF"/>
                          </a:solidFill>
                          <a:latin typeface="Times New Roman"/>
                        </a:rPr>
                        <a:t>11000 / 400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 xmlns:a16="http://schemas.microsoft.com/office/drawing/2014/main" val="10017"/>
                  </a:ext>
                </a:extLst>
              </a:tr>
              <a:tr h="172720">
                <a:tc>
                  <a:txBody>
                    <a:bodyPr/>
                    <a:lstStyle/>
                    <a:p>
                      <a:pPr algn="ctr" fontAlgn="b"/>
                      <a:r>
                        <a:rPr lang="en-US" sz="1100" b="1" i="0" u="none" strike="noStrike" dirty="0">
                          <a:latin typeface="Times New Roman"/>
                        </a:rPr>
                        <a:t>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2011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US" sz="1100" b="1" i="0" u="none" strike="noStrike">
                          <a:solidFill>
                            <a:srgbClr val="0000FF"/>
                          </a:solidFill>
                          <a:latin typeface="Times New Roman"/>
                        </a:rPr>
                        <a:t>Sh. Zayed University</a:t>
                      </a:r>
                    </a:p>
                  </a:txBody>
                  <a:tcPr marL="102812"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University Campus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US" sz="1100" b="1" i="0" u="none" strike="noStrike">
                          <a:solidFill>
                            <a:srgbClr val="0000FF"/>
                          </a:solidFill>
                          <a:latin typeface="Times New Roman"/>
                        </a:rPr>
                        <a:t>Permanent Plant</a:t>
                      </a:r>
                    </a:p>
                  </a:txBody>
                  <a:tcPr marL="102812"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UAE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              9,450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11000 / 400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 xmlns:a16="http://schemas.microsoft.com/office/drawing/2014/main" val="10018"/>
                  </a:ext>
                </a:extLst>
              </a:tr>
              <a:tr h="172720">
                <a:tc>
                  <a:txBody>
                    <a:bodyPr/>
                    <a:lstStyle/>
                    <a:p>
                      <a:pPr algn="ctr" fontAlgn="b"/>
                      <a:r>
                        <a:rPr lang="en-US" sz="1100" b="1" i="0" u="none" strike="noStrike" dirty="0">
                          <a:latin typeface="Times New Roman"/>
                        </a:rPr>
                        <a:t>19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dirty="0">
                          <a:solidFill>
                            <a:srgbClr val="0000FF"/>
                          </a:solidFill>
                          <a:latin typeface="Times New Roman"/>
                        </a:rPr>
                        <a:t>2011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US" sz="1100" b="1" i="0" u="none" strike="noStrike">
                          <a:solidFill>
                            <a:srgbClr val="0000FF"/>
                          </a:solidFill>
                          <a:latin typeface="Times New Roman"/>
                        </a:rPr>
                        <a:t>GASCO (OilCo)</a:t>
                      </a:r>
                    </a:p>
                  </a:txBody>
                  <a:tcPr marL="102812"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Indl. Refrigeration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US" sz="1100" b="1" i="0" u="none" strike="noStrike">
                          <a:solidFill>
                            <a:srgbClr val="0000FF"/>
                          </a:solidFill>
                          <a:latin typeface="Times New Roman"/>
                        </a:rPr>
                        <a:t>Replacement Permanent Plant</a:t>
                      </a:r>
                    </a:p>
                  </a:txBody>
                  <a:tcPr marL="102812"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UAE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              1,300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3300 / 400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 xmlns:a16="http://schemas.microsoft.com/office/drawing/2014/main" val="10019"/>
                  </a:ext>
                </a:extLst>
              </a:tr>
              <a:tr h="172720">
                <a:tc>
                  <a:txBody>
                    <a:bodyPr/>
                    <a:lstStyle/>
                    <a:p>
                      <a:pPr algn="ctr" fontAlgn="b"/>
                      <a:r>
                        <a:rPr lang="en-US" sz="1100" b="1" i="0" u="none" strike="noStrike" dirty="0">
                          <a:latin typeface="Times New Roman"/>
                        </a:rPr>
                        <a:t>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a:solidFill>
                            <a:srgbClr val="0000FF"/>
                          </a:solidFill>
                          <a:latin typeface="Times New Roman"/>
                        </a:rPr>
                        <a:t>2012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US" sz="1100" b="1" i="0" u="none" strike="noStrike" dirty="0" smtClean="0">
                          <a:solidFill>
                            <a:srgbClr val="0000FF"/>
                          </a:solidFill>
                          <a:latin typeface="Times New Roman"/>
                        </a:rPr>
                        <a:t>Empower-5</a:t>
                      </a:r>
                      <a:endParaRPr lang="en-US" sz="1100" b="1" i="0" u="none" strike="noStrike" dirty="0">
                        <a:solidFill>
                          <a:srgbClr val="0000FF"/>
                        </a:solidFill>
                        <a:latin typeface="Times New Roman"/>
                      </a:endParaRPr>
                    </a:p>
                  </a:txBody>
                  <a:tcPr marL="102812"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dirty="0">
                          <a:solidFill>
                            <a:srgbClr val="0000FF"/>
                          </a:solidFill>
                          <a:latin typeface="Times New Roman"/>
                        </a:rPr>
                        <a:t>District Cooling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l" fontAlgn="b"/>
                      <a:r>
                        <a:rPr lang="en-US" sz="1100" b="1" i="0" u="none" strike="noStrike" dirty="0">
                          <a:solidFill>
                            <a:srgbClr val="0000FF"/>
                          </a:solidFill>
                          <a:latin typeface="Times New Roman"/>
                        </a:rPr>
                        <a:t>Mobile Temporary Plant</a:t>
                      </a:r>
                    </a:p>
                  </a:txBody>
                  <a:tcPr marL="102812"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dirty="0">
                          <a:solidFill>
                            <a:srgbClr val="0000FF"/>
                          </a:solidFill>
                          <a:latin typeface="Times New Roman"/>
                        </a:rPr>
                        <a:t>UAE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dirty="0">
                          <a:solidFill>
                            <a:srgbClr val="0000FF"/>
                          </a:solidFill>
                          <a:latin typeface="Times New Roman"/>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dirty="0">
                          <a:solidFill>
                            <a:srgbClr val="0000FF"/>
                          </a:solidFill>
                          <a:latin typeface="Times New Roman"/>
                        </a:rPr>
                        <a:t>            20,000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n-US" sz="1100" b="1" i="0" u="none" strike="noStrike" dirty="0">
                          <a:solidFill>
                            <a:srgbClr val="0000FF"/>
                          </a:solidFill>
                          <a:latin typeface="Times New Roman"/>
                        </a:rPr>
                        <a:t>11000 / 400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 xmlns:a16="http://schemas.microsoft.com/office/drawing/2014/main" val="10020"/>
                  </a:ext>
                </a:extLst>
              </a:tr>
              <a:tr h="172720">
                <a:tc>
                  <a:txBody>
                    <a:bodyPr/>
                    <a:lstStyle/>
                    <a:p>
                      <a:pPr algn="ctr" fontAlgn="b"/>
                      <a:r>
                        <a:rPr lang="en-US" sz="1100" b="1" i="0" u="none" strike="noStrike" dirty="0">
                          <a:latin typeface="Times New Roman"/>
                        </a:rPr>
                        <a:t>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FF"/>
                          </a:solidFill>
                          <a:latin typeface="Times New Roman"/>
                        </a:rPr>
                        <a:t>2012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dirty="0" smtClean="0">
                          <a:solidFill>
                            <a:srgbClr val="0000FF"/>
                          </a:solidFill>
                          <a:latin typeface="Times New Roman"/>
                        </a:rPr>
                        <a:t>Emirates Hangars</a:t>
                      </a:r>
                      <a:endParaRPr lang="en-US" sz="1100" b="1" i="0" u="none" strike="noStrike" dirty="0">
                        <a:solidFill>
                          <a:srgbClr val="0000FF"/>
                        </a:solidFill>
                        <a:latin typeface="Times New Roman"/>
                      </a:endParaRPr>
                    </a:p>
                  </a:txBody>
                  <a:tcPr marL="102812"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smtClean="0">
                          <a:solidFill>
                            <a:srgbClr val="0000FF"/>
                          </a:solidFill>
                          <a:latin typeface="Times New Roman"/>
                        </a:rPr>
                        <a:t>Hangar</a:t>
                      </a:r>
                      <a:r>
                        <a:rPr lang="en-US" sz="1100" b="1" i="0" u="none" strike="noStrike" baseline="0" dirty="0" smtClean="0">
                          <a:solidFill>
                            <a:srgbClr val="0000FF"/>
                          </a:solidFill>
                          <a:latin typeface="Times New Roman"/>
                        </a:rPr>
                        <a:t> Cooling</a:t>
                      </a:r>
                      <a:endParaRPr lang="en-US" sz="1100" b="1" i="0" u="none" strike="noStrike" dirty="0">
                        <a:solidFill>
                          <a:srgbClr val="0000FF"/>
                        </a:solidFill>
                        <a:latin typeface="Times New Roman"/>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dirty="0" smtClean="0">
                          <a:solidFill>
                            <a:srgbClr val="0000FF"/>
                          </a:solidFill>
                          <a:latin typeface="Times New Roman"/>
                        </a:rPr>
                        <a:t>Permanent </a:t>
                      </a:r>
                      <a:r>
                        <a:rPr lang="en-US" sz="1100" b="1" i="0" u="none" strike="noStrike" dirty="0">
                          <a:solidFill>
                            <a:srgbClr val="0000FF"/>
                          </a:solidFill>
                          <a:latin typeface="Times New Roman"/>
                        </a:rPr>
                        <a:t>Plant</a:t>
                      </a:r>
                    </a:p>
                  </a:txBody>
                  <a:tcPr marL="102812"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FF"/>
                          </a:solidFill>
                          <a:latin typeface="Times New Roman"/>
                        </a:rPr>
                        <a:t>UAE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FF"/>
                          </a:solidFill>
                          <a:latin typeface="Times New Roman"/>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FF"/>
                          </a:solidFill>
                          <a:latin typeface="Times New Roman"/>
                        </a:rPr>
                        <a:t>           </a:t>
                      </a:r>
                      <a:r>
                        <a:rPr lang="en-US" sz="1100" b="1" i="0" u="none" strike="noStrike" dirty="0" smtClean="0">
                          <a:solidFill>
                            <a:srgbClr val="0000FF"/>
                          </a:solidFill>
                          <a:latin typeface="Times New Roman"/>
                        </a:rPr>
                        <a:t>3,080 </a:t>
                      </a:r>
                      <a:endParaRPr lang="en-US" sz="1100" b="1" i="0" u="none" strike="noStrike" dirty="0">
                        <a:solidFill>
                          <a:srgbClr val="0000FF"/>
                        </a:solidFill>
                        <a:latin typeface="Times New Roman"/>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smtClean="0">
                          <a:solidFill>
                            <a:srgbClr val="0000FF"/>
                          </a:solidFill>
                          <a:latin typeface="Times New Roman"/>
                        </a:rPr>
                        <a:t>400</a:t>
                      </a:r>
                      <a:endParaRPr lang="en-US" sz="1100" b="1" i="0" u="none" strike="noStrike" dirty="0">
                        <a:solidFill>
                          <a:srgbClr val="0000FF"/>
                        </a:solidFill>
                        <a:latin typeface="Times New Roman"/>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21"/>
                  </a:ext>
                </a:extLst>
              </a:tr>
              <a:tr h="189992">
                <a:tc>
                  <a:txBody>
                    <a:bodyPr/>
                    <a:lstStyle/>
                    <a:p>
                      <a:pPr algn="l" fontAlgn="b"/>
                      <a:endParaRPr lang="en-US" sz="800" b="0" i="1" u="none" strike="noStrike">
                        <a:solidFill>
                          <a:srgbClr val="0000FF"/>
                        </a:solidFill>
                        <a:latin typeface="Arial"/>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900" b="0" i="0" u="none" strike="noStrike">
                        <a:solidFill>
                          <a:srgbClr val="0000FF"/>
                        </a:solidFill>
                        <a:latin typeface="Arial"/>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900" b="0" i="0" u="none" strike="noStrike">
                        <a:solidFill>
                          <a:srgbClr val="0000FF"/>
                        </a:solidFill>
                        <a:latin typeface="Arial"/>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900" b="0" i="0" u="none" strike="noStrike">
                        <a:solidFill>
                          <a:srgbClr val="0000FF"/>
                        </a:solidFill>
                        <a:latin typeface="Arial"/>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900" b="0" i="0" u="none" strike="noStrike">
                          <a:solidFill>
                            <a:srgbClr val="0000FF"/>
                          </a:solidFill>
                          <a:latin typeface="Arial"/>
                        </a:rPr>
                        <a:t> </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200" b="1" i="0" u="none" strike="noStrike" dirty="0">
                          <a:latin typeface="Tahoma"/>
                        </a:rPr>
                        <a:t>Total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latin typeface="Tahoma"/>
                        </a:rPr>
                        <a:t> </a:t>
                      </a:r>
                      <a:r>
                        <a:rPr lang="en-US" sz="1200" b="1" i="0" u="none" strike="noStrike" dirty="0" smtClean="0">
                          <a:latin typeface="Tahoma"/>
                        </a:rPr>
                        <a:t>69 </a:t>
                      </a:r>
                      <a:endParaRPr lang="en-US" sz="1200" b="1" i="0" u="none" strike="noStrike" dirty="0">
                        <a:latin typeface="Tahoma"/>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latin typeface="Tahoma"/>
                        </a:rPr>
                        <a:t>    </a:t>
                      </a:r>
                      <a:r>
                        <a:rPr lang="en-US" sz="1200" b="1" i="0" u="none" strike="noStrike" dirty="0" smtClean="0">
                          <a:latin typeface="Tahoma"/>
                        </a:rPr>
                        <a:t>195,130 </a:t>
                      </a:r>
                      <a:endParaRPr lang="en-US" sz="1200" b="1" i="0" u="none" strike="noStrike" dirty="0">
                        <a:latin typeface="Tahoma"/>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dirty="0">
                        <a:latin typeface="Arial"/>
                      </a:endParaRP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 xmlns:a16="http://schemas.microsoft.com/office/drawing/2014/main" val="10022"/>
                  </a:ext>
                </a:extLst>
              </a:tr>
            </a:tbl>
          </a:graphicData>
        </a:graphic>
      </p:graphicFrame>
      <p:pic>
        <p:nvPicPr>
          <p:cNvPr id="1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 y="5121345"/>
            <a:ext cx="1799173" cy="1345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0780" y="5121345"/>
            <a:ext cx="1786140" cy="1345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2610842" y="6420462"/>
            <a:ext cx="1426017" cy="441431"/>
          </a:xfrm>
          <a:prstGeom prst="rect">
            <a:avLst/>
          </a:prstGeom>
        </p:spPr>
        <p:txBody>
          <a:bodyPr wrap="square" lIns="101882" tIns="50941" rIns="101882" bIns="50941">
            <a:spAutoFit/>
          </a:bodyPr>
          <a:lstStyle/>
          <a:p>
            <a:pPr algn="ctr">
              <a:lnSpc>
                <a:spcPct val="100000"/>
              </a:lnSpc>
              <a:buNone/>
            </a:pPr>
            <a:r>
              <a:rPr lang="en-CA" sz="1100" b="1" dirty="0"/>
              <a:t>The Gazette </a:t>
            </a:r>
            <a:endParaRPr lang="en-CA" sz="1100" dirty="0"/>
          </a:p>
          <a:p>
            <a:pPr algn="ctr">
              <a:lnSpc>
                <a:spcPct val="100000"/>
              </a:lnSpc>
              <a:buNone/>
            </a:pPr>
            <a:r>
              <a:rPr lang="en-CA" sz="1100" dirty="0"/>
              <a:t>Montréal, QC, CA </a:t>
            </a:r>
          </a:p>
        </p:txBody>
      </p:sp>
      <p:sp>
        <p:nvSpPr>
          <p:cNvPr id="14" name="Rectangle 13"/>
          <p:cNvSpPr/>
          <p:nvPr/>
        </p:nvSpPr>
        <p:spPr>
          <a:xfrm>
            <a:off x="502920" y="6467272"/>
            <a:ext cx="1927860" cy="718430"/>
          </a:xfrm>
          <a:prstGeom prst="rect">
            <a:avLst/>
          </a:prstGeom>
        </p:spPr>
        <p:txBody>
          <a:bodyPr wrap="square" lIns="101882" tIns="50941" rIns="101882" bIns="50941">
            <a:spAutoFit/>
          </a:bodyPr>
          <a:lstStyle/>
          <a:p>
            <a:pPr algn="ctr">
              <a:lnSpc>
                <a:spcPct val="100000"/>
              </a:lnSpc>
              <a:buNone/>
            </a:pPr>
            <a:r>
              <a:rPr lang="en-CA" sz="1000" b="1" dirty="0"/>
              <a:t>Regional Medical Center</a:t>
            </a:r>
          </a:p>
          <a:p>
            <a:pPr algn="ctr">
              <a:lnSpc>
                <a:spcPct val="100000"/>
              </a:lnSpc>
              <a:buNone/>
            </a:pPr>
            <a:r>
              <a:rPr lang="en-CA" sz="1000" dirty="0"/>
              <a:t>Muskogee, OK, USA</a:t>
            </a:r>
          </a:p>
          <a:p>
            <a:pPr algn="ctr">
              <a:lnSpc>
                <a:spcPct val="100000"/>
              </a:lnSpc>
              <a:buNone/>
            </a:pPr>
            <a:r>
              <a:rPr lang="en-CA" sz="1000" b="1" dirty="0"/>
              <a:t> </a:t>
            </a:r>
          </a:p>
          <a:p>
            <a:pPr algn="ctr">
              <a:lnSpc>
                <a:spcPct val="100000"/>
              </a:lnSpc>
              <a:buNone/>
            </a:pPr>
            <a:endParaRPr lang="en-CA" sz="1000" b="1" dirty="0"/>
          </a:p>
        </p:txBody>
      </p:sp>
      <p:pic>
        <p:nvPicPr>
          <p:cNvPr id="15"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54093" y="5121345"/>
            <a:ext cx="1764767" cy="1345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p:cNvSpPr/>
          <p:nvPr/>
        </p:nvSpPr>
        <p:spPr>
          <a:xfrm>
            <a:off x="4186453" y="6429964"/>
            <a:ext cx="2100047" cy="441431"/>
          </a:xfrm>
          <a:prstGeom prst="rect">
            <a:avLst/>
          </a:prstGeom>
        </p:spPr>
        <p:txBody>
          <a:bodyPr wrap="square" lIns="101882" tIns="50941" rIns="101882" bIns="50941">
            <a:spAutoFit/>
          </a:bodyPr>
          <a:lstStyle/>
          <a:p>
            <a:pPr algn="ctr">
              <a:buNone/>
            </a:pPr>
            <a:r>
              <a:rPr lang="en-CA" sz="1100" b="1" dirty="0"/>
              <a:t>Research and Medical Clinic </a:t>
            </a:r>
            <a:endParaRPr lang="en-CA" sz="1100" dirty="0"/>
          </a:p>
          <a:p>
            <a:pPr algn="ctr">
              <a:buNone/>
            </a:pPr>
            <a:r>
              <a:rPr lang="en-CA" sz="1100" dirty="0"/>
              <a:t>Tulsa, OK, USA</a:t>
            </a:r>
          </a:p>
        </p:txBody>
      </p:sp>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Content Placeholder 3" descr="photo%20avec%20Alain%20-%20test%20bench.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55883" y="1356319"/>
            <a:ext cx="9071769" cy="6133359"/>
          </a:xfrm>
        </p:spPr>
      </p:pic>
      <p:sp>
        <p:nvSpPr>
          <p:cNvPr id="4" name="TextBox 3"/>
          <p:cNvSpPr txBox="1"/>
          <p:nvPr/>
        </p:nvSpPr>
        <p:spPr>
          <a:xfrm>
            <a:off x="435090" y="511010"/>
            <a:ext cx="9346638" cy="646331"/>
          </a:xfrm>
          <a:prstGeom prst="rect">
            <a:avLst/>
          </a:prstGeom>
          <a:noFill/>
        </p:spPr>
        <p:txBody>
          <a:bodyPr wrap="square" rtlCol="0">
            <a:spAutoFit/>
          </a:bodyPr>
          <a:lstStyle/>
          <a:p>
            <a:r>
              <a:rPr lang="en-CA" altLang="en-US" sz="3600" b="1" dirty="0">
                <a:latin typeface="Days" panose="02000505050000020004" pitchFamily="2" charset="0"/>
              </a:rPr>
              <a:t>Facility Test Bench up to 400Hp </a:t>
            </a:r>
            <a:endParaRPr lang="en-CA" sz="3600" dirty="0">
              <a:latin typeface="Days" panose="02000505050000020004" pitchFamily="2" charset="0"/>
            </a:endParaRPr>
          </a:p>
        </p:txBody>
      </p:sp>
    </p:spTree>
    <p:extLst>
      <p:ext uri="{BB962C8B-B14F-4D97-AF65-F5344CB8AC3E}">
        <p14:creationId xmlns:p14="http://schemas.microsoft.com/office/powerpoint/2010/main" val="108423459"/>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0211" y="132185"/>
            <a:ext cx="2996985" cy="1605869"/>
          </a:xfrm>
          <a:prstGeom prst="rect">
            <a:avLst/>
          </a:prstGeom>
        </p:spPr>
      </p:pic>
      <p:sp>
        <p:nvSpPr>
          <p:cNvPr id="8" name="TextBox 7"/>
          <p:cNvSpPr txBox="1"/>
          <p:nvPr/>
        </p:nvSpPr>
        <p:spPr>
          <a:xfrm>
            <a:off x="435090" y="342134"/>
            <a:ext cx="6970374" cy="523220"/>
          </a:xfrm>
          <a:prstGeom prst="rect">
            <a:avLst/>
          </a:prstGeom>
          <a:noFill/>
        </p:spPr>
        <p:txBody>
          <a:bodyPr wrap="square" rtlCol="0">
            <a:spAutoFit/>
          </a:bodyPr>
          <a:lstStyle/>
          <a:p>
            <a:r>
              <a:rPr lang="en-CA" sz="2800" dirty="0" smtClean="0">
                <a:latin typeface="Days" panose="02000505050000020004" pitchFamily="2" charset="0"/>
              </a:rPr>
              <a:t>More Jobs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458" y="1774125"/>
            <a:ext cx="2093480" cy="1582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14298" y="3351799"/>
            <a:ext cx="2138638" cy="646331"/>
          </a:xfrm>
          <a:prstGeom prst="rect">
            <a:avLst/>
          </a:prstGeom>
        </p:spPr>
        <p:txBody>
          <a:bodyPr wrap="square">
            <a:spAutoFit/>
          </a:bodyPr>
          <a:lstStyle/>
          <a:p>
            <a:pPr algn="ctr"/>
            <a:r>
              <a:rPr lang="en-CA" b="1" dirty="0" smtClean="0"/>
              <a:t>Canadian National </a:t>
            </a:r>
            <a:endParaRPr lang="en-CA" dirty="0"/>
          </a:p>
          <a:p>
            <a:pPr algn="ctr"/>
            <a:r>
              <a:rPr lang="fr-FR" dirty="0" err="1" smtClean="0"/>
              <a:t>Montreal</a:t>
            </a:r>
            <a:r>
              <a:rPr lang="fr-FR" dirty="0" smtClean="0"/>
              <a:t> </a:t>
            </a:r>
            <a:r>
              <a:rPr lang="fr-FR" dirty="0"/>
              <a:t>QC, CA </a:t>
            </a:r>
            <a:endParaRPr lang="en-CA" dirty="0"/>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8671" y="1764366"/>
            <a:ext cx="2098949" cy="1586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999656" y="3351799"/>
            <a:ext cx="2276974" cy="646331"/>
          </a:xfrm>
          <a:prstGeom prst="rect">
            <a:avLst/>
          </a:prstGeom>
        </p:spPr>
        <p:txBody>
          <a:bodyPr wrap="square">
            <a:spAutoFit/>
          </a:bodyPr>
          <a:lstStyle/>
          <a:p>
            <a:pPr algn="ctr"/>
            <a:r>
              <a:rPr lang="en-CA" b="1" dirty="0" smtClean="0"/>
              <a:t>Montreal’s </a:t>
            </a:r>
            <a:r>
              <a:rPr lang="en-CA" b="1" dirty="0"/>
              <a:t>Archives </a:t>
            </a:r>
          </a:p>
          <a:p>
            <a:pPr algn="ctr"/>
            <a:r>
              <a:rPr lang="en-CA" dirty="0" smtClean="0"/>
              <a:t>Montreal</a:t>
            </a:r>
            <a:r>
              <a:rPr lang="en-CA" dirty="0"/>
              <a:t>, QC, CA</a:t>
            </a:r>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946" y="4375855"/>
            <a:ext cx="2118992" cy="1596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533946" y="6008038"/>
            <a:ext cx="2118992" cy="646331"/>
          </a:xfrm>
          <a:prstGeom prst="rect">
            <a:avLst/>
          </a:prstGeom>
        </p:spPr>
        <p:txBody>
          <a:bodyPr wrap="square">
            <a:spAutoFit/>
          </a:bodyPr>
          <a:lstStyle/>
          <a:p>
            <a:pPr algn="ctr"/>
            <a:r>
              <a:rPr lang="en-CA" b="1" dirty="0" smtClean="0"/>
              <a:t>The </a:t>
            </a:r>
            <a:r>
              <a:rPr lang="en-CA" b="1" dirty="0"/>
              <a:t>Gazette </a:t>
            </a:r>
            <a:endParaRPr lang="en-CA" dirty="0"/>
          </a:p>
          <a:p>
            <a:pPr algn="ctr"/>
            <a:r>
              <a:rPr lang="en-CA" dirty="0" smtClean="0"/>
              <a:t>Montréal</a:t>
            </a:r>
            <a:r>
              <a:rPr lang="en-CA" dirty="0"/>
              <a:t>, </a:t>
            </a:r>
            <a:r>
              <a:rPr lang="en-CA" dirty="0" smtClean="0"/>
              <a:t>QC, </a:t>
            </a:r>
            <a:r>
              <a:rPr lang="en-CA" dirty="0"/>
              <a:t>CA </a:t>
            </a:r>
          </a:p>
        </p:txBody>
      </p:sp>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8189" y="4375855"/>
            <a:ext cx="2114208" cy="1596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3069061" y="6010010"/>
            <a:ext cx="2276974" cy="646331"/>
          </a:xfrm>
          <a:prstGeom prst="rect">
            <a:avLst/>
          </a:prstGeom>
        </p:spPr>
        <p:txBody>
          <a:bodyPr wrap="square">
            <a:spAutoFit/>
          </a:bodyPr>
          <a:lstStyle/>
          <a:p>
            <a:pPr algn="ctr"/>
            <a:r>
              <a:rPr lang="en-CA" b="1" dirty="0" err="1" smtClean="0"/>
              <a:t>Wawanesa</a:t>
            </a:r>
            <a:r>
              <a:rPr lang="en-CA" dirty="0" smtClean="0"/>
              <a:t> </a:t>
            </a:r>
            <a:endParaRPr lang="en-CA" dirty="0"/>
          </a:p>
          <a:p>
            <a:pPr algn="ctr"/>
            <a:r>
              <a:rPr lang="fr-FR" dirty="0" smtClean="0"/>
              <a:t>Mont-Royal</a:t>
            </a:r>
            <a:r>
              <a:rPr lang="fr-FR" dirty="0"/>
              <a:t>, QC, CA</a:t>
            </a:r>
            <a:endParaRPr lang="en-CA" dirty="0"/>
          </a:p>
        </p:txBody>
      </p:sp>
      <p:pic>
        <p:nvPicPr>
          <p:cNvPr id="103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31449" y="1764366"/>
            <a:ext cx="2134453" cy="1596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5979705" y="3314936"/>
            <a:ext cx="2534682" cy="923330"/>
          </a:xfrm>
          <a:prstGeom prst="rect">
            <a:avLst/>
          </a:prstGeom>
        </p:spPr>
        <p:txBody>
          <a:bodyPr wrap="square">
            <a:spAutoFit/>
          </a:bodyPr>
          <a:lstStyle/>
          <a:p>
            <a:pPr algn="ctr"/>
            <a:r>
              <a:rPr lang="en-CA" b="1" dirty="0" smtClean="0"/>
              <a:t>Muskogee </a:t>
            </a:r>
            <a:r>
              <a:rPr lang="en-CA" b="1" dirty="0"/>
              <a:t>Regional </a:t>
            </a:r>
            <a:endParaRPr lang="en-CA" dirty="0"/>
          </a:p>
          <a:p>
            <a:pPr algn="ctr"/>
            <a:r>
              <a:rPr lang="en-CA" b="1" dirty="0"/>
              <a:t>Medical Center </a:t>
            </a:r>
            <a:endParaRPr lang="en-CA" dirty="0"/>
          </a:p>
          <a:p>
            <a:pPr algn="ctr"/>
            <a:r>
              <a:rPr lang="en-CA" dirty="0" smtClean="0"/>
              <a:t>Muskogee, OK</a:t>
            </a:r>
            <a:r>
              <a:rPr lang="en-CA" dirty="0"/>
              <a:t>, </a:t>
            </a:r>
            <a:r>
              <a:rPr lang="en-CA" dirty="0" smtClean="0"/>
              <a:t>USA</a:t>
            </a:r>
            <a:endParaRPr lang="en-CA" dirty="0"/>
          </a:p>
        </p:txBody>
      </p:sp>
      <p:pic>
        <p:nvPicPr>
          <p:cNvPr id="1031"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17332" y="4410760"/>
            <a:ext cx="2048570" cy="1562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5891274" y="6008038"/>
            <a:ext cx="3098366" cy="646331"/>
          </a:xfrm>
          <a:prstGeom prst="rect">
            <a:avLst/>
          </a:prstGeom>
        </p:spPr>
        <p:txBody>
          <a:bodyPr wrap="square">
            <a:spAutoFit/>
          </a:bodyPr>
          <a:lstStyle/>
          <a:p>
            <a:pPr algn="ctr"/>
            <a:r>
              <a:rPr lang="en-CA" b="1" dirty="0" smtClean="0"/>
              <a:t>Research </a:t>
            </a:r>
            <a:r>
              <a:rPr lang="en-CA" b="1" dirty="0"/>
              <a:t>and Medical Clinic </a:t>
            </a:r>
            <a:endParaRPr lang="en-CA" dirty="0"/>
          </a:p>
          <a:p>
            <a:pPr algn="ctr"/>
            <a:r>
              <a:rPr lang="en-CA" dirty="0"/>
              <a:t>Tulsa, OK, </a:t>
            </a:r>
            <a:r>
              <a:rPr lang="en-CA" dirty="0" smtClean="0"/>
              <a:t>USA</a:t>
            </a:r>
            <a:endParaRPr lang="en-CA" dirty="0"/>
          </a:p>
        </p:txBody>
      </p:sp>
    </p:spTree>
    <p:extLst>
      <p:ext uri="{BB962C8B-B14F-4D97-AF65-F5344CB8AC3E}">
        <p14:creationId xmlns:p14="http://schemas.microsoft.com/office/powerpoint/2010/main" val="127266471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0211" y="132185"/>
            <a:ext cx="2996985" cy="1605869"/>
          </a:xfrm>
          <a:prstGeom prst="rect">
            <a:avLst/>
          </a:prstGeom>
        </p:spPr>
      </p:pic>
      <p:pic>
        <p:nvPicPr>
          <p:cNvPr id="3074" name="Picture 2" descr="E:\__FLO FAB\Pages de Catalogue\Jo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4954" y="1437930"/>
            <a:ext cx="5415908" cy="564977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435090" y="342134"/>
            <a:ext cx="6970374" cy="523220"/>
          </a:xfrm>
          <a:prstGeom prst="rect">
            <a:avLst/>
          </a:prstGeom>
          <a:noFill/>
        </p:spPr>
        <p:txBody>
          <a:bodyPr wrap="square" rtlCol="0">
            <a:spAutoFit/>
          </a:bodyPr>
          <a:lstStyle/>
          <a:p>
            <a:r>
              <a:rPr lang="en-CA" sz="2800" dirty="0" smtClean="0">
                <a:latin typeface="Days" panose="02000505050000020004" pitchFamily="2" charset="0"/>
              </a:rPr>
              <a:t>More Jobs</a:t>
            </a:r>
          </a:p>
        </p:txBody>
      </p:sp>
    </p:spTree>
    <p:extLst>
      <p:ext uri="{BB962C8B-B14F-4D97-AF65-F5344CB8AC3E}">
        <p14:creationId xmlns:p14="http://schemas.microsoft.com/office/powerpoint/2010/main" val="415245143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0211" y="132185"/>
            <a:ext cx="2996985" cy="1605869"/>
          </a:xfrm>
          <a:prstGeom prst="rect">
            <a:avLst/>
          </a:prstGeom>
        </p:spPr>
      </p:pic>
      <p:pic>
        <p:nvPicPr>
          <p:cNvPr id="4101" name="Picture 5" descr="E:\__FLO FAB\Pages de Catalogue\job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63" y="-31035"/>
            <a:ext cx="6431902" cy="7872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884837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3"/>
          <p:cNvSpPr>
            <a:spLocks noGrp="1" noChangeArrowheads="1"/>
          </p:cNvSpPr>
          <p:nvPr>
            <p:ph type="body" idx="4294967295"/>
          </p:nvPr>
        </p:nvSpPr>
        <p:spPr>
          <a:xfrm>
            <a:off x="672718" y="1519539"/>
            <a:ext cx="8642191" cy="4596871"/>
          </a:xfrm>
        </p:spPr>
        <p:txBody>
          <a:bodyPr/>
          <a:lstStyle/>
          <a:p>
            <a:pPr algn="ctr">
              <a:buFont typeface="Wingdings" pitchFamily="2" charset="2"/>
              <a:buNone/>
            </a:pPr>
            <a:r>
              <a:rPr lang="en-US" altLang="en-US" sz="4800" b="1" dirty="0" smtClean="0">
                <a:latin typeface="Days" panose="02000505050000020004" pitchFamily="2" charset="0"/>
              </a:rPr>
              <a:t>Thank You for </a:t>
            </a:r>
          </a:p>
          <a:p>
            <a:pPr algn="ctr">
              <a:buFont typeface="Wingdings" pitchFamily="2" charset="2"/>
              <a:buNone/>
            </a:pPr>
            <a:r>
              <a:rPr lang="en-US" altLang="en-US" sz="4800" b="1" dirty="0" smtClean="0">
                <a:latin typeface="Days" panose="02000505050000020004" pitchFamily="2" charset="0"/>
              </a:rPr>
              <a:t>Your participation!</a:t>
            </a:r>
          </a:p>
          <a:p>
            <a:pPr algn="ctr">
              <a:buFont typeface="Wingdings" pitchFamily="2" charset="2"/>
              <a:buNone/>
            </a:pPr>
            <a:r>
              <a:rPr lang="en-US" altLang="en-US" sz="4800" b="1" dirty="0" smtClean="0">
                <a:latin typeface="Days" panose="02000505050000020004" pitchFamily="2" charset="0"/>
              </a:rPr>
              <a:t>Visit our Website</a:t>
            </a:r>
          </a:p>
          <a:p>
            <a:pPr algn="ctr">
              <a:buFont typeface="Wingdings" pitchFamily="2" charset="2"/>
              <a:buNone/>
            </a:pPr>
            <a:r>
              <a:rPr lang="en-US" altLang="en-US" sz="4800" b="1" dirty="0" smtClean="0">
                <a:latin typeface="Days" panose="02000505050000020004" pitchFamily="2" charset="0"/>
              </a:rPr>
              <a:t>www.flofab.com</a:t>
            </a:r>
          </a:p>
        </p:txBody>
      </p:sp>
    </p:spTree>
    <p:extLst>
      <p:ext uri="{BB962C8B-B14F-4D97-AF65-F5344CB8AC3E}">
        <p14:creationId xmlns:p14="http://schemas.microsoft.com/office/powerpoint/2010/main" val="1106101397"/>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432660" y="6027209"/>
            <a:ext cx="8953024" cy="1295400"/>
          </a:xfrm>
        </p:spPr>
        <p:txBody>
          <a:bodyPr/>
          <a:lstStyle/>
          <a:p>
            <a:pPr algn="ctr"/>
            <a:r>
              <a:rPr lang="en-US" altLang="en-US" sz="3200" b="1" dirty="0" smtClean="0">
                <a:solidFill>
                  <a:schemeClr val="tx1"/>
                </a:solidFill>
                <a:latin typeface="Arial" charset="0"/>
                <a:cs typeface="Arial" charset="0"/>
              </a:rPr>
              <a:t>More than 60% of US projects at the bid phase originate with MASTERSPEC</a:t>
            </a:r>
          </a:p>
        </p:txBody>
      </p:sp>
      <p:pic>
        <p:nvPicPr>
          <p:cNvPr id="2867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10892" y="4280218"/>
            <a:ext cx="3590290" cy="931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7207" y="2761722"/>
            <a:ext cx="4115910" cy="94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502920" y="1273810"/>
            <a:ext cx="8953024"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800">
                <a:solidFill>
                  <a:schemeClr val="tx2"/>
                </a:solidFill>
                <a:latin typeface="+mj-lt"/>
                <a:ea typeface="+mj-ea"/>
                <a:cs typeface="+mj-cs"/>
              </a:defRPr>
            </a:lvl1pPr>
            <a:lvl2pPr algn="l" rtl="0" eaLnBrk="0" fontAlgn="base" hangingPunct="0">
              <a:spcBef>
                <a:spcPct val="0"/>
              </a:spcBef>
              <a:spcAft>
                <a:spcPct val="0"/>
              </a:spcAft>
              <a:defRPr sz="4800">
                <a:solidFill>
                  <a:schemeClr val="tx2"/>
                </a:solidFill>
                <a:latin typeface="Arial Narrow" pitchFamily="34" charset="0"/>
              </a:defRPr>
            </a:lvl2pPr>
            <a:lvl3pPr algn="l" rtl="0" eaLnBrk="0" fontAlgn="base" hangingPunct="0">
              <a:spcBef>
                <a:spcPct val="0"/>
              </a:spcBef>
              <a:spcAft>
                <a:spcPct val="0"/>
              </a:spcAft>
              <a:defRPr sz="4800">
                <a:solidFill>
                  <a:schemeClr val="tx2"/>
                </a:solidFill>
                <a:latin typeface="Arial Narrow" pitchFamily="34" charset="0"/>
              </a:defRPr>
            </a:lvl3pPr>
            <a:lvl4pPr algn="l" rtl="0" eaLnBrk="0" fontAlgn="base" hangingPunct="0">
              <a:spcBef>
                <a:spcPct val="0"/>
              </a:spcBef>
              <a:spcAft>
                <a:spcPct val="0"/>
              </a:spcAft>
              <a:defRPr sz="4800">
                <a:solidFill>
                  <a:schemeClr val="tx2"/>
                </a:solidFill>
                <a:latin typeface="Arial Narrow" pitchFamily="34" charset="0"/>
              </a:defRPr>
            </a:lvl4pPr>
            <a:lvl5pPr algn="l" rtl="0" eaLnBrk="0" fontAlgn="base" hangingPunct="0">
              <a:spcBef>
                <a:spcPct val="0"/>
              </a:spcBef>
              <a:spcAft>
                <a:spcPct val="0"/>
              </a:spcAft>
              <a:defRPr sz="4800">
                <a:solidFill>
                  <a:schemeClr val="tx2"/>
                </a:solidFill>
                <a:latin typeface="Arial Narrow" pitchFamily="34" charset="0"/>
              </a:defRPr>
            </a:lvl5pPr>
            <a:lvl6pPr marL="457200" algn="l" rtl="0" fontAlgn="base">
              <a:spcBef>
                <a:spcPct val="0"/>
              </a:spcBef>
              <a:spcAft>
                <a:spcPct val="0"/>
              </a:spcAft>
              <a:defRPr sz="4800">
                <a:solidFill>
                  <a:schemeClr val="tx2"/>
                </a:solidFill>
                <a:latin typeface="Arial Narrow" pitchFamily="34" charset="0"/>
              </a:defRPr>
            </a:lvl6pPr>
            <a:lvl7pPr marL="914400" algn="l" rtl="0" fontAlgn="base">
              <a:spcBef>
                <a:spcPct val="0"/>
              </a:spcBef>
              <a:spcAft>
                <a:spcPct val="0"/>
              </a:spcAft>
              <a:defRPr sz="4800">
                <a:solidFill>
                  <a:schemeClr val="tx2"/>
                </a:solidFill>
                <a:latin typeface="Arial Narrow" pitchFamily="34" charset="0"/>
              </a:defRPr>
            </a:lvl7pPr>
            <a:lvl8pPr marL="1371600" algn="l" rtl="0" fontAlgn="base">
              <a:spcBef>
                <a:spcPct val="0"/>
              </a:spcBef>
              <a:spcAft>
                <a:spcPct val="0"/>
              </a:spcAft>
              <a:defRPr sz="4800">
                <a:solidFill>
                  <a:schemeClr val="tx2"/>
                </a:solidFill>
                <a:latin typeface="Arial Narrow" pitchFamily="34" charset="0"/>
              </a:defRPr>
            </a:lvl8pPr>
            <a:lvl9pPr marL="1828800" algn="l" rtl="0" fontAlgn="base">
              <a:spcBef>
                <a:spcPct val="0"/>
              </a:spcBef>
              <a:spcAft>
                <a:spcPct val="0"/>
              </a:spcAft>
              <a:defRPr sz="4800">
                <a:solidFill>
                  <a:schemeClr val="tx2"/>
                </a:solidFill>
                <a:latin typeface="Arial Narrow" pitchFamily="34" charset="0"/>
              </a:defRPr>
            </a:lvl9pPr>
          </a:lstStyle>
          <a:p>
            <a:pPr algn="ctr">
              <a:defRPr/>
            </a:pPr>
            <a:r>
              <a:rPr lang="en-US" sz="3200" b="1" kern="0" dirty="0" smtClean="0">
                <a:solidFill>
                  <a:schemeClr val="tx1"/>
                </a:solidFill>
                <a:latin typeface="Arial" panose="020B0604020202020204" pitchFamily="34" charset="0"/>
                <a:cs typeface="Arial" panose="020B0604020202020204" pitchFamily="34" charset="0"/>
              </a:rPr>
              <a:t>Proud approved supplier for MASTERSPEC</a:t>
            </a:r>
            <a:endParaRPr lang="en-US" sz="3200" b="1" kern="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8397193"/>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1861" y="4993335"/>
            <a:ext cx="2353945" cy="1046440"/>
          </a:xfrm>
          <a:prstGeom prst="rect">
            <a:avLst/>
          </a:prstGeom>
        </p:spPr>
        <p:txBody>
          <a:bodyPr vert="horz" wrap="square" lIns="0" tIns="0" rIns="0" bIns="0" rtlCol="0">
            <a:spAutoFit/>
          </a:bodyPr>
          <a:lstStyle/>
          <a:p>
            <a:pPr algn="ctr">
              <a:lnSpc>
                <a:spcPct val="100000"/>
              </a:lnSpc>
            </a:pPr>
            <a:r>
              <a:rPr sz="1700" dirty="0">
                <a:solidFill>
                  <a:srgbClr val="FFFFFF"/>
                </a:solidFill>
                <a:latin typeface="Century Gothic"/>
                <a:cs typeface="Century Gothic"/>
              </a:rPr>
              <a:t>Cast iron oversized</a:t>
            </a:r>
            <a:r>
              <a:rPr sz="1700" spc="-117" dirty="0">
                <a:solidFill>
                  <a:srgbClr val="FFFFFF"/>
                </a:solidFill>
                <a:latin typeface="Century Gothic"/>
                <a:cs typeface="Century Gothic"/>
              </a:rPr>
              <a:t> </a:t>
            </a:r>
            <a:r>
              <a:rPr sz="1700" spc="-6" dirty="0">
                <a:solidFill>
                  <a:srgbClr val="FFFFFF"/>
                </a:solidFill>
                <a:latin typeface="Century Gothic"/>
                <a:cs typeface="Century Gothic"/>
              </a:rPr>
              <a:t>NPT</a:t>
            </a:r>
            <a:endParaRPr sz="1700">
              <a:latin typeface="Century Gothic"/>
              <a:cs typeface="Century Gothic"/>
            </a:endParaRPr>
          </a:p>
          <a:p>
            <a:pPr marL="2123" algn="ctr"/>
            <a:r>
              <a:rPr sz="1700" dirty="0">
                <a:solidFill>
                  <a:srgbClr val="FFFFFF"/>
                </a:solidFill>
                <a:latin typeface="Century Gothic"/>
                <a:cs typeface="Century Gothic"/>
              </a:rPr>
              <a:t>threaded</a:t>
            </a:r>
            <a:endParaRPr sz="1700">
              <a:latin typeface="Century Gothic"/>
              <a:cs typeface="Century Gothic"/>
            </a:endParaRPr>
          </a:p>
          <a:p>
            <a:pPr marL="708" algn="ctr"/>
            <a:r>
              <a:rPr sz="1700" dirty="0">
                <a:solidFill>
                  <a:srgbClr val="FFFFFF"/>
                </a:solidFill>
                <a:latin typeface="Century Gothic"/>
                <a:cs typeface="Century Gothic"/>
              </a:rPr>
              <a:t>conduit</a:t>
            </a:r>
            <a:r>
              <a:rPr sz="1700" spc="-111" dirty="0">
                <a:solidFill>
                  <a:srgbClr val="FFFFFF"/>
                </a:solidFill>
                <a:latin typeface="Century Gothic"/>
                <a:cs typeface="Century Gothic"/>
              </a:rPr>
              <a:t> </a:t>
            </a:r>
            <a:r>
              <a:rPr sz="1700" spc="-6" dirty="0">
                <a:solidFill>
                  <a:srgbClr val="FFFFFF"/>
                </a:solidFill>
                <a:latin typeface="Century Gothic"/>
                <a:cs typeface="Century Gothic"/>
              </a:rPr>
              <a:t>box</a:t>
            </a:r>
            <a:endParaRPr sz="1700">
              <a:latin typeface="Century Gothic"/>
              <a:cs typeface="Century Gothic"/>
            </a:endParaRPr>
          </a:p>
        </p:txBody>
      </p:sp>
      <p:sp>
        <p:nvSpPr>
          <p:cNvPr id="3" name="object 3"/>
          <p:cNvSpPr/>
          <p:nvPr/>
        </p:nvSpPr>
        <p:spPr>
          <a:xfrm>
            <a:off x="2100529" y="2469896"/>
            <a:ext cx="6206033" cy="4786071"/>
          </a:xfrm>
          <a:prstGeom prst="rect">
            <a:avLst/>
          </a:prstGeom>
          <a:blipFill>
            <a:blip r:embed="rId2" cstate="print"/>
            <a:stretch>
              <a:fillRect/>
            </a:stretch>
          </a:blipFill>
        </p:spPr>
        <p:txBody>
          <a:bodyPr wrap="square" lIns="0" tIns="0" rIns="0" bIns="0" rtlCol="0"/>
          <a:lstStyle/>
          <a:p>
            <a:endParaRPr>
              <a:solidFill>
                <a:srgbClr val="002060"/>
              </a:solidFill>
            </a:endParaRPr>
          </a:p>
        </p:txBody>
      </p:sp>
      <p:sp>
        <p:nvSpPr>
          <p:cNvPr id="4" name="object 4"/>
          <p:cNvSpPr/>
          <p:nvPr/>
        </p:nvSpPr>
        <p:spPr>
          <a:xfrm>
            <a:off x="2382165" y="2760064"/>
            <a:ext cx="5642762" cy="4205732"/>
          </a:xfrm>
          <a:prstGeom prst="rect">
            <a:avLst/>
          </a:prstGeom>
          <a:blipFill>
            <a:blip r:embed="rId3" cstate="print"/>
            <a:stretch>
              <a:fillRect/>
            </a:stretch>
          </a:blipFill>
        </p:spPr>
        <p:txBody>
          <a:bodyPr wrap="square" lIns="0" tIns="0" rIns="0" bIns="0" rtlCol="0"/>
          <a:lstStyle/>
          <a:p>
            <a:endParaRPr>
              <a:solidFill>
                <a:srgbClr val="002060"/>
              </a:solidFill>
            </a:endParaRPr>
          </a:p>
        </p:txBody>
      </p:sp>
      <p:sp>
        <p:nvSpPr>
          <p:cNvPr id="5" name="object 5"/>
          <p:cNvSpPr txBox="1"/>
          <p:nvPr/>
        </p:nvSpPr>
        <p:spPr>
          <a:xfrm>
            <a:off x="5193626" y="6739880"/>
            <a:ext cx="1586992" cy="796671"/>
          </a:xfrm>
          <a:prstGeom prst="rect">
            <a:avLst/>
          </a:prstGeom>
        </p:spPr>
        <p:txBody>
          <a:bodyPr vert="horz" wrap="square" lIns="0" tIns="0" rIns="0" bIns="0" rtlCol="0">
            <a:spAutoFit/>
          </a:bodyPr>
          <a:lstStyle/>
          <a:p>
            <a:pPr marL="14150" marR="5660" indent="1415" algn="ctr"/>
            <a:r>
              <a:rPr sz="1700" spc="-6" dirty="0">
                <a:solidFill>
                  <a:srgbClr val="002060"/>
                </a:solidFill>
                <a:latin typeface="Century Gothic"/>
                <a:cs typeface="Century Gothic"/>
              </a:rPr>
              <a:t>Leads are </a:t>
            </a:r>
            <a:r>
              <a:rPr sz="1700" dirty="0">
                <a:solidFill>
                  <a:srgbClr val="002060"/>
                </a:solidFill>
                <a:latin typeface="Century Gothic"/>
                <a:cs typeface="Century Gothic"/>
              </a:rPr>
              <a:t>fully  </a:t>
            </a:r>
            <a:r>
              <a:rPr sz="1700" spc="-6" dirty="0">
                <a:solidFill>
                  <a:srgbClr val="002060"/>
                </a:solidFill>
                <a:latin typeface="Century Gothic"/>
                <a:cs typeface="Century Gothic"/>
              </a:rPr>
              <a:t>protected</a:t>
            </a:r>
            <a:r>
              <a:rPr sz="1700" spc="-78" dirty="0">
                <a:solidFill>
                  <a:srgbClr val="002060"/>
                </a:solidFill>
                <a:latin typeface="Century Gothic"/>
                <a:cs typeface="Century Gothic"/>
              </a:rPr>
              <a:t> </a:t>
            </a:r>
            <a:r>
              <a:rPr sz="1700" dirty="0">
                <a:solidFill>
                  <a:srgbClr val="002060"/>
                </a:solidFill>
                <a:latin typeface="Century Gothic"/>
                <a:cs typeface="Century Gothic"/>
              </a:rPr>
              <a:t>from  </a:t>
            </a:r>
            <a:r>
              <a:rPr sz="1700" spc="-6" dirty="0">
                <a:solidFill>
                  <a:srgbClr val="002060"/>
                </a:solidFill>
                <a:latin typeface="Century Gothic"/>
                <a:cs typeface="Century Gothic"/>
              </a:rPr>
              <a:t>abrasion</a:t>
            </a:r>
            <a:endParaRPr sz="1700">
              <a:solidFill>
                <a:srgbClr val="002060"/>
              </a:solidFill>
              <a:latin typeface="Century Gothic"/>
              <a:cs typeface="Century Gothic"/>
            </a:endParaRPr>
          </a:p>
        </p:txBody>
      </p:sp>
      <p:sp>
        <p:nvSpPr>
          <p:cNvPr id="6" name="object 6"/>
          <p:cNvSpPr txBox="1"/>
          <p:nvPr/>
        </p:nvSpPr>
        <p:spPr>
          <a:xfrm>
            <a:off x="7453692" y="3033682"/>
            <a:ext cx="2433574" cy="784830"/>
          </a:xfrm>
          <a:prstGeom prst="rect">
            <a:avLst/>
          </a:prstGeom>
        </p:spPr>
        <p:txBody>
          <a:bodyPr vert="horz" wrap="square" lIns="0" tIns="0" rIns="0" bIns="0" rtlCol="0">
            <a:spAutoFit/>
          </a:bodyPr>
          <a:lstStyle/>
          <a:p>
            <a:pPr marL="619785" marR="5660" indent="-606342"/>
            <a:r>
              <a:rPr sz="1700" spc="-6" dirty="0">
                <a:solidFill>
                  <a:srgbClr val="002060"/>
                </a:solidFill>
                <a:latin typeface="Century Gothic"/>
                <a:cs typeface="Century Gothic"/>
              </a:rPr>
              <a:t>Dual </a:t>
            </a:r>
            <a:r>
              <a:rPr sz="1700" dirty="0">
                <a:solidFill>
                  <a:srgbClr val="002060"/>
                </a:solidFill>
                <a:latin typeface="Century Gothic"/>
                <a:cs typeface="Century Gothic"/>
              </a:rPr>
              <a:t>oversized</a:t>
            </a:r>
            <a:r>
              <a:rPr sz="1700" spc="-84" dirty="0">
                <a:solidFill>
                  <a:srgbClr val="002060"/>
                </a:solidFill>
                <a:latin typeface="Century Gothic"/>
                <a:cs typeface="Century Gothic"/>
              </a:rPr>
              <a:t> </a:t>
            </a:r>
            <a:r>
              <a:rPr sz="1700" spc="-6" dirty="0">
                <a:solidFill>
                  <a:srgbClr val="002060"/>
                </a:solidFill>
                <a:latin typeface="Century Gothic"/>
                <a:cs typeface="Century Gothic"/>
              </a:rPr>
              <a:t>bearings  </a:t>
            </a:r>
            <a:r>
              <a:rPr sz="1700" dirty="0">
                <a:solidFill>
                  <a:srgbClr val="002060"/>
                </a:solidFill>
                <a:latin typeface="Century Gothic"/>
                <a:cs typeface="Century Gothic"/>
              </a:rPr>
              <a:t>increase</a:t>
            </a:r>
            <a:r>
              <a:rPr sz="1700" spc="-111" dirty="0">
                <a:solidFill>
                  <a:srgbClr val="002060"/>
                </a:solidFill>
                <a:latin typeface="Century Gothic"/>
                <a:cs typeface="Century Gothic"/>
              </a:rPr>
              <a:t> </a:t>
            </a:r>
            <a:r>
              <a:rPr sz="1700" spc="6" dirty="0">
                <a:solidFill>
                  <a:srgbClr val="002060"/>
                </a:solidFill>
                <a:latin typeface="Century Gothic"/>
                <a:cs typeface="Century Gothic"/>
              </a:rPr>
              <a:t>life</a:t>
            </a:r>
            <a:endParaRPr sz="1700">
              <a:solidFill>
                <a:srgbClr val="002060"/>
              </a:solidFill>
              <a:latin typeface="Century Gothic"/>
              <a:cs typeface="Century Gothic"/>
            </a:endParaRPr>
          </a:p>
        </p:txBody>
      </p:sp>
      <p:sp>
        <p:nvSpPr>
          <p:cNvPr id="7" name="object 7"/>
          <p:cNvSpPr txBox="1"/>
          <p:nvPr/>
        </p:nvSpPr>
        <p:spPr>
          <a:xfrm>
            <a:off x="59456" y="3844460"/>
            <a:ext cx="2291080" cy="796671"/>
          </a:xfrm>
          <a:prstGeom prst="rect">
            <a:avLst/>
          </a:prstGeom>
        </p:spPr>
        <p:txBody>
          <a:bodyPr vert="horz" wrap="square" lIns="0" tIns="0" rIns="0" bIns="0" rtlCol="0">
            <a:spAutoFit/>
          </a:bodyPr>
          <a:lstStyle/>
          <a:p>
            <a:pPr marL="14150" marR="5660" algn="ctr"/>
            <a:r>
              <a:rPr sz="1700" dirty="0">
                <a:solidFill>
                  <a:srgbClr val="FFFFFF"/>
                </a:solidFill>
                <a:latin typeface="Century Gothic"/>
                <a:cs typeface="Century Gothic"/>
              </a:rPr>
              <a:t>Stainless </a:t>
            </a:r>
            <a:r>
              <a:rPr sz="1700" spc="-6" dirty="0">
                <a:solidFill>
                  <a:srgbClr val="FFFFFF"/>
                </a:solidFill>
                <a:latin typeface="Century Gothic"/>
                <a:cs typeface="Century Gothic"/>
              </a:rPr>
              <a:t>steel 50/60HZ  nameplate and</a:t>
            </a:r>
            <a:r>
              <a:rPr sz="1700" spc="-45" dirty="0">
                <a:solidFill>
                  <a:srgbClr val="FFFFFF"/>
                </a:solidFill>
                <a:latin typeface="Century Gothic"/>
                <a:cs typeface="Century Gothic"/>
              </a:rPr>
              <a:t> </a:t>
            </a:r>
            <a:r>
              <a:rPr sz="1700" dirty="0">
                <a:solidFill>
                  <a:srgbClr val="FFFFFF"/>
                </a:solidFill>
                <a:latin typeface="Century Gothic"/>
                <a:cs typeface="Century Gothic"/>
              </a:rPr>
              <a:t>wiring  diagram</a:t>
            </a:r>
            <a:endParaRPr sz="1700">
              <a:latin typeface="Century Gothic"/>
              <a:cs typeface="Century Gothic"/>
            </a:endParaRPr>
          </a:p>
        </p:txBody>
      </p:sp>
      <p:sp>
        <p:nvSpPr>
          <p:cNvPr id="8" name="object 8"/>
          <p:cNvSpPr txBox="1"/>
          <p:nvPr/>
        </p:nvSpPr>
        <p:spPr>
          <a:xfrm>
            <a:off x="568747" y="6168522"/>
            <a:ext cx="1496886" cy="796671"/>
          </a:xfrm>
          <a:prstGeom prst="rect">
            <a:avLst/>
          </a:prstGeom>
        </p:spPr>
        <p:txBody>
          <a:bodyPr vert="horz" wrap="square" lIns="0" tIns="0" rIns="0" bIns="0" rtlCol="0">
            <a:spAutoFit/>
          </a:bodyPr>
          <a:lstStyle/>
          <a:p>
            <a:pPr marL="14150" marR="5660" algn="ctr"/>
            <a:r>
              <a:rPr sz="1700" dirty="0">
                <a:solidFill>
                  <a:srgbClr val="002060"/>
                </a:solidFill>
                <a:latin typeface="Century Gothic"/>
                <a:cs typeface="Century Gothic"/>
              </a:rPr>
              <a:t>Color coded  oversized</a:t>
            </a:r>
            <a:r>
              <a:rPr sz="1700" spc="-117" dirty="0">
                <a:solidFill>
                  <a:srgbClr val="002060"/>
                </a:solidFill>
                <a:latin typeface="Century Gothic"/>
                <a:cs typeface="Century Gothic"/>
              </a:rPr>
              <a:t> </a:t>
            </a:r>
            <a:r>
              <a:rPr sz="1700" dirty="0">
                <a:solidFill>
                  <a:srgbClr val="002060"/>
                </a:solidFill>
                <a:latin typeface="Century Gothic"/>
                <a:cs typeface="Century Gothic"/>
              </a:rPr>
              <a:t>lead  AWG</a:t>
            </a:r>
            <a:endParaRPr sz="1700">
              <a:solidFill>
                <a:srgbClr val="002060"/>
              </a:solidFill>
              <a:latin typeface="Century Gothic"/>
              <a:cs typeface="Century Gothic"/>
            </a:endParaRPr>
          </a:p>
        </p:txBody>
      </p:sp>
      <p:sp>
        <p:nvSpPr>
          <p:cNvPr id="9" name="object 9"/>
          <p:cNvSpPr txBox="1">
            <a:spLocks noGrp="1"/>
          </p:cNvSpPr>
          <p:nvPr>
            <p:ph type="title"/>
          </p:nvPr>
        </p:nvSpPr>
        <p:spPr>
          <a:xfrm>
            <a:off x="297169" y="299669"/>
            <a:ext cx="6554724" cy="1312672"/>
          </a:xfrm>
          <a:prstGeom prst="rect">
            <a:avLst/>
          </a:prstGeom>
        </p:spPr>
        <p:txBody>
          <a:bodyPr vert="horz" wrap="square" lIns="0" tIns="0" rIns="0" bIns="0" rtlCol="0">
            <a:spAutoFit/>
          </a:bodyPr>
          <a:lstStyle/>
          <a:p>
            <a:pPr marL="14150"/>
            <a:r>
              <a:rPr sz="4200" spc="-6" dirty="0"/>
              <a:t>Built </a:t>
            </a:r>
            <a:r>
              <a:rPr sz="4200" dirty="0"/>
              <a:t>To</a:t>
            </a:r>
            <a:r>
              <a:rPr sz="4200" spc="-106" dirty="0"/>
              <a:t> </a:t>
            </a:r>
            <a:r>
              <a:rPr sz="4200" dirty="0"/>
              <a:t>Last</a:t>
            </a:r>
            <a:endParaRPr sz="4200"/>
          </a:p>
          <a:p>
            <a:pPr marL="523563"/>
            <a:r>
              <a:rPr sz="4200" dirty="0"/>
              <a:t>Rugged</a:t>
            </a:r>
            <a:r>
              <a:rPr sz="4200" spc="-84" dirty="0"/>
              <a:t> </a:t>
            </a:r>
            <a:r>
              <a:rPr sz="4200" dirty="0"/>
              <a:t>Construction…</a:t>
            </a:r>
            <a:endParaRPr sz="4200"/>
          </a:p>
        </p:txBody>
      </p:sp>
      <p:sp>
        <p:nvSpPr>
          <p:cNvPr id="10" name="object 10"/>
          <p:cNvSpPr txBox="1"/>
          <p:nvPr/>
        </p:nvSpPr>
        <p:spPr>
          <a:xfrm>
            <a:off x="2188540" y="6726063"/>
            <a:ext cx="2529967" cy="1046440"/>
          </a:xfrm>
          <a:prstGeom prst="rect">
            <a:avLst/>
          </a:prstGeom>
        </p:spPr>
        <p:txBody>
          <a:bodyPr vert="horz" wrap="square" lIns="0" tIns="0" rIns="0" bIns="0" rtlCol="0">
            <a:spAutoFit/>
          </a:bodyPr>
          <a:lstStyle/>
          <a:p>
            <a:pPr marL="13443" marR="5660" algn="ctr"/>
            <a:r>
              <a:rPr sz="1700" dirty="0">
                <a:solidFill>
                  <a:srgbClr val="FFFFFF"/>
                </a:solidFill>
                <a:latin typeface="Century Gothic"/>
                <a:cs typeface="Century Gothic"/>
              </a:rPr>
              <a:t>Removable </a:t>
            </a:r>
            <a:r>
              <a:rPr sz="1700" spc="-6" dirty="0">
                <a:solidFill>
                  <a:srgbClr val="FFFFFF"/>
                </a:solidFill>
                <a:latin typeface="Century Gothic"/>
                <a:cs typeface="Century Gothic"/>
              </a:rPr>
              <a:t>feet </a:t>
            </a:r>
            <a:r>
              <a:rPr sz="1700" dirty="0">
                <a:solidFill>
                  <a:srgbClr val="FFFFFF"/>
                </a:solidFill>
                <a:latin typeface="Century Gothic"/>
                <a:cs typeface="Century Gothic"/>
              </a:rPr>
              <a:t>for</a:t>
            </a:r>
            <a:r>
              <a:rPr sz="1700" spc="-72" dirty="0">
                <a:solidFill>
                  <a:srgbClr val="FFFFFF"/>
                </a:solidFill>
                <a:latin typeface="Century Gothic"/>
                <a:cs typeface="Century Gothic"/>
              </a:rPr>
              <a:t> </a:t>
            </a:r>
            <a:r>
              <a:rPr sz="1700" spc="-6" dirty="0">
                <a:solidFill>
                  <a:srgbClr val="FFFFFF"/>
                </a:solidFill>
                <a:latin typeface="Century Gothic"/>
                <a:cs typeface="Century Gothic"/>
              </a:rPr>
              <a:t>easy  </a:t>
            </a:r>
            <a:r>
              <a:rPr sz="1700" dirty="0">
                <a:solidFill>
                  <a:srgbClr val="FFFFFF"/>
                </a:solidFill>
                <a:latin typeface="Century Gothic"/>
                <a:cs typeface="Century Gothic"/>
              </a:rPr>
              <a:t>F1, F2, F3 conversion. Up  to </a:t>
            </a:r>
            <a:r>
              <a:rPr sz="1700" spc="-6" dirty="0">
                <a:solidFill>
                  <a:srgbClr val="FFFFFF"/>
                </a:solidFill>
                <a:latin typeface="Century Gothic"/>
                <a:cs typeface="Century Gothic"/>
              </a:rPr>
              <a:t>326T</a:t>
            </a:r>
            <a:r>
              <a:rPr sz="1700" spc="-78" dirty="0">
                <a:solidFill>
                  <a:srgbClr val="FFFFFF"/>
                </a:solidFill>
                <a:latin typeface="Century Gothic"/>
                <a:cs typeface="Century Gothic"/>
              </a:rPr>
              <a:t> </a:t>
            </a:r>
            <a:r>
              <a:rPr sz="1700" spc="-6" dirty="0">
                <a:solidFill>
                  <a:srgbClr val="FFFFFF"/>
                </a:solidFill>
                <a:latin typeface="Century Gothic"/>
                <a:cs typeface="Century Gothic"/>
              </a:rPr>
              <a:t>frame</a:t>
            </a:r>
            <a:endParaRPr sz="1700">
              <a:latin typeface="Century Gothic"/>
              <a:cs typeface="Century Gothic"/>
            </a:endParaRPr>
          </a:p>
        </p:txBody>
      </p:sp>
      <p:sp>
        <p:nvSpPr>
          <p:cNvPr id="11" name="object 11"/>
          <p:cNvSpPr txBox="1"/>
          <p:nvPr/>
        </p:nvSpPr>
        <p:spPr>
          <a:xfrm>
            <a:off x="7540587" y="4123546"/>
            <a:ext cx="2334387" cy="784830"/>
          </a:xfrm>
          <a:prstGeom prst="rect">
            <a:avLst/>
          </a:prstGeom>
        </p:spPr>
        <p:txBody>
          <a:bodyPr vert="horz" wrap="square" lIns="0" tIns="0" rIns="0" bIns="0" rtlCol="0">
            <a:spAutoFit/>
          </a:bodyPr>
          <a:lstStyle/>
          <a:p>
            <a:pPr algn="ctr">
              <a:lnSpc>
                <a:spcPct val="100000"/>
              </a:lnSpc>
            </a:pPr>
            <a:r>
              <a:rPr sz="1700" spc="-6" dirty="0">
                <a:solidFill>
                  <a:srgbClr val="002060"/>
                </a:solidFill>
                <a:latin typeface="Century Gothic"/>
                <a:cs typeface="Century Gothic"/>
              </a:rPr>
              <a:t>Techtop</a:t>
            </a:r>
            <a:r>
              <a:rPr sz="1700" spc="-33" dirty="0">
                <a:solidFill>
                  <a:srgbClr val="002060"/>
                </a:solidFill>
                <a:latin typeface="Century Gothic"/>
                <a:cs typeface="Century Gothic"/>
              </a:rPr>
              <a:t> </a:t>
            </a:r>
            <a:r>
              <a:rPr sz="1700" spc="-6" dirty="0">
                <a:solidFill>
                  <a:srgbClr val="002060"/>
                </a:solidFill>
                <a:latin typeface="Century Gothic"/>
                <a:cs typeface="Century Gothic"/>
              </a:rPr>
              <a:t>“Gauntlet”</a:t>
            </a:r>
            <a:endParaRPr sz="1700">
              <a:solidFill>
                <a:srgbClr val="002060"/>
              </a:solidFill>
              <a:latin typeface="Century Gothic"/>
              <a:cs typeface="Century Gothic"/>
            </a:endParaRPr>
          </a:p>
          <a:p>
            <a:pPr algn="ctr">
              <a:lnSpc>
                <a:spcPct val="100000"/>
              </a:lnSpc>
            </a:pPr>
            <a:r>
              <a:rPr sz="1700" spc="-6" dirty="0">
                <a:solidFill>
                  <a:srgbClr val="002060"/>
                </a:solidFill>
                <a:latin typeface="Century Gothic"/>
                <a:cs typeface="Century Gothic"/>
              </a:rPr>
              <a:t>bearing </a:t>
            </a:r>
            <a:r>
              <a:rPr sz="1700" dirty="0">
                <a:solidFill>
                  <a:srgbClr val="002060"/>
                </a:solidFill>
                <a:latin typeface="Century Gothic"/>
                <a:cs typeface="Century Gothic"/>
              </a:rPr>
              <a:t>sealing</a:t>
            </a:r>
            <a:r>
              <a:rPr sz="1700" spc="-100" dirty="0">
                <a:solidFill>
                  <a:srgbClr val="002060"/>
                </a:solidFill>
                <a:latin typeface="Century Gothic"/>
                <a:cs typeface="Century Gothic"/>
              </a:rPr>
              <a:t> </a:t>
            </a:r>
            <a:r>
              <a:rPr sz="1700" dirty="0">
                <a:solidFill>
                  <a:srgbClr val="002060"/>
                </a:solidFill>
                <a:latin typeface="Century Gothic"/>
                <a:cs typeface="Century Gothic"/>
              </a:rPr>
              <a:t>system</a:t>
            </a:r>
            <a:endParaRPr sz="1700">
              <a:solidFill>
                <a:srgbClr val="002060"/>
              </a:solidFill>
              <a:latin typeface="Century Gothic"/>
              <a:cs typeface="Century Gothic"/>
            </a:endParaRPr>
          </a:p>
        </p:txBody>
      </p:sp>
      <p:sp>
        <p:nvSpPr>
          <p:cNvPr id="12" name="object 12"/>
          <p:cNvSpPr txBox="1"/>
          <p:nvPr/>
        </p:nvSpPr>
        <p:spPr>
          <a:xfrm>
            <a:off x="7118412" y="5226506"/>
            <a:ext cx="2861056" cy="1736373"/>
          </a:xfrm>
          <a:prstGeom prst="rect">
            <a:avLst/>
          </a:prstGeom>
        </p:spPr>
        <p:txBody>
          <a:bodyPr vert="horz" wrap="square" lIns="0" tIns="0" rIns="0" bIns="0" rtlCol="0">
            <a:spAutoFit/>
          </a:bodyPr>
          <a:lstStyle/>
          <a:p>
            <a:pPr marL="937460" marR="5660" algn="ctr"/>
            <a:r>
              <a:rPr sz="1700" dirty="0">
                <a:solidFill>
                  <a:srgbClr val="002060"/>
                </a:solidFill>
                <a:latin typeface="Century Gothic"/>
                <a:cs typeface="Century Gothic"/>
              </a:rPr>
              <a:t>Cast iron inner</a:t>
            </a:r>
            <a:r>
              <a:rPr sz="1700" spc="-123" dirty="0">
                <a:solidFill>
                  <a:srgbClr val="002060"/>
                </a:solidFill>
                <a:latin typeface="Century Gothic"/>
                <a:cs typeface="Century Gothic"/>
              </a:rPr>
              <a:t> </a:t>
            </a:r>
            <a:r>
              <a:rPr sz="1700" spc="-6" dirty="0">
                <a:solidFill>
                  <a:srgbClr val="002060"/>
                </a:solidFill>
                <a:latin typeface="Century Gothic"/>
                <a:cs typeface="Century Gothic"/>
              </a:rPr>
              <a:t>and  </a:t>
            </a:r>
            <a:r>
              <a:rPr sz="1700" dirty="0">
                <a:solidFill>
                  <a:srgbClr val="002060"/>
                </a:solidFill>
                <a:latin typeface="Century Gothic"/>
                <a:cs typeface="Century Gothic"/>
              </a:rPr>
              <a:t>outer </a:t>
            </a:r>
            <a:r>
              <a:rPr sz="1700" spc="-6" dirty="0">
                <a:solidFill>
                  <a:srgbClr val="002060"/>
                </a:solidFill>
                <a:latin typeface="Century Gothic"/>
                <a:cs typeface="Century Gothic"/>
              </a:rPr>
              <a:t>bearing  </a:t>
            </a:r>
            <a:r>
              <a:rPr sz="1700" dirty="0">
                <a:solidFill>
                  <a:srgbClr val="002060"/>
                </a:solidFill>
                <a:latin typeface="Century Gothic"/>
                <a:cs typeface="Century Gothic"/>
              </a:rPr>
              <a:t>retainers</a:t>
            </a:r>
            <a:endParaRPr sz="1700">
              <a:solidFill>
                <a:srgbClr val="002060"/>
              </a:solidFill>
              <a:latin typeface="Century Gothic"/>
              <a:cs typeface="Century Gothic"/>
            </a:endParaRPr>
          </a:p>
          <a:p>
            <a:pPr marL="14150" marR="492431" indent="486772">
              <a:spcBef>
                <a:spcPts val="1276"/>
              </a:spcBef>
            </a:pPr>
            <a:r>
              <a:rPr sz="1700" dirty="0">
                <a:solidFill>
                  <a:srgbClr val="002060"/>
                </a:solidFill>
                <a:latin typeface="Century Gothic"/>
                <a:cs typeface="Century Gothic"/>
              </a:rPr>
              <a:t>Anti-bacterial  “Tropicalized”</a:t>
            </a:r>
            <a:r>
              <a:rPr sz="1700" spc="-123" dirty="0">
                <a:solidFill>
                  <a:srgbClr val="002060"/>
                </a:solidFill>
                <a:latin typeface="Century Gothic"/>
                <a:cs typeface="Century Gothic"/>
              </a:rPr>
              <a:t> </a:t>
            </a:r>
            <a:r>
              <a:rPr sz="1700" dirty="0">
                <a:solidFill>
                  <a:srgbClr val="002060"/>
                </a:solidFill>
                <a:latin typeface="Century Gothic"/>
                <a:cs typeface="Century Gothic"/>
              </a:rPr>
              <a:t>windings</a:t>
            </a:r>
            <a:endParaRPr sz="1700">
              <a:solidFill>
                <a:srgbClr val="002060"/>
              </a:solidFill>
              <a:latin typeface="Century Gothic"/>
              <a:cs typeface="Century Gothic"/>
            </a:endParaRPr>
          </a:p>
        </p:txBody>
      </p:sp>
      <p:sp>
        <p:nvSpPr>
          <p:cNvPr id="13" name="object 13"/>
          <p:cNvSpPr txBox="1"/>
          <p:nvPr/>
        </p:nvSpPr>
        <p:spPr>
          <a:xfrm>
            <a:off x="7048424" y="2072641"/>
            <a:ext cx="2726246" cy="784830"/>
          </a:xfrm>
          <a:prstGeom prst="rect">
            <a:avLst/>
          </a:prstGeom>
        </p:spPr>
        <p:txBody>
          <a:bodyPr vert="horz" wrap="square" lIns="0" tIns="0" rIns="0" bIns="0" rtlCol="0">
            <a:spAutoFit/>
          </a:bodyPr>
          <a:lstStyle/>
          <a:p>
            <a:pPr marL="402577" marR="5660" indent="-389134"/>
            <a:r>
              <a:rPr sz="1700" dirty="0">
                <a:solidFill>
                  <a:srgbClr val="002060"/>
                </a:solidFill>
                <a:latin typeface="Century Gothic"/>
                <a:cs typeface="Century Gothic"/>
              </a:rPr>
              <a:t>Lap winding eliminates</a:t>
            </a:r>
            <a:r>
              <a:rPr sz="1700" spc="-127" dirty="0">
                <a:solidFill>
                  <a:srgbClr val="002060"/>
                </a:solidFill>
                <a:latin typeface="Century Gothic"/>
                <a:cs typeface="Century Gothic"/>
              </a:rPr>
              <a:t> </a:t>
            </a:r>
            <a:r>
              <a:rPr sz="1700" dirty="0">
                <a:solidFill>
                  <a:srgbClr val="002060"/>
                </a:solidFill>
                <a:latin typeface="Century Gothic"/>
                <a:cs typeface="Century Gothic"/>
              </a:rPr>
              <a:t>first  to last turn</a:t>
            </a:r>
            <a:r>
              <a:rPr sz="1700" spc="-134" dirty="0">
                <a:solidFill>
                  <a:srgbClr val="002060"/>
                </a:solidFill>
                <a:latin typeface="Century Gothic"/>
                <a:cs typeface="Century Gothic"/>
              </a:rPr>
              <a:t> </a:t>
            </a:r>
            <a:r>
              <a:rPr sz="1700" dirty="0">
                <a:solidFill>
                  <a:srgbClr val="002060"/>
                </a:solidFill>
                <a:latin typeface="Century Gothic"/>
                <a:cs typeface="Century Gothic"/>
              </a:rPr>
              <a:t>contact</a:t>
            </a:r>
            <a:endParaRPr sz="1700">
              <a:solidFill>
                <a:srgbClr val="002060"/>
              </a:solidFill>
              <a:latin typeface="Century Gothic"/>
              <a:cs typeface="Century Gothic"/>
            </a:endParaRPr>
          </a:p>
        </p:txBody>
      </p:sp>
      <p:sp>
        <p:nvSpPr>
          <p:cNvPr id="14" name="object 14"/>
          <p:cNvSpPr txBox="1"/>
          <p:nvPr/>
        </p:nvSpPr>
        <p:spPr>
          <a:xfrm>
            <a:off x="1110894" y="2046444"/>
            <a:ext cx="5630609" cy="2208297"/>
          </a:xfrm>
          <a:prstGeom prst="rect">
            <a:avLst/>
          </a:prstGeom>
        </p:spPr>
        <p:txBody>
          <a:bodyPr vert="horz" wrap="square" lIns="0" tIns="0" rIns="0" bIns="0" rtlCol="0">
            <a:spAutoFit/>
          </a:bodyPr>
          <a:lstStyle/>
          <a:p>
            <a:pPr marL="3285001"/>
            <a:r>
              <a:rPr sz="1700" dirty="0">
                <a:solidFill>
                  <a:srgbClr val="002060"/>
                </a:solidFill>
                <a:latin typeface="Century Gothic"/>
                <a:cs typeface="Century Gothic"/>
              </a:rPr>
              <a:t>Fully </a:t>
            </a:r>
            <a:r>
              <a:rPr sz="1700" spc="-6" dirty="0">
                <a:solidFill>
                  <a:srgbClr val="002060"/>
                </a:solidFill>
                <a:latin typeface="Century Gothic"/>
                <a:cs typeface="Century Gothic"/>
              </a:rPr>
              <a:t>phase </a:t>
            </a:r>
            <a:r>
              <a:rPr sz="1700" dirty="0">
                <a:solidFill>
                  <a:srgbClr val="002060"/>
                </a:solidFill>
                <a:latin typeface="Century Gothic"/>
                <a:cs typeface="Century Gothic"/>
              </a:rPr>
              <a:t>insulated</a:t>
            </a:r>
            <a:r>
              <a:rPr sz="1700" spc="-127" dirty="0">
                <a:solidFill>
                  <a:srgbClr val="002060"/>
                </a:solidFill>
                <a:latin typeface="Century Gothic"/>
                <a:cs typeface="Century Gothic"/>
              </a:rPr>
              <a:t> </a:t>
            </a:r>
            <a:r>
              <a:rPr sz="1700" dirty="0">
                <a:solidFill>
                  <a:srgbClr val="002060"/>
                </a:solidFill>
                <a:latin typeface="Century Gothic"/>
                <a:cs typeface="Century Gothic"/>
              </a:rPr>
              <a:t>all</a:t>
            </a:r>
          </a:p>
          <a:p>
            <a:pPr marL="3626732"/>
            <a:r>
              <a:rPr sz="1700" spc="-6" dirty="0">
                <a:solidFill>
                  <a:srgbClr val="002060"/>
                </a:solidFill>
                <a:latin typeface="Century Gothic"/>
                <a:cs typeface="Century Gothic"/>
              </a:rPr>
              <a:t>copper</a:t>
            </a:r>
            <a:r>
              <a:rPr sz="1700" spc="-72" dirty="0">
                <a:solidFill>
                  <a:srgbClr val="002060"/>
                </a:solidFill>
                <a:latin typeface="Century Gothic"/>
                <a:cs typeface="Century Gothic"/>
              </a:rPr>
              <a:t> </a:t>
            </a:r>
            <a:r>
              <a:rPr sz="1700" dirty="0">
                <a:solidFill>
                  <a:srgbClr val="002060"/>
                </a:solidFill>
                <a:latin typeface="Century Gothic"/>
                <a:cs typeface="Century Gothic"/>
              </a:rPr>
              <a:t>windings</a:t>
            </a:r>
          </a:p>
          <a:p>
            <a:pPr marL="13443" marR="4672442" indent="-708" algn="ctr">
              <a:spcBef>
                <a:spcPts val="913"/>
              </a:spcBef>
            </a:pPr>
            <a:r>
              <a:rPr sz="1700" dirty="0">
                <a:solidFill>
                  <a:srgbClr val="002060"/>
                </a:solidFill>
                <a:latin typeface="Century Gothic"/>
                <a:cs typeface="Century Gothic"/>
              </a:rPr>
              <a:t>Corrosion  resistant  h</a:t>
            </a:r>
            <a:r>
              <a:rPr sz="1700" spc="-11" dirty="0">
                <a:solidFill>
                  <a:srgbClr val="002060"/>
                </a:solidFill>
                <a:latin typeface="Century Gothic"/>
                <a:cs typeface="Century Gothic"/>
              </a:rPr>
              <a:t>a</a:t>
            </a:r>
            <a:r>
              <a:rPr sz="1700" dirty="0">
                <a:solidFill>
                  <a:srgbClr val="002060"/>
                </a:solidFill>
                <a:latin typeface="Century Gothic"/>
                <a:cs typeface="Century Gothic"/>
              </a:rPr>
              <a:t>r</a:t>
            </a:r>
            <a:r>
              <a:rPr sz="1700" spc="6" dirty="0">
                <a:solidFill>
                  <a:srgbClr val="002060"/>
                </a:solidFill>
                <a:latin typeface="Century Gothic"/>
                <a:cs typeface="Century Gothic"/>
              </a:rPr>
              <a:t>d</a:t>
            </a:r>
            <a:r>
              <a:rPr sz="1700" dirty="0">
                <a:solidFill>
                  <a:srgbClr val="002060"/>
                </a:solidFill>
                <a:latin typeface="Century Gothic"/>
                <a:cs typeface="Century Gothic"/>
              </a:rPr>
              <a:t>ware</a:t>
            </a:r>
          </a:p>
        </p:txBody>
      </p:sp>
      <p:sp>
        <p:nvSpPr>
          <p:cNvPr id="15" name="object 15"/>
          <p:cNvSpPr/>
          <p:nvPr/>
        </p:nvSpPr>
        <p:spPr>
          <a:xfrm>
            <a:off x="2638654" y="1986280"/>
            <a:ext cx="992429" cy="649427"/>
          </a:xfrm>
          <a:prstGeom prst="rect">
            <a:avLst/>
          </a:prstGeom>
          <a:blipFill>
            <a:blip r:embed="rId4" cstate="print"/>
            <a:stretch>
              <a:fillRect/>
            </a:stretch>
          </a:blipFill>
        </p:spPr>
        <p:txBody>
          <a:bodyPr wrap="square" lIns="0" tIns="0" rIns="0" bIns="0" rtlCol="0"/>
          <a:lstStyle/>
          <a:p>
            <a:endParaRPr>
              <a:solidFill>
                <a:srgbClr val="002060"/>
              </a:solidFill>
            </a:endParaRPr>
          </a:p>
        </p:txBody>
      </p:sp>
      <p:sp>
        <p:nvSpPr>
          <p:cNvPr id="16" name="object 16"/>
          <p:cNvSpPr/>
          <p:nvPr/>
        </p:nvSpPr>
        <p:spPr>
          <a:xfrm>
            <a:off x="8558021" y="245262"/>
            <a:ext cx="670560" cy="690880"/>
          </a:xfrm>
          <a:prstGeom prst="rect">
            <a:avLst/>
          </a:prstGeom>
          <a:blipFill>
            <a:blip r:embed="rId5" cstate="print"/>
            <a:stretch>
              <a:fillRect/>
            </a:stretch>
          </a:blipFill>
        </p:spPr>
        <p:txBody>
          <a:bodyPr wrap="square" lIns="0" tIns="0" rIns="0" bIns="0" rtlCol="0"/>
          <a:lstStyle/>
          <a:p>
            <a:endParaRPr/>
          </a:p>
        </p:txBody>
      </p:sp>
      <p:sp>
        <p:nvSpPr>
          <p:cNvPr id="17" name="object 17"/>
          <p:cNvSpPr/>
          <p:nvPr/>
        </p:nvSpPr>
        <p:spPr>
          <a:xfrm>
            <a:off x="7470038" y="7067700"/>
            <a:ext cx="2464307" cy="659790"/>
          </a:xfrm>
          <a:prstGeom prst="rect">
            <a:avLst/>
          </a:prstGeom>
          <a:blipFill>
            <a:blip r:embed="rId6" cstate="print"/>
            <a:stretch>
              <a:fillRect/>
            </a:stretch>
          </a:blipFill>
        </p:spPr>
        <p:txBody>
          <a:bodyPr wrap="square" lIns="0" tIns="0" rIns="0" bIns="0" rtlCol="0"/>
          <a:lstStyle/>
          <a:p>
            <a:endParaRPr/>
          </a:p>
        </p:txBody>
      </p:sp>
      <p:sp>
        <p:nvSpPr>
          <p:cNvPr id="18" name="object 18"/>
          <p:cNvSpPr/>
          <p:nvPr/>
        </p:nvSpPr>
        <p:spPr>
          <a:xfrm>
            <a:off x="7498537" y="7097064"/>
            <a:ext cx="2346960" cy="538886"/>
          </a:xfrm>
          <a:prstGeom prst="rect">
            <a:avLst/>
          </a:prstGeom>
          <a:blipFill>
            <a:blip r:embed="rId7" cstate="print"/>
            <a:stretch>
              <a:fillRect/>
            </a:stretch>
          </a:blipFill>
        </p:spPr>
        <p:txBody>
          <a:bodyPr wrap="square" lIns="0" tIns="0" rIns="0" bIns="0" rtlCol="0"/>
          <a:lstStyle/>
          <a:p>
            <a:endParaRPr/>
          </a:p>
        </p:txBody>
      </p:sp>
      <p:sp>
        <p:nvSpPr>
          <p:cNvPr id="19" name="object 19"/>
          <p:cNvSpPr/>
          <p:nvPr/>
        </p:nvSpPr>
        <p:spPr>
          <a:xfrm>
            <a:off x="2180717" y="3096580"/>
            <a:ext cx="996061" cy="231733"/>
          </a:xfrm>
          <a:custGeom>
            <a:avLst/>
            <a:gdLst/>
            <a:ahLst/>
            <a:cxnLst/>
            <a:rect l="l" t="t" r="r" b="b"/>
            <a:pathLst>
              <a:path w="905510" h="204469">
                <a:moveTo>
                  <a:pt x="867282" y="127888"/>
                </a:moveTo>
                <a:lnTo>
                  <a:pt x="852435" y="130877"/>
                </a:lnTo>
                <a:lnTo>
                  <a:pt x="840327" y="139033"/>
                </a:lnTo>
                <a:lnTo>
                  <a:pt x="832171" y="151141"/>
                </a:lnTo>
                <a:lnTo>
                  <a:pt x="829182" y="165988"/>
                </a:lnTo>
                <a:lnTo>
                  <a:pt x="832171" y="180782"/>
                </a:lnTo>
                <a:lnTo>
                  <a:pt x="840327" y="192897"/>
                </a:lnTo>
                <a:lnTo>
                  <a:pt x="852435" y="201082"/>
                </a:lnTo>
                <a:lnTo>
                  <a:pt x="867282" y="204088"/>
                </a:lnTo>
                <a:lnTo>
                  <a:pt x="882130" y="201082"/>
                </a:lnTo>
                <a:lnTo>
                  <a:pt x="894238" y="192897"/>
                </a:lnTo>
                <a:lnTo>
                  <a:pt x="902394" y="180782"/>
                </a:lnTo>
                <a:lnTo>
                  <a:pt x="904100" y="172338"/>
                </a:lnTo>
                <a:lnTo>
                  <a:pt x="870712" y="172338"/>
                </a:lnTo>
                <a:lnTo>
                  <a:pt x="873632" y="169418"/>
                </a:lnTo>
                <a:lnTo>
                  <a:pt x="873632" y="162433"/>
                </a:lnTo>
                <a:lnTo>
                  <a:pt x="870712" y="159638"/>
                </a:lnTo>
                <a:lnTo>
                  <a:pt x="904104" y="159638"/>
                </a:lnTo>
                <a:lnTo>
                  <a:pt x="902394" y="151141"/>
                </a:lnTo>
                <a:lnTo>
                  <a:pt x="894238" y="139033"/>
                </a:lnTo>
                <a:lnTo>
                  <a:pt x="882130" y="130877"/>
                </a:lnTo>
                <a:lnTo>
                  <a:pt x="867282" y="127888"/>
                </a:lnTo>
                <a:close/>
              </a:path>
              <a:path w="905510" h="204469">
                <a:moveTo>
                  <a:pt x="430403" y="6350"/>
                </a:moveTo>
                <a:lnTo>
                  <a:pt x="430403" y="169418"/>
                </a:lnTo>
                <a:lnTo>
                  <a:pt x="433324" y="172338"/>
                </a:lnTo>
                <a:lnTo>
                  <a:pt x="830465" y="172338"/>
                </a:lnTo>
                <a:lnTo>
                  <a:pt x="829182" y="165988"/>
                </a:lnTo>
                <a:lnTo>
                  <a:pt x="443103" y="165988"/>
                </a:lnTo>
                <a:lnTo>
                  <a:pt x="436753" y="159638"/>
                </a:lnTo>
                <a:lnTo>
                  <a:pt x="443103" y="159638"/>
                </a:lnTo>
                <a:lnTo>
                  <a:pt x="443103" y="12700"/>
                </a:lnTo>
                <a:lnTo>
                  <a:pt x="436753" y="12700"/>
                </a:lnTo>
                <a:lnTo>
                  <a:pt x="430403" y="6350"/>
                </a:lnTo>
                <a:close/>
              </a:path>
              <a:path w="905510" h="204469">
                <a:moveTo>
                  <a:pt x="904104" y="159638"/>
                </a:moveTo>
                <a:lnTo>
                  <a:pt x="870712" y="159638"/>
                </a:lnTo>
                <a:lnTo>
                  <a:pt x="873632" y="162433"/>
                </a:lnTo>
                <a:lnTo>
                  <a:pt x="873632" y="169418"/>
                </a:lnTo>
                <a:lnTo>
                  <a:pt x="870712" y="172338"/>
                </a:lnTo>
                <a:lnTo>
                  <a:pt x="904100" y="172338"/>
                </a:lnTo>
                <a:lnTo>
                  <a:pt x="905382" y="165988"/>
                </a:lnTo>
                <a:lnTo>
                  <a:pt x="904104" y="159638"/>
                </a:lnTo>
                <a:close/>
              </a:path>
              <a:path w="905510" h="204469">
                <a:moveTo>
                  <a:pt x="443103" y="159638"/>
                </a:moveTo>
                <a:lnTo>
                  <a:pt x="436753" y="159638"/>
                </a:lnTo>
                <a:lnTo>
                  <a:pt x="443103" y="165988"/>
                </a:lnTo>
                <a:lnTo>
                  <a:pt x="443103" y="159638"/>
                </a:lnTo>
                <a:close/>
              </a:path>
              <a:path w="905510" h="204469">
                <a:moveTo>
                  <a:pt x="830461" y="159638"/>
                </a:moveTo>
                <a:lnTo>
                  <a:pt x="443103" y="159638"/>
                </a:lnTo>
                <a:lnTo>
                  <a:pt x="443103" y="165988"/>
                </a:lnTo>
                <a:lnTo>
                  <a:pt x="829182" y="165988"/>
                </a:lnTo>
                <a:lnTo>
                  <a:pt x="830461" y="159638"/>
                </a:lnTo>
                <a:close/>
              </a:path>
              <a:path w="905510" h="204469">
                <a:moveTo>
                  <a:pt x="440309" y="0"/>
                </a:moveTo>
                <a:lnTo>
                  <a:pt x="2793" y="0"/>
                </a:lnTo>
                <a:lnTo>
                  <a:pt x="0" y="2794"/>
                </a:lnTo>
                <a:lnTo>
                  <a:pt x="0" y="9906"/>
                </a:lnTo>
                <a:lnTo>
                  <a:pt x="2793" y="12700"/>
                </a:lnTo>
                <a:lnTo>
                  <a:pt x="430403" y="12700"/>
                </a:lnTo>
                <a:lnTo>
                  <a:pt x="430403" y="6350"/>
                </a:lnTo>
                <a:lnTo>
                  <a:pt x="443103" y="6350"/>
                </a:lnTo>
                <a:lnTo>
                  <a:pt x="443103" y="2794"/>
                </a:lnTo>
                <a:lnTo>
                  <a:pt x="440309" y="0"/>
                </a:lnTo>
                <a:close/>
              </a:path>
              <a:path w="905510" h="204469">
                <a:moveTo>
                  <a:pt x="443103" y="6350"/>
                </a:moveTo>
                <a:lnTo>
                  <a:pt x="430403" y="6350"/>
                </a:lnTo>
                <a:lnTo>
                  <a:pt x="436753" y="12700"/>
                </a:lnTo>
                <a:lnTo>
                  <a:pt x="443103" y="12700"/>
                </a:lnTo>
                <a:lnTo>
                  <a:pt x="443103" y="6350"/>
                </a:lnTo>
                <a:close/>
              </a:path>
            </a:pathLst>
          </a:custGeom>
          <a:solidFill>
            <a:srgbClr val="FFFFFF"/>
          </a:solidFill>
        </p:spPr>
        <p:txBody>
          <a:bodyPr wrap="square" lIns="0" tIns="0" rIns="0" bIns="0" rtlCol="0"/>
          <a:lstStyle/>
          <a:p>
            <a:endParaRPr>
              <a:solidFill>
                <a:srgbClr val="002060"/>
              </a:solidFill>
            </a:endParaRPr>
          </a:p>
        </p:txBody>
      </p:sp>
      <p:sp>
        <p:nvSpPr>
          <p:cNvPr id="20" name="object 20"/>
          <p:cNvSpPr/>
          <p:nvPr/>
        </p:nvSpPr>
        <p:spPr>
          <a:xfrm>
            <a:off x="2505939" y="3640938"/>
            <a:ext cx="1356487" cy="329607"/>
          </a:xfrm>
          <a:custGeom>
            <a:avLst/>
            <a:gdLst/>
            <a:ahLst/>
            <a:cxnLst/>
            <a:rect l="l" t="t" r="r" b="b"/>
            <a:pathLst>
              <a:path w="1233170" h="290829">
                <a:moveTo>
                  <a:pt x="594232" y="278003"/>
                </a:moveTo>
                <a:lnTo>
                  <a:pt x="2793" y="278003"/>
                </a:lnTo>
                <a:lnTo>
                  <a:pt x="0" y="280797"/>
                </a:lnTo>
                <a:lnTo>
                  <a:pt x="0" y="287909"/>
                </a:lnTo>
                <a:lnTo>
                  <a:pt x="2793" y="290703"/>
                </a:lnTo>
                <a:lnTo>
                  <a:pt x="604012" y="290703"/>
                </a:lnTo>
                <a:lnTo>
                  <a:pt x="606932" y="287909"/>
                </a:lnTo>
                <a:lnTo>
                  <a:pt x="606932" y="284353"/>
                </a:lnTo>
                <a:lnTo>
                  <a:pt x="594232" y="284353"/>
                </a:lnTo>
                <a:lnTo>
                  <a:pt x="594232" y="278003"/>
                </a:lnTo>
                <a:close/>
              </a:path>
              <a:path w="1233170" h="290829">
                <a:moveTo>
                  <a:pt x="1157874" y="31750"/>
                </a:moveTo>
                <a:lnTo>
                  <a:pt x="597026" y="31750"/>
                </a:lnTo>
                <a:lnTo>
                  <a:pt x="594232" y="34544"/>
                </a:lnTo>
                <a:lnTo>
                  <a:pt x="594232" y="284353"/>
                </a:lnTo>
                <a:lnTo>
                  <a:pt x="600582" y="278003"/>
                </a:lnTo>
                <a:lnTo>
                  <a:pt x="606932" y="278003"/>
                </a:lnTo>
                <a:lnTo>
                  <a:pt x="606932" y="44450"/>
                </a:lnTo>
                <a:lnTo>
                  <a:pt x="600582" y="44450"/>
                </a:lnTo>
                <a:lnTo>
                  <a:pt x="606932" y="38100"/>
                </a:lnTo>
                <a:lnTo>
                  <a:pt x="1156589" y="38100"/>
                </a:lnTo>
                <a:lnTo>
                  <a:pt x="1157874" y="31750"/>
                </a:lnTo>
                <a:close/>
              </a:path>
              <a:path w="1233170" h="290829">
                <a:moveTo>
                  <a:pt x="606932" y="278003"/>
                </a:moveTo>
                <a:lnTo>
                  <a:pt x="600582" y="278003"/>
                </a:lnTo>
                <a:lnTo>
                  <a:pt x="594232" y="284353"/>
                </a:lnTo>
                <a:lnTo>
                  <a:pt x="606932" y="284353"/>
                </a:lnTo>
                <a:lnTo>
                  <a:pt x="606932" y="278003"/>
                </a:lnTo>
                <a:close/>
              </a:path>
              <a:path w="1233170" h="290829">
                <a:moveTo>
                  <a:pt x="1194689" y="0"/>
                </a:moveTo>
                <a:lnTo>
                  <a:pt x="1179895" y="2988"/>
                </a:lnTo>
                <a:lnTo>
                  <a:pt x="1167780" y="11144"/>
                </a:lnTo>
                <a:lnTo>
                  <a:pt x="1159595" y="23252"/>
                </a:lnTo>
                <a:lnTo>
                  <a:pt x="1156589" y="38100"/>
                </a:lnTo>
                <a:lnTo>
                  <a:pt x="1159595" y="52947"/>
                </a:lnTo>
                <a:lnTo>
                  <a:pt x="1167780" y="65055"/>
                </a:lnTo>
                <a:lnTo>
                  <a:pt x="1179895" y="73211"/>
                </a:lnTo>
                <a:lnTo>
                  <a:pt x="1194689" y="76200"/>
                </a:lnTo>
                <a:lnTo>
                  <a:pt x="1209536" y="73211"/>
                </a:lnTo>
                <a:lnTo>
                  <a:pt x="1221644" y="65055"/>
                </a:lnTo>
                <a:lnTo>
                  <a:pt x="1229800" y="52947"/>
                </a:lnTo>
                <a:lnTo>
                  <a:pt x="1231510" y="44450"/>
                </a:lnTo>
                <a:lnTo>
                  <a:pt x="1198245" y="44450"/>
                </a:lnTo>
                <a:lnTo>
                  <a:pt x="1201039" y="41656"/>
                </a:lnTo>
                <a:lnTo>
                  <a:pt x="1201039" y="34544"/>
                </a:lnTo>
                <a:lnTo>
                  <a:pt x="1198245" y="31750"/>
                </a:lnTo>
                <a:lnTo>
                  <a:pt x="1231510" y="31750"/>
                </a:lnTo>
                <a:lnTo>
                  <a:pt x="1229800" y="23252"/>
                </a:lnTo>
                <a:lnTo>
                  <a:pt x="1221644" y="11144"/>
                </a:lnTo>
                <a:lnTo>
                  <a:pt x="1209536" y="2988"/>
                </a:lnTo>
                <a:lnTo>
                  <a:pt x="1194689" y="0"/>
                </a:lnTo>
                <a:close/>
              </a:path>
              <a:path w="1233170" h="290829">
                <a:moveTo>
                  <a:pt x="606932" y="38100"/>
                </a:moveTo>
                <a:lnTo>
                  <a:pt x="600582" y="44450"/>
                </a:lnTo>
                <a:lnTo>
                  <a:pt x="606932" y="44450"/>
                </a:lnTo>
                <a:lnTo>
                  <a:pt x="606932" y="38100"/>
                </a:lnTo>
                <a:close/>
              </a:path>
              <a:path w="1233170" h="290829">
                <a:moveTo>
                  <a:pt x="1156589" y="38100"/>
                </a:moveTo>
                <a:lnTo>
                  <a:pt x="606932" y="38100"/>
                </a:lnTo>
                <a:lnTo>
                  <a:pt x="606932" y="44450"/>
                </a:lnTo>
                <a:lnTo>
                  <a:pt x="1157874" y="44450"/>
                </a:lnTo>
                <a:lnTo>
                  <a:pt x="1156589" y="38100"/>
                </a:lnTo>
                <a:close/>
              </a:path>
              <a:path w="1233170" h="290829">
                <a:moveTo>
                  <a:pt x="1231510" y="31750"/>
                </a:moveTo>
                <a:lnTo>
                  <a:pt x="1198245" y="31750"/>
                </a:lnTo>
                <a:lnTo>
                  <a:pt x="1201039" y="34544"/>
                </a:lnTo>
                <a:lnTo>
                  <a:pt x="1201039" y="41656"/>
                </a:lnTo>
                <a:lnTo>
                  <a:pt x="1198245" y="44450"/>
                </a:lnTo>
                <a:lnTo>
                  <a:pt x="1231510" y="44450"/>
                </a:lnTo>
                <a:lnTo>
                  <a:pt x="1232789" y="38100"/>
                </a:lnTo>
                <a:lnTo>
                  <a:pt x="1231510" y="31750"/>
                </a:lnTo>
                <a:close/>
              </a:path>
            </a:pathLst>
          </a:custGeom>
          <a:solidFill>
            <a:srgbClr val="FFFFFF"/>
          </a:solidFill>
        </p:spPr>
        <p:txBody>
          <a:bodyPr wrap="square" lIns="0" tIns="0" rIns="0" bIns="0" rtlCol="0"/>
          <a:lstStyle/>
          <a:p>
            <a:endParaRPr>
              <a:solidFill>
                <a:srgbClr val="002060"/>
              </a:solidFill>
            </a:endParaRPr>
          </a:p>
        </p:txBody>
      </p:sp>
      <p:sp>
        <p:nvSpPr>
          <p:cNvPr id="21" name="object 21"/>
          <p:cNvSpPr/>
          <p:nvPr/>
        </p:nvSpPr>
        <p:spPr>
          <a:xfrm>
            <a:off x="1733117" y="4205732"/>
            <a:ext cx="991172" cy="316653"/>
          </a:xfrm>
          <a:custGeom>
            <a:avLst/>
            <a:gdLst/>
            <a:ahLst/>
            <a:cxnLst/>
            <a:rect l="l" t="t" r="r" b="b"/>
            <a:pathLst>
              <a:path w="901064" h="279400">
                <a:moveTo>
                  <a:pt x="701167" y="266319"/>
                </a:moveTo>
                <a:lnTo>
                  <a:pt x="2793" y="266319"/>
                </a:lnTo>
                <a:lnTo>
                  <a:pt x="0" y="269240"/>
                </a:lnTo>
                <a:lnTo>
                  <a:pt x="0" y="276225"/>
                </a:lnTo>
                <a:lnTo>
                  <a:pt x="2793" y="279019"/>
                </a:lnTo>
                <a:lnTo>
                  <a:pt x="711073" y="279019"/>
                </a:lnTo>
                <a:lnTo>
                  <a:pt x="713867" y="276225"/>
                </a:lnTo>
                <a:lnTo>
                  <a:pt x="713867" y="272669"/>
                </a:lnTo>
                <a:lnTo>
                  <a:pt x="701167" y="272669"/>
                </a:lnTo>
                <a:lnTo>
                  <a:pt x="701167" y="266319"/>
                </a:lnTo>
                <a:close/>
              </a:path>
              <a:path w="901064" h="279400">
                <a:moveTo>
                  <a:pt x="825896" y="31750"/>
                </a:moveTo>
                <a:lnTo>
                  <a:pt x="703961" y="31750"/>
                </a:lnTo>
                <a:lnTo>
                  <a:pt x="701167" y="34543"/>
                </a:lnTo>
                <a:lnTo>
                  <a:pt x="701167" y="272669"/>
                </a:lnTo>
                <a:lnTo>
                  <a:pt x="707517" y="266319"/>
                </a:lnTo>
                <a:lnTo>
                  <a:pt x="713867" y="266319"/>
                </a:lnTo>
                <a:lnTo>
                  <a:pt x="713867" y="44450"/>
                </a:lnTo>
                <a:lnTo>
                  <a:pt x="707517" y="44450"/>
                </a:lnTo>
                <a:lnTo>
                  <a:pt x="713867" y="38100"/>
                </a:lnTo>
                <a:lnTo>
                  <a:pt x="824611" y="38100"/>
                </a:lnTo>
                <a:lnTo>
                  <a:pt x="825896" y="31750"/>
                </a:lnTo>
                <a:close/>
              </a:path>
              <a:path w="901064" h="279400">
                <a:moveTo>
                  <a:pt x="713867" y="266319"/>
                </a:moveTo>
                <a:lnTo>
                  <a:pt x="707517" y="266319"/>
                </a:lnTo>
                <a:lnTo>
                  <a:pt x="701167" y="272669"/>
                </a:lnTo>
                <a:lnTo>
                  <a:pt x="713867" y="272669"/>
                </a:lnTo>
                <a:lnTo>
                  <a:pt x="713867" y="266319"/>
                </a:lnTo>
                <a:close/>
              </a:path>
              <a:path w="901064" h="279400">
                <a:moveTo>
                  <a:pt x="862711" y="0"/>
                </a:moveTo>
                <a:lnTo>
                  <a:pt x="847917" y="2988"/>
                </a:lnTo>
                <a:lnTo>
                  <a:pt x="835802" y="11144"/>
                </a:lnTo>
                <a:lnTo>
                  <a:pt x="827617" y="23252"/>
                </a:lnTo>
                <a:lnTo>
                  <a:pt x="824611" y="38100"/>
                </a:lnTo>
                <a:lnTo>
                  <a:pt x="827617" y="52947"/>
                </a:lnTo>
                <a:lnTo>
                  <a:pt x="835802" y="65055"/>
                </a:lnTo>
                <a:lnTo>
                  <a:pt x="847917" y="73211"/>
                </a:lnTo>
                <a:lnTo>
                  <a:pt x="862711" y="76200"/>
                </a:lnTo>
                <a:lnTo>
                  <a:pt x="877558" y="73211"/>
                </a:lnTo>
                <a:lnTo>
                  <a:pt x="889666" y="65055"/>
                </a:lnTo>
                <a:lnTo>
                  <a:pt x="897822" y="52947"/>
                </a:lnTo>
                <a:lnTo>
                  <a:pt x="899532" y="44450"/>
                </a:lnTo>
                <a:lnTo>
                  <a:pt x="866267" y="44450"/>
                </a:lnTo>
                <a:lnTo>
                  <a:pt x="869061" y="41656"/>
                </a:lnTo>
                <a:lnTo>
                  <a:pt x="869061" y="34543"/>
                </a:lnTo>
                <a:lnTo>
                  <a:pt x="866267" y="31750"/>
                </a:lnTo>
                <a:lnTo>
                  <a:pt x="899532" y="31750"/>
                </a:lnTo>
                <a:lnTo>
                  <a:pt x="897822" y="23252"/>
                </a:lnTo>
                <a:lnTo>
                  <a:pt x="889666" y="11144"/>
                </a:lnTo>
                <a:lnTo>
                  <a:pt x="877558" y="2988"/>
                </a:lnTo>
                <a:lnTo>
                  <a:pt x="862711" y="0"/>
                </a:lnTo>
                <a:close/>
              </a:path>
              <a:path w="901064" h="279400">
                <a:moveTo>
                  <a:pt x="713867" y="38100"/>
                </a:moveTo>
                <a:lnTo>
                  <a:pt x="707517" y="44450"/>
                </a:lnTo>
                <a:lnTo>
                  <a:pt x="713867" y="44450"/>
                </a:lnTo>
                <a:lnTo>
                  <a:pt x="713867" y="38100"/>
                </a:lnTo>
                <a:close/>
              </a:path>
              <a:path w="901064" h="279400">
                <a:moveTo>
                  <a:pt x="824611" y="38100"/>
                </a:moveTo>
                <a:lnTo>
                  <a:pt x="713867" y="38100"/>
                </a:lnTo>
                <a:lnTo>
                  <a:pt x="713867" y="44450"/>
                </a:lnTo>
                <a:lnTo>
                  <a:pt x="825896" y="44450"/>
                </a:lnTo>
                <a:lnTo>
                  <a:pt x="824611" y="38100"/>
                </a:lnTo>
                <a:close/>
              </a:path>
              <a:path w="901064" h="279400">
                <a:moveTo>
                  <a:pt x="899532" y="31750"/>
                </a:moveTo>
                <a:lnTo>
                  <a:pt x="866267" y="31750"/>
                </a:lnTo>
                <a:lnTo>
                  <a:pt x="869061" y="34543"/>
                </a:lnTo>
                <a:lnTo>
                  <a:pt x="869061" y="41656"/>
                </a:lnTo>
                <a:lnTo>
                  <a:pt x="866267" y="44450"/>
                </a:lnTo>
                <a:lnTo>
                  <a:pt x="899532" y="44450"/>
                </a:lnTo>
                <a:lnTo>
                  <a:pt x="900811" y="38100"/>
                </a:lnTo>
                <a:lnTo>
                  <a:pt x="899532" y="31750"/>
                </a:lnTo>
                <a:close/>
              </a:path>
            </a:pathLst>
          </a:custGeom>
          <a:solidFill>
            <a:srgbClr val="FFFFFF"/>
          </a:solidFill>
        </p:spPr>
        <p:txBody>
          <a:bodyPr wrap="square" lIns="0" tIns="0" rIns="0" bIns="0" rtlCol="0"/>
          <a:lstStyle/>
          <a:p>
            <a:endParaRPr>
              <a:solidFill>
                <a:srgbClr val="002060"/>
              </a:solidFill>
            </a:endParaRPr>
          </a:p>
        </p:txBody>
      </p:sp>
      <p:sp>
        <p:nvSpPr>
          <p:cNvPr id="22" name="object 22"/>
          <p:cNvSpPr/>
          <p:nvPr/>
        </p:nvSpPr>
        <p:spPr>
          <a:xfrm>
            <a:off x="2167305" y="5962294"/>
            <a:ext cx="1010031" cy="642662"/>
          </a:xfrm>
          <a:custGeom>
            <a:avLst/>
            <a:gdLst/>
            <a:ahLst/>
            <a:cxnLst/>
            <a:rect l="l" t="t" r="r" b="b"/>
            <a:pathLst>
              <a:path w="918210" h="567054">
                <a:moveTo>
                  <a:pt x="436626" y="553758"/>
                </a:moveTo>
                <a:lnTo>
                  <a:pt x="2794" y="553758"/>
                </a:lnTo>
                <a:lnTo>
                  <a:pt x="0" y="556602"/>
                </a:lnTo>
                <a:lnTo>
                  <a:pt x="0" y="563613"/>
                </a:lnTo>
                <a:lnTo>
                  <a:pt x="2794" y="566458"/>
                </a:lnTo>
                <a:lnTo>
                  <a:pt x="446532" y="566458"/>
                </a:lnTo>
                <a:lnTo>
                  <a:pt x="449326" y="563613"/>
                </a:lnTo>
                <a:lnTo>
                  <a:pt x="449326" y="560108"/>
                </a:lnTo>
                <a:lnTo>
                  <a:pt x="436626" y="560108"/>
                </a:lnTo>
                <a:lnTo>
                  <a:pt x="436626" y="553758"/>
                </a:lnTo>
                <a:close/>
              </a:path>
              <a:path w="918210" h="567054">
                <a:moveTo>
                  <a:pt x="842907" y="31749"/>
                </a:moveTo>
                <a:lnTo>
                  <a:pt x="439547" y="31749"/>
                </a:lnTo>
                <a:lnTo>
                  <a:pt x="436626" y="34543"/>
                </a:lnTo>
                <a:lnTo>
                  <a:pt x="436626" y="560108"/>
                </a:lnTo>
                <a:lnTo>
                  <a:pt x="442976" y="553758"/>
                </a:lnTo>
                <a:lnTo>
                  <a:pt x="449326" y="553758"/>
                </a:lnTo>
                <a:lnTo>
                  <a:pt x="449326" y="44449"/>
                </a:lnTo>
                <a:lnTo>
                  <a:pt x="442976" y="44449"/>
                </a:lnTo>
                <a:lnTo>
                  <a:pt x="449326" y="38099"/>
                </a:lnTo>
                <a:lnTo>
                  <a:pt x="841629" y="38099"/>
                </a:lnTo>
                <a:lnTo>
                  <a:pt x="842907" y="31749"/>
                </a:lnTo>
                <a:close/>
              </a:path>
              <a:path w="918210" h="567054">
                <a:moveTo>
                  <a:pt x="449326" y="553758"/>
                </a:moveTo>
                <a:lnTo>
                  <a:pt x="442976" y="553758"/>
                </a:lnTo>
                <a:lnTo>
                  <a:pt x="436626" y="560108"/>
                </a:lnTo>
                <a:lnTo>
                  <a:pt x="449326" y="560108"/>
                </a:lnTo>
                <a:lnTo>
                  <a:pt x="449326" y="553758"/>
                </a:lnTo>
                <a:close/>
              </a:path>
              <a:path w="918210" h="567054">
                <a:moveTo>
                  <a:pt x="879729" y="0"/>
                </a:moveTo>
                <a:lnTo>
                  <a:pt x="864881" y="2988"/>
                </a:lnTo>
                <a:lnTo>
                  <a:pt x="852773" y="11144"/>
                </a:lnTo>
                <a:lnTo>
                  <a:pt x="844617" y="23252"/>
                </a:lnTo>
                <a:lnTo>
                  <a:pt x="841629" y="38099"/>
                </a:lnTo>
                <a:lnTo>
                  <a:pt x="844617" y="52947"/>
                </a:lnTo>
                <a:lnTo>
                  <a:pt x="852773" y="65055"/>
                </a:lnTo>
                <a:lnTo>
                  <a:pt x="864881" y="73211"/>
                </a:lnTo>
                <a:lnTo>
                  <a:pt x="879729" y="76199"/>
                </a:lnTo>
                <a:lnTo>
                  <a:pt x="894576" y="73211"/>
                </a:lnTo>
                <a:lnTo>
                  <a:pt x="906684" y="65055"/>
                </a:lnTo>
                <a:lnTo>
                  <a:pt x="914840" y="52947"/>
                </a:lnTo>
                <a:lnTo>
                  <a:pt x="916550" y="44449"/>
                </a:lnTo>
                <a:lnTo>
                  <a:pt x="883285" y="44449"/>
                </a:lnTo>
                <a:lnTo>
                  <a:pt x="886079" y="41655"/>
                </a:lnTo>
                <a:lnTo>
                  <a:pt x="886079" y="34543"/>
                </a:lnTo>
                <a:lnTo>
                  <a:pt x="883285" y="31749"/>
                </a:lnTo>
                <a:lnTo>
                  <a:pt x="916550" y="31749"/>
                </a:lnTo>
                <a:lnTo>
                  <a:pt x="914840" y="23252"/>
                </a:lnTo>
                <a:lnTo>
                  <a:pt x="906684" y="11144"/>
                </a:lnTo>
                <a:lnTo>
                  <a:pt x="894576" y="2988"/>
                </a:lnTo>
                <a:lnTo>
                  <a:pt x="879729" y="0"/>
                </a:lnTo>
                <a:close/>
              </a:path>
              <a:path w="918210" h="567054">
                <a:moveTo>
                  <a:pt x="449326" y="38099"/>
                </a:moveTo>
                <a:lnTo>
                  <a:pt x="442976" y="44449"/>
                </a:lnTo>
                <a:lnTo>
                  <a:pt x="449326" y="44449"/>
                </a:lnTo>
                <a:lnTo>
                  <a:pt x="449326" y="38099"/>
                </a:lnTo>
                <a:close/>
              </a:path>
              <a:path w="918210" h="567054">
                <a:moveTo>
                  <a:pt x="841629" y="38099"/>
                </a:moveTo>
                <a:lnTo>
                  <a:pt x="449326" y="38099"/>
                </a:lnTo>
                <a:lnTo>
                  <a:pt x="449326" y="44449"/>
                </a:lnTo>
                <a:lnTo>
                  <a:pt x="842907" y="44449"/>
                </a:lnTo>
                <a:lnTo>
                  <a:pt x="841629" y="38099"/>
                </a:lnTo>
                <a:close/>
              </a:path>
              <a:path w="918210" h="567054">
                <a:moveTo>
                  <a:pt x="916550" y="31749"/>
                </a:moveTo>
                <a:lnTo>
                  <a:pt x="883285" y="31749"/>
                </a:lnTo>
                <a:lnTo>
                  <a:pt x="886079" y="34543"/>
                </a:lnTo>
                <a:lnTo>
                  <a:pt x="886079" y="41655"/>
                </a:lnTo>
                <a:lnTo>
                  <a:pt x="883285" y="44449"/>
                </a:lnTo>
                <a:lnTo>
                  <a:pt x="916550" y="44449"/>
                </a:lnTo>
                <a:lnTo>
                  <a:pt x="917829" y="38099"/>
                </a:lnTo>
                <a:lnTo>
                  <a:pt x="916550" y="31749"/>
                </a:lnTo>
                <a:close/>
              </a:path>
            </a:pathLst>
          </a:custGeom>
          <a:solidFill>
            <a:srgbClr val="FFFFFF"/>
          </a:solidFill>
        </p:spPr>
        <p:txBody>
          <a:bodyPr wrap="square" lIns="0" tIns="0" rIns="0" bIns="0" rtlCol="0"/>
          <a:lstStyle/>
          <a:p>
            <a:endParaRPr>
              <a:solidFill>
                <a:srgbClr val="002060"/>
              </a:solidFill>
            </a:endParaRPr>
          </a:p>
        </p:txBody>
      </p:sp>
      <p:sp>
        <p:nvSpPr>
          <p:cNvPr id="23" name="object 23"/>
          <p:cNvSpPr/>
          <p:nvPr/>
        </p:nvSpPr>
        <p:spPr>
          <a:xfrm>
            <a:off x="2003019" y="5347410"/>
            <a:ext cx="679641" cy="86360"/>
          </a:xfrm>
          <a:custGeom>
            <a:avLst/>
            <a:gdLst/>
            <a:ahLst/>
            <a:cxnLst/>
            <a:rect l="l" t="t" r="r" b="b"/>
            <a:pathLst>
              <a:path w="617855" h="76200">
                <a:moveTo>
                  <a:pt x="579247" y="0"/>
                </a:moveTo>
                <a:lnTo>
                  <a:pt x="564399" y="2988"/>
                </a:lnTo>
                <a:lnTo>
                  <a:pt x="552291" y="11144"/>
                </a:lnTo>
                <a:lnTo>
                  <a:pt x="544135" y="23252"/>
                </a:lnTo>
                <a:lnTo>
                  <a:pt x="541147" y="38100"/>
                </a:lnTo>
                <a:lnTo>
                  <a:pt x="544135" y="52947"/>
                </a:lnTo>
                <a:lnTo>
                  <a:pt x="552291" y="65055"/>
                </a:lnTo>
                <a:lnTo>
                  <a:pt x="564399" y="73211"/>
                </a:lnTo>
                <a:lnTo>
                  <a:pt x="579247" y="76200"/>
                </a:lnTo>
                <a:lnTo>
                  <a:pt x="594040" y="73211"/>
                </a:lnTo>
                <a:lnTo>
                  <a:pt x="606155" y="65055"/>
                </a:lnTo>
                <a:lnTo>
                  <a:pt x="614340" y="52947"/>
                </a:lnTo>
                <a:lnTo>
                  <a:pt x="616061" y="44450"/>
                </a:lnTo>
                <a:lnTo>
                  <a:pt x="582676" y="44450"/>
                </a:lnTo>
                <a:lnTo>
                  <a:pt x="585597" y="41656"/>
                </a:lnTo>
                <a:lnTo>
                  <a:pt x="585597" y="34544"/>
                </a:lnTo>
                <a:lnTo>
                  <a:pt x="582676" y="31750"/>
                </a:lnTo>
                <a:lnTo>
                  <a:pt x="616061" y="31750"/>
                </a:lnTo>
                <a:lnTo>
                  <a:pt x="614340" y="23252"/>
                </a:lnTo>
                <a:lnTo>
                  <a:pt x="606155" y="11144"/>
                </a:lnTo>
                <a:lnTo>
                  <a:pt x="594040" y="2988"/>
                </a:lnTo>
                <a:lnTo>
                  <a:pt x="579247" y="0"/>
                </a:lnTo>
                <a:close/>
              </a:path>
              <a:path w="617855" h="76200">
                <a:moveTo>
                  <a:pt x="542425" y="31750"/>
                </a:moveTo>
                <a:lnTo>
                  <a:pt x="2793" y="31750"/>
                </a:lnTo>
                <a:lnTo>
                  <a:pt x="0" y="34544"/>
                </a:lnTo>
                <a:lnTo>
                  <a:pt x="0" y="41656"/>
                </a:lnTo>
                <a:lnTo>
                  <a:pt x="2793" y="44450"/>
                </a:lnTo>
                <a:lnTo>
                  <a:pt x="542425" y="44450"/>
                </a:lnTo>
                <a:lnTo>
                  <a:pt x="541147" y="38100"/>
                </a:lnTo>
                <a:lnTo>
                  <a:pt x="542425" y="31750"/>
                </a:lnTo>
                <a:close/>
              </a:path>
              <a:path w="617855" h="76200">
                <a:moveTo>
                  <a:pt x="616061" y="31750"/>
                </a:moveTo>
                <a:lnTo>
                  <a:pt x="582676" y="31750"/>
                </a:lnTo>
                <a:lnTo>
                  <a:pt x="585597" y="34544"/>
                </a:lnTo>
                <a:lnTo>
                  <a:pt x="585597" y="41656"/>
                </a:lnTo>
                <a:lnTo>
                  <a:pt x="582676" y="44450"/>
                </a:lnTo>
                <a:lnTo>
                  <a:pt x="616061" y="44450"/>
                </a:lnTo>
                <a:lnTo>
                  <a:pt x="617347" y="38100"/>
                </a:lnTo>
                <a:lnTo>
                  <a:pt x="616061" y="31750"/>
                </a:lnTo>
                <a:close/>
              </a:path>
            </a:pathLst>
          </a:custGeom>
          <a:solidFill>
            <a:srgbClr val="FFFFFF"/>
          </a:solidFill>
        </p:spPr>
        <p:txBody>
          <a:bodyPr wrap="square" lIns="0" tIns="0" rIns="0" bIns="0" rtlCol="0"/>
          <a:lstStyle/>
          <a:p>
            <a:endParaRPr>
              <a:solidFill>
                <a:srgbClr val="002060"/>
              </a:solidFill>
            </a:endParaRPr>
          </a:p>
        </p:txBody>
      </p:sp>
      <p:sp>
        <p:nvSpPr>
          <p:cNvPr id="24" name="object 24"/>
          <p:cNvSpPr/>
          <p:nvPr/>
        </p:nvSpPr>
        <p:spPr>
          <a:xfrm>
            <a:off x="3589172" y="6257646"/>
            <a:ext cx="83820" cy="498009"/>
          </a:xfrm>
          <a:custGeom>
            <a:avLst/>
            <a:gdLst/>
            <a:ahLst/>
            <a:cxnLst/>
            <a:rect l="l" t="t" r="r" b="b"/>
            <a:pathLst>
              <a:path w="76200" h="439420">
                <a:moveTo>
                  <a:pt x="31750" y="74921"/>
                </a:moveTo>
                <a:lnTo>
                  <a:pt x="31750" y="436054"/>
                </a:lnTo>
                <a:lnTo>
                  <a:pt x="34543" y="438899"/>
                </a:lnTo>
                <a:lnTo>
                  <a:pt x="41655" y="438899"/>
                </a:lnTo>
                <a:lnTo>
                  <a:pt x="44450" y="436054"/>
                </a:lnTo>
                <a:lnTo>
                  <a:pt x="44450" y="76200"/>
                </a:lnTo>
                <a:lnTo>
                  <a:pt x="38100" y="76200"/>
                </a:lnTo>
                <a:lnTo>
                  <a:pt x="31750" y="74921"/>
                </a:lnTo>
                <a:close/>
              </a:path>
              <a:path w="76200" h="439420">
                <a:moveTo>
                  <a:pt x="41655" y="31750"/>
                </a:moveTo>
                <a:lnTo>
                  <a:pt x="34543" y="31750"/>
                </a:lnTo>
                <a:lnTo>
                  <a:pt x="31750" y="34544"/>
                </a:lnTo>
                <a:lnTo>
                  <a:pt x="31750" y="74921"/>
                </a:lnTo>
                <a:lnTo>
                  <a:pt x="38100" y="76200"/>
                </a:lnTo>
                <a:lnTo>
                  <a:pt x="44450" y="74921"/>
                </a:lnTo>
                <a:lnTo>
                  <a:pt x="44450" y="34544"/>
                </a:lnTo>
                <a:lnTo>
                  <a:pt x="41655" y="31750"/>
                </a:lnTo>
                <a:close/>
              </a:path>
              <a:path w="76200" h="439420">
                <a:moveTo>
                  <a:pt x="44450" y="74921"/>
                </a:moveTo>
                <a:lnTo>
                  <a:pt x="38100" y="76200"/>
                </a:lnTo>
                <a:lnTo>
                  <a:pt x="44450" y="76200"/>
                </a:lnTo>
                <a:lnTo>
                  <a:pt x="44450" y="74921"/>
                </a:lnTo>
                <a:close/>
              </a:path>
              <a:path w="76200" h="439420">
                <a:moveTo>
                  <a:pt x="38100" y="0"/>
                </a:moveTo>
                <a:lnTo>
                  <a:pt x="23252" y="2988"/>
                </a:lnTo>
                <a:lnTo>
                  <a:pt x="11144" y="11144"/>
                </a:lnTo>
                <a:lnTo>
                  <a:pt x="2988" y="23252"/>
                </a:lnTo>
                <a:lnTo>
                  <a:pt x="0" y="38100"/>
                </a:lnTo>
                <a:lnTo>
                  <a:pt x="2988" y="52947"/>
                </a:lnTo>
                <a:lnTo>
                  <a:pt x="11144" y="65055"/>
                </a:lnTo>
                <a:lnTo>
                  <a:pt x="23252" y="73211"/>
                </a:lnTo>
                <a:lnTo>
                  <a:pt x="31750" y="74921"/>
                </a:lnTo>
                <a:lnTo>
                  <a:pt x="31750" y="34544"/>
                </a:lnTo>
                <a:lnTo>
                  <a:pt x="34543" y="31750"/>
                </a:lnTo>
                <a:lnTo>
                  <a:pt x="74921" y="31750"/>
                </a:lnTo>
                <a:lnTo>
                  <a:pt x="73211" y="23252"/>
                </a:lnTo>
                <a:lnTo>
                  <a:pt x="65055" y="11144"/>
                </a:lnTo>
                <a:lnTo>
                  <a:pt x="52947" y="2988"/>
                </a:lnTo>
                <a:lnTo>
                  <a:pt x="38100" y="0"/>
                </a:lnTo>
                <a:close/>
              </a:path>
              <a:path w="76200" h="439420">
                <a:moveTo>
                  <a:pt x="74921" y="31750"/>
                </a:moveTo>
                <a:lnTo>
                  <a:pt x="41655" y="31750"/>
                </a:lnTo>
                <a:lnTo>
                  <a:pt x="44450" y="34544"/>
                </a:lnTo>
                <a:lnTo>
                  <a:pt x="44450" y="74921"/>
                </a:lnTo>
                <a:lnTo>
                  <a:pt x="52947" y="73211"/>
                </a:lnTo>
                <a:lnTo>
                  <a:pt x="65055" y="65055"/>
                </a:lnTo>
                <a:lnTo>
                  <a:pt x="73211" y="52947"/>
                </a:lnTo>
                <a:lnTo>
                  <a:pt x="76200" y="38100"/>
                </a:lnTo>
                <a:lnTo>
                  <a:pt x="74921" y="31750"/>
                </a:lnTo>
                <a:close/>
              </a:path>
            </a:pathLst>
          </a:custGeom>
          <a:solidFill>
            <a:srgbClr val="FFFFFF"/>
          </a:solidFill>
        </p:spPr>
        <p:txBody>
          <a:bodyPr wrap="square" lIns="0" tIns="0" rIns="0" bIns="0" rtlCol="0"/>
          <a:lstStyle/>
          <a:p>
            <a:endParaRPr>
              <a:solidFill>
                <a:srgbClr val="002060"/>
              </a:solidFill>
            </a:endParaRPr>
          </a:p>
        </p:txBody>
      </p:sp>
      <p:sp>
        <p:nvSpPr>
          <p:cNvPr id="25" name="object 25"/>
          <p:cNvSpPr/>
          <p:nvPr/>
        </p:nvSpPr>
        <p:spPr>
          <a:xfrm>
            <a:off x="5071111" y="4792980"/>
            <a:ext cx="923416" cy="1906396"/>
          </a:xfrm>
          <a:custGeom>
            <a:avLst/>
            <a:gdLst/>
            <a:ahLst/>
            <a:cxnLst/>
            <a:rect l="l" t="t" r="r" b="b"/>
            <a:pathLst>
              <a:path w="839470" h="1682114">
                <a:moveTo>
                  <a:pt x="826388" y="856614"/>
                </a:moveTo>
                <a:lnTo>
                  <a:pt x="826388" y="1678736"/>
                </a:lnTo>
                <a:lnTo>
                  <a:pt x="829310" y="1681581"/>
                </a:lnTo>
                <a:lnTo>
                  <a:pt x="836295" y="1681581"/>
                </a:lnTo>
                <a:lnTo>
                  <a:pt x="839088" y="1678736"/>
                </a:lnTo>
                <a:lnTo>
                  <a:pt x="839088" y="862964"/>
                </a:lnTo>
                <a:lnTo>
                  <a:pt x="832738" y="862964"/>
                </a:lnTo>
                <a:lnTo>
                  <a:pt x="826388" y="856614"/>
                </a:lnTo>
                <a:close/>
              </a:path>
              <a:path w="839470" h="1682114">
                <a:moveTo>
                  <a:pt x="31750" y="74921"/>
                </a:moveTo>
                <a:lnTo>
                  <a:pt x="31750" y="860170"/>
                </a:lnTo>
                <a:lnTo>
                  <a:pt x="34544" y="862964"/>
                </a:lnTo>
                <a:lnTo>
                  <a:pt x="826388" y="862964"/>
                </a:lnTo>
                <a:lnTo>
                  <a:pt x="826388" y="856614"/>
                </a:lnTo>
                <a:lnTo>
                  <a:pt x="44450" y="856614"/>
                </a:lnTo>
                <a:lnTo>
                  <a:pt x="38100" y="850264"/>
                </a:lnTo>
                <a:lnTo>
                  <a:pt x="44450" y="850264"/>
                </a:lnTo>
                <a:lnTo>
                  <a:pt x="44450" y="76200"/>
                </a:lnTo>
                <a:lnTo>
                  <a:pt x="38100" y="76200"/>
                </a:lnTo>
                <a:lnTo>
                  <a:pt x="31750" y="74921"/>
                </a:lnTo>
                <a:close/>
              </a:path>
              <a:path w="839470" h="1682114">
                <a:moveTo>
                  <a:pt x="836295" y="850264"/>
                </a:moveTo>
                <a:lnTo>
                  <a:pt x="44450" y="850264"/>
                </a:lnTo>
                <a:lnTo>
                  <a:pt x="44450" y="856614"/>
                </a:lnTo>
                <a:lnTo>
                  <a:pt x="826388" y="856614"/>
                </a:lnTo>
                <a:lnTo>
                  <a:pt x="832738" y="862964"/>
                </a:lnTo>
                <a:lnTo>
                  <a:pt x="839088" y="862964"/>
                </a:lnTo>
                <a:lnTo>
                  <a:pt x="839088" y="853186"/>
                </a:lnTo>
                <a:lnTo>
                  <a:pt x="836295" y="850264"/>
                </a:lnTo>
                <a:close/>
              </a:path>
              <a:path w="839470" h="1682114">
                <a:moveTo>
                  <a:pt x="44450" y="850264"/>
                </a:moveTo>
                <a:lnTo>
                  <a:pt x="38100" y="850264"/>
                </a:lnTo>
                <a:lnTo>
                  <a:pt x="44450" y="856614"/>
                </a:lnTo>
                <a:lnTo>
                  <a:pt x="44450" y="850264"/>
                </a:lnTo>
                <a:close/>
              </a:path>
              <a:path w="839470" h="1682114">
                <a:moveTo>
                  <a:pt x="41655" y="31750"/>
                </a:moveTo>
                <a:lnTo>
                  <a:pt x="34544" y="31750"/>
                </a:lnTo>
                <a:lnTo>
                  <a:pt x="31750" y="34543"/>
                </a:lnTo>
                <a:lnTo>
                  <a:pt x="31750" y="74921"/>
                </a:lnTo>
                <a:lnTo>
                  <a:pt x="38100" y="76200"/>
                </a:lnTo>
                <a:lnTo>
                  <a:pt x="44450" y="74921"/>
                </a:lnTo>
                <a:lnTo>
                  <a:pt x="44450" y="34543"/>
                </a:lnTo>
                <a:lnTo>
                  <a:pt x="41655" y="31750"/>
                </a:lnTo>
                <a:close/>
              </a:path>
              <a:path w="839470" h="1682114">
                <a:moveTo>
                  <a:pt x="44450" y="74921"/>
                </a:moveTo>
                <a:lnTo>
                  <a:pt x="38100" y="76200"/>
                </a:lnTo>
                <a:lnTo>
                  <a:pt x="44450" y="76200"/>
                </a:lnTo>
                <a:lnTo>
                  <a:pt x="44450" y="74921"/>
                </a:lnTo>
                <a:close/>
              </a:path>
              <a:path w="839470" h="1682114">
                <a:moveTo>
                  <a:pt x="38100" y="0"/>
                </a:moveTo>
                <a:lnTo>
                  <a:pt x="23252" y="2988"/>
                </a:lnTo>
                <a:lnTo>
                  <a:pt x="11144" y="11144"/>
                </a:lnTo>
                <a:lnTo>
                  <a:pt x="2988" y="23252"/>
                </a:lnTo>
                <a:lnTo>
                  <a:pt x="0" y="38100"/>
                </a:lnTo>
                <a:lnTo>
                  <a:pt x="2988" y="52947"/>
                </a:lnTo>
                <a:lnTo>
                  <a:pt x="11144" y="65055"/>
                </a:lnTo>
                <a:lnTo>
                  <a:pt x="23252" y="73211"/>
                </a:lnTo>
                <a:lnTo>
                  <a:pt x="31750" y="74921"/>
                </a:lnTo>
                <a:lnTo>
                  <a:pt x="31750" y="34543"/>
                </a:lnTo>
                <a:lnTo>
                  <a:pt x="34544" y="31750"/>
                </a:lnTo>
                <a:lnTo>
                  <a:pt x="74921" y="31750"/>
                </a:lnTo>
                <a:lnTo>
                  <a:pt x="73211" y="23252"/>
                </a:lnTo>
                <a:lnTo>
                  <a:pt x="65055" y="11144"/>
                </a:lnTo>
                <a:lnTo>
                  <a:pt x="52947" y="2988"/>
                </a:lnTo>
                <a:lnTo>
                  <a:pt x="38100" y="0"/>
                </a:lnTo>
                <a:close/>
              </a:path>
              <a:path w="839470" h="1682114">
                <a:moveTo>
                  <a:pt x="74921" y="31750"/>
                </a:moveTo>
                <a:lnTo>
                  <a:pt x="41655" y="31750"/>
                </a:lnTo>
                <a:lnTo>
                  <a:pt x="44450" y="34543"/>
                </a:lnTo>
                <a:lnTo>
                  <a:pt x="44450" y="74921"/>
                </a:lnTo>
                <a:lnTo>
                  <a:pt x="52947" y="73211"/>
                </a:lnTo>
                <a:lnTo>
                  <a:pt x="65055" y="65055"/>
                </a:lnTo>
                <a:lnTo>
                  <a:pt x="73211" y="52947"/>
                </a:lnTo>
                <a:lnTo>
                  <a:pt x="76200" y="38100"/>
                </a:lnTo>
                <a:lnTo>
                  <a:pt x="74921" y="31750"/>
                </a:lnTo>
                <a:close/>
              </a:path>
            </a:pathLst>
          </a:custGeom>
          <a:solidFill>
            <a:srgbClr val="FFFFFF"/>
          </a:solidFill>
        </p:spPr>
        <p:txBody>
          <a:bodyPr wrap="square" lIns="0" tIns="0" rIns="0" bIns="0" rtlCol="0"/>
          <a:lstStyle/>
          <a:p>
            <a:endParaRPr>
              <a:solidFill>
                <a:srgbClr val="002060"/>
              </a:solidFill>
            </a:endParaRPr>
          </a:p>
        </p:txBody>
      </p:sp>
      <p:sp>
        <p:nvSpPr>
          <p:cNvPr id="26" name="object 26"/>
          <p:cNvSpPr/>
          <p:nvPr/>
        </p:nvSpPr>
        <p:spPr>
          <a:xfrm>
            <a:off x="5334304" y="5240324"/>
            <a:ext cx="2134616" cy="1111165"/>
          </a:xfrm>
          <a:custGeom>
            <a:avLst/>
            <a:gdLst/>
            <a:ahLst/>
            <a:cxnLst/>
            <a:rect l="l" t="t" r="r" b="b"/>
            <a:pathLst>
              <a:path w="1940559" h="980439">
                <a:moveTo>
                  <a:pt x="979678" y="38099"/>
                </a:moveTo>
                <a:lnTo>
                  <a:pt x="979678" y="977518"/>
                </a:lnTo>
                <a:lnTo>
                  <a:pt x="982599" y="980363"/>
                </a:lnTo>
                <a:lnTo>
                  <a:pt x="1937639" y="980363"/>
                </a:lnTo>
                <a:lnTo>
                  <a:pt x="1940433" y="977518"/>
                </a:lnTo>
                <a:lnTo>
                  <a:pt x="1940433" y="974013"/>
                </a:lnTo>
                <a:lnTo>
                  <a:pt x="992378" y="974013"/>
                </a:lnTo>
                <a:lnTo>
                  <a:pt x="986028" y="967663"/>
                </a:lnTo>
                <a:lnTo>
                  <a:pt x="992378" y="967663"/>
                </a:lnTo>
                <a:lnTo>
                  <a:pt x="992378" y="44449"/>
                </a:lnTo>
                <a:lnTo>
                  <a:pt x="986028" y="44449"/>
                </a:lnTo>
                <a:lnTo>
                  <a:pt x="979678" y="38099"/>
                </a:lnTo>
                <a:close/>
              </a:path>
              <a:path w="1940559" h="980439">
                <a:moveTo>
                  <a:pt x="992378" y="967663"/>
                </a:moveTo>
                <a:lnTo>
                  <a:pt x="986028" y="967663"/>
                </a:lnTo>
                <a:lnTo>
                  <a:pt x="992378" y="974013"/>
                </a:lnTo>
                <a:lnTo>
                  <a:pt x="992378" y="967663"/>
                </a:lnTo>
                <a:close/>
              </a:path>
              <a:path w="1940559" h="980439">
                <a:moveTo>
                  <a:pt x="1937639" y="967663"/>
                </a:moveTo>
                <a:lnTo>
                  <a:pt x="992378" y="967663"/>
                </a:lnTo>
                <a:lnTo>
                  <a:pt x="992378" y="974013"/>
                </a:lnTo>
                <a:lnTo>
                  <a:pt x="1940433" y="974013"/>
                </a:lnTo>
                <a:lnTo>
                  <a:pt x="1940433" y="970508"/>
                </a:lnTo>
                <a:lnTo>
                  <a:pt x="1937639" y="967663"/>
                </a:lnTo>
                <a:close/>
              </a:path>
              <a:path w="1940559" h="980439">
                <a:moveTo>
                  <a:pt x="38100" y="0"/>
                </a:moveTo>
                <a:lnTo>
                  <a:pt x="23252" y="2988"/>
                </a:lnTo>
                <a:lnTo>
                  <a:pt x="11144" y="11144"/>
                </a:lnTo>
                <a:lnTo>
                  <a:pt x="2988" y="23252"/>
                </a:lnTo>
                <a:lnTo>
                  <a:pt x="0" y="38099"/>
                </a:lnTo>
                <a:lnTo>
                  <a:pt x="2988" y="52947"/>
                </a:lnTo>
                <a:lnTo>
                  <a:pt x="11144" y="65055"/>
                </a:lnTo>
                <a:lnTo>
                  <a:pt x="23252" y="73211"/>
                </a:lnTo>
                <a:lnTo>
                  <a:pt x="38100" y="76199"/>
                </a:lnTo>
                <a:lnTo>
                  <a:pt x="52947" y="73211"/>
                </a:lnTo>
                <a:lnTo>
                  <a:pt x="65055" y="65055"/>
                </a:lnTo>
                <a:lnTo>
                  <a:pt x="73211" y="52947"/>
                </a:lnTo>
                <a:lnTo>
                  <a:pt x="74921" y="44449"/>
                </a:lnTo>
                <a:lnTo>
                  <a:pt x="34544" y="44449"/>
                </a:lnTo>
                <a:lnTo>
                  <a:pt x="31750" y="41655"/>
                </a:lnTo>
                <a:lnTo>
                  <a:pt x="31750" y="34543"/>
                </a:lnTo>
                <a:lnTo>
                  <a:pt x="34544" y="31749"/>
                </a:lnTo>
                <a:lnTo>
                  <a:pt x="74921" y="31749"/>
                </a:lnTo>
                <a:lnTo>
                  <a:pt x="73211" y="23252"/>
                </a:lnTo>
                <a:lnTo>
                  <a:pt x="65055" y="11144"/>
                </a:lnTo>
                <a:lnTo>
                  <a:pt x="52947" y="2988"/>
                </a:lnTo>
                <a:lnTo>
                  <a:pt x="38100" y="0"/>
                </a:lnTo>
                <a:close/>
              </a:path>
              <a:path w="1940559" h="980439">
                <a:moveTo>
                  <a:pt x="74921" y="31749"/>
                </a:moveTo>
                <a:lnTo>
                  <a:pt x="34544" y="31749"/>
                </a:lnTo>
                <a:lnTo>
                  <a:pt x="31750" y="34543"/>
                </a:lnTo>
                <a:lnTo>
                  <a:pt x="31750" y="41655"/>
                </a:lnTo>
                <a:lnTo>
                  <a:pt x="34544" y="44449"/>
                </a:lnTo>
                <a:lnTo>
                  <a:pt x="74921" y="44449"/>
                </a:lnTo>
                <a:lnTo>
                  <a:pt x="76200" y="38099"/>
                </a:lnTo>
                <a:lnTo>
                  <a:pt x="74921" y="31749"/>
                </a:lnTo>
                <a:close/>
              </a:path>
              <a:path w="1940559" h="980439">
                <a:moveTo>
                  <a:pt x="989584" y="31749"/>
                </a:moveTo>
                <a:lnTo>
                  <a:pt x="74921" y="31749"/>
                </a:lnTo>
                <a:lnTo>
                  <a:pt x="76200" y="38099"/>
                </a:lnTo>
                <a:lnTo>
                  <a:pt x="74921" y="44449"/>
                </a:lnTo>
                <a:lnTo>
                  <a:pt x="979678" y="44449"/>
                </a:lnTo>
                <a:lnTo>
                  <a:pt x="979678" y="38099"/>
                </a:lnTo>
                <a:lnTo>
                  <a:pt x="992378" y="38099"/>
                </a:lnTo>
                <a:lnTo>
                  <a:pt x="992378" y="34543"/>
                </a:lnTo>
                <a:lnTo>
                  <a:pt x="989584" y="31749"/>
                </a:lnTo>
                <a:close/>
              </a:path>
              <a:path w="1940559" h="980439">
                <a:moveTo>
                  <a:pt x="992378" y="38099"/>
                </a:moveTo>
                <a:lnTo>
                  <a:pt x="979678" y="38099"/>
                </a:lnTo>
                <a:lnTo>
                  <a:pt x="986028" y="44449"/>
                </a:lnTo>
                <a:lnTo>
                  <a:pt x="992378" y="44449"/>
                </a:lnTo>
                <a:lnTo>
                  <a:pt x="992378" y="38099"/>
                </a:lnTo>
                <a:close/>
              </a:path>
            </a:pathLst>
          </a:custGeom>
          <a:solidFill>
            <a:srgbClr val="FFFFFF"/>
          </a:solidFill>
        </p:spPr>
        <p:txBody>
          <a:bodyPr wrap="square" lIns="0" tIns="0" rIns="0" bIns="0" rtlCol="0"/>
          <a:lstStyle/>
          <a:p>
            <a:endParaRPr>
              <a:solidFill>
                <a:srgbClr val="002060"/>
              </a:solidFill>
            </a:endParaRPr>
          </a:p>
        </p:txBody>
      </p:sp>
      <p:sp>
        <p:nvSpPr>
          <p:cNvPr id="27" name="object 27"/>
          <p:cNvSpPr/>
          <p:nvPr/>
        </p:nvSpPr>
        <p:spPr>
          <a:xfrm>
            <a:off x="6603339" y="5530493"/>
            <a:ext cx="1800035" cy="367030"/>
          </a:xfrm>
          <a:custGeom>
            <a:avLst/>
            <a:gdLst/>
            <a:ahLst/>
            <a:cxnLst/>
            <a:rect l="l" t="t" r="r" b="b"/>
            <a:pathLst>
              <a:path w="1636395" h="323850">
                <a:moveTo>
                  <a:pt x="827659" y="38100"/>
                </a:moveTo>
                <a:lnTo>
                  <a:pt x="827659" y="320547"/>
                </a:lnTo>
                <a:lnTo>
                  <a:pt x="830453" y="323341"/>
                </a:lnTo>
                <a:lnTo>
                  <a:pt x="1633346" y="323341"/>
                </a:lnTo>
                <a:lnTo>
                  <a:pt x="1636267" y="320547"/>
                </a:lnTo>
                <a:lnTo>
                  <a:pt x="1636267" y="316991"/>
                </a:lnTo>
                <a:lnTo>
                  <a:pt x="840359" y="316991"/>
                </a:lnTo>
                <a:lnTo>
                  <a:pt x="834009" y="310641"/>
                </a:lnTo>
                <a:lnTo>
                  <a:pt x="840359" y="310641"/>
                </a:lnTo>
                <a:lnTo>
                  <a:pt x="840359" y="44450"/>
                </a:lnTo>
                <a:lnTo>
                  <a:pt x="834009" y="44450"/>
                </a:lnTo>
                <a:lnTo>
                  <a:pt x="827659" y="38100"/>
                </a:lnTo>
                <a:close/>
              </a:path>
              <a:path w="1636395" h="323850">
                <a:moveTo>
                  <a:pt x="840359" y="310641"/>
                </a:moveTo>
                <a:lnTo>
                  <a:pt x="834009" y="310641"/>
                </a:lnTo>
                <a:lnTo>
                  <a:pt x="840359" y="316991"/>
                </a:lnTo>
                <a:lnTo>
                  <a:pt x="840359" y="310641"/>
                </a:lnTo>
                <a:close/>
              </a:path>
              <a:path w="1636395" h="323850">
                <a:moveTo>
                  <a:pt x="1633346" y="310641"/>
                </a:moveTo>
                <a:lnTo>
                  <a:pt x="840359" y="310641"/>
                </a:lnTo>
                <a:lnTo>
                  <a:pt x="840359" y="316991"/>
                </a:lnTo>
                <a:lnTo>
                  <a:pt x="1636267" y="316991"/>
                </a:lnTo>
                <a:lnTo>
                  <a:pt x="1636267" y="313435"/>
                </a:lnTo>
                <a:lnTo>
                  <a:pt x="1633346" y="310641"/>
                </a:lnTo>
                <a:close/>
              </a:path>
              <a:path w="1636395" h="323850">
                <a:moveTo>
                  <a:pt x="38100" y="0"/>
                </a:moveTo>
                <a:lnTo>
                  <a:pt x="23252" y="2988"/>
                </a:lnTo>
                <a:lnTo>
                  <a:pt x="11144" y="11144"/>
                </a:lnTo>
                <a:lnTo>
                  <a:pt x="2988" y="23252"/>
                </a:lnTo>
                <a:lnTo>
                  <a:pt x="0" y="38100"/>
                </a:lnTo>
                <a:lnTo>
                  <a:pt x="2988" y="52947"/>
                </a:lnTo>
                <a:lnTo>
                  <a:pt x="11144" y="65055"/>
                </a:lnTo>
                <a:lnTo>
                  <a:pt x="23252" y="73211"/>
                </a:lnTo>
                <a:lnTo>
                  <a:pt x="38100" y="76200"/>
                </a:lnTo>
                <a:lnTo>
                  <a:pt x="52947" y="73211"/>
                </a:lnTo>
                <a:lnTo>
                  <a:pt x="65055" y="65055"/>
                </a:lnTo>
                <a:lnTo>
                  <a:pt x="73211" y="52947"/>
                </a:lnTo>
                <a:lnTo>
                  <a:pt x="74921" y="44450"/>
                </a:lnTo>
                <a:lnTo>
                  <a:pt x="34543" y="44450"/>
                </a:lnTo>
                <a:lnTo>
                  <a:pt x="31750" y="41656"/>
                </a:lnTo>
                <a:lnTo>
                  <a:pt x="31750" y="34543"/>
                </a:lnTo>
                <a:lnTo>
                  <a:pt x="34543" y="31750"/>
                </a:lnTo>
                <a:lnTo>
                  <a:pt x="74921" y="31750"/>
                </a:lnTo>
                <a:lnTo>
                  <a:pt x="73211" y="23252"/>
                </a:lnTo>
                <a:lnTo>
                  <a:pt x="65055" y="11144"/>
                </a:lnTo>
                <a:lnTo>
                  <a:pt x="52947" y="2988"/>
                </a:lnTo>
                <a:lnTo>
                  <a:pt x="38100" y="0"/>
                </a:lnTo>
                <a:close/>
              </a:path>
              <a:path w="1636395" h="323850">
                <a:moveTo>
                  <a:pt x="74921" y="31750"/>
                </a:moveTo>
                <a:lnTo>
                  <a:pt x="34543" y="31750"/>
                </a:lnTo>
                <a:lnTo>
                  <a:pt x="31750" y="34543"/>
                </a:lnTo>
                <a:lnTo>
                  <a:pt x="31750" y="41656"/>
                </a:lnTo>
                <a:lnTo>
                  <a:pt x="34543" y="44450"/>
                </a:lnTo>
                <a:lnTo>
                  <a:pt x="74921" y="44450"/>
                </a:lnTo>
                <a:lnTo>
                  <a:pt x="76200" y="38100"/>
                </a:lnTo>
                <a:lnTo>
                  <a:pt x="74921" y="31750"/>
                </a:lnTo>
                <a:close/>
              </a:path>
              <a:path w="1636395" h="323850">
                <a:moveTo>
                  <a:pt x="837438" y="31750"/>
                </a:moveTo>
                <a:lnTo>
                  <a:pt x="74921" y="31750"/>
                </a:lnTo>
                <a:lnTo>
                  <a:pt x="76200" y="38100"/>
                </a:lnTo>
                <a:lnTo>
                  <a:pt x="74921" y="44450"/>
                </a:lnTo>
                <a:lnTo>
                  <a:pt x="827659" y="44450"/>
                </a:lnTo>
                <a:lnTo>
                  <a:pt x="827659" y="38100"/>
                </a:lnTo>
                <a:lnTo>
                  <a:pt x="840359" y="38100"/>
                </a:lnTo>
                <a:lnTo>
                  <a:pt x="840359" y="34543"/>
                </a:lnTo>
                <a:lnTo>
                  <a:pt x="837438" y="31750"/>
                </a:lnTo>
                <a:close/>
              </a:path>
              <a:path w="1636395" h="323850">
                <a:moveTo>
                  <a:pt x="840359" y="38100"/>
                </a:moveTo>
                <a:lnTo>
                  <a:pt x="827659" y="38100"/>
                </a:lnTo>
                <a:lnTo>
                  <a:pt x="834009" y="44450"/>
                </a:lnTo>
                <a:lnTo>
                  <a:pt x="840359" y="44450"/>
                </a:lnTo>
                <a:lnTo>
                  <a:pt x="840359" y="38100"/>
                </a:lnTo>
                <a:close/>
              </a:path>
            </a:pathLst>
          </a:custGeom>
          <a:solidFill>
            <a:srgbClr val="FFFFFF"/>
          </a:solidFill>
        </p:spPr>
        <p:txBody>
          <a:bodyPr wrap="square" lIns="0" tIns="0" rIns="0" bIns="0" rtlCol="0"/>
          <a:lstStyle/>
          <a:p>
            <a:endParaRPr>
              <a:solidFill>
                <a:srgbClr val="002060"/>
              </a:solidFill>
            </a:endParaRPr>
          </a:p>
        </p:txBody>
      </p:sp>
      <p:sp>
        <p:nvSpPr>
          <p:cNvPr id="28" name="object 28"/>
          <p:cNvSpPr/>
          <p:nvPr/>
        </p:nvSpPr>
        <p:spPr>
          <a:xfrm>
            <a:off x="6841389" y="4471720"/>
            <a:ext cx="616776" cy="86360"/>
          </a:xfrm>
          <a:custGeom>
            <a:avLst/>
            <a:gdLst/>
            <a:ahLst/>
            <a:cxnLst/>
            <a:rect l="l" t="t" r="r" b="b"/>
            <a:pathLst>
              <a:path w="560704" h="76200">
                <a:moveTo>
                  <a:pt x="38100" y="0"/>
                </a:moveTo>
                <a:lnTo>
                  <a:pt x="23252" y="2988"/>
                </a:lnTo>
                <a:lnTo>
                  <a:pt x="11144" y="11144"/>
                </a:lnTo>
                <a:lnTo>
                  <a:pt x="2988" y="23252"/>
                </a:lnTo>
                <a:lnTo>
                  <a:pt x="0" y="38100"/>
                </a:lnTo>
                <a:lnTo>
                  <a:pt x="2988" y="52947"/>
                </a:lnTo>
                <a:lnTo>
                  <a:pt x="11144" y="65055"/>
                </a:lnTo>
                <a:lnTo>
                  <a:pt x="23252" y="73211"/>
                </a:lnTo>
                <a:lnTo>
                  <a:pt x="38100" y="76200"/>
                </a:lnTo>
                <a:lnTo>
                  <a:pt x="52947" y="73211"/>
                </a:lnTo>
                <a:lnTo>
                  <a:pt x="65055" y="65055"/>
                </a:lnTo>
                <a:lnTo>
                  <a:pt x="73211" y="52947"/>
                </a:lnTo>
                <a:lnTo>
                  <a:pt x="74921" y="44450"/>
                </a:lnTo>
                <a:lnTo>
                  <a:pt x="34543" y="44450"/>
                </a:lnTo>
                <a:lnTo>
                  <a:pt x="31750" y="41656"/>
                </a:lnTo>
                <a:lnTo>
                  <a:pt x="31750" y="34543"/>
                </a:lnTo>
                <a:lnTo>
                  <a:pt x="34543" y="31750"/>
                </a:lnTo>
                <a:lnTo>
                  <a:pt x="74921" y="31750"/>
                </a:lnTo>
                <a:lnTo>
                  <a:pt x="73211" y="23252"/>
                </a:lnTo>
                <a:lnTo>
                  <a:pt x="65055" y="11144"/>
                </a:lnTo>
                <a:lnTo>
                  <a:pt x="52947" y="2988"/>
                </a:lnTo>
                <a:lnTo>
                  <a:pt x="38100" y="0"/>
                </a:lnTo>
                <a:close/>
              </a:path>
              <a:path w="560704" h="76200">
                <a:moveTo>
                  <a:pt x="74921" y="31750"/>
                </a:moveTo>
                <a:lnTo>
                  <a:pt x="34543" y="31750"/>
                </a:lnTo>
                <a:lnTo>
                  <a:pt x="31750" y="34543"/>
                </a:lnTo>
                <a:lnTo>
                  <a:pt x="31750" y="41656"/>
                </a:lnTo>
                <a:lnTo>
                  <a:pt x="34543" y="44450"/>
                </a:lnTo>
                <a:lnTo>
                  <a:pt x="74921" y="44450"/>
                </a:lnTo>
                <a:lnTo>
                  <a:pt x="76200" y="38100"/>
                </a:lnTo>
                <a:lnTo>
                  <a:pt x="74921" y="31750"/>
                </a:lnTo>
                <a:close/>
              </a:path>
              <a:path w="560704" h="76200">
                <a:moveTo>
                  <a:pt x="557783" y="31750"/>
                </a:moveTo>
                <a:lnTo>
                  <a:pt x="74921" y="31750"/>
                </a:lnTo>
                <a:lnTo>
                  <a:pt x="76200" y="38100"/>
                </a:lnTo>
                <a:lnTo>
                  <a:pt x="74921" y="44450"/>
                </a:lnTo>
                <a:lnTo>
                  <a:pt x="557783" y="44450"/>
                </a:lnTo>
                <a:lnTo>
                  <a:pt x="560577" y="41656"/>
                </a:lnTo>
                <a:lnTo>
                  <a:pt x="560577" y="34543"/>
                </a:lnTo>
                <a:lnTo>
                  <a:pt x="557783" y="31750"/>
                </a:lnTo>
                <a:close/>
              </a:path>
            </a:pathLst>
          </a:custGeom>
          <a:solidFill>
            <a:srgbClr val="FFFFFF"/>
          </a:solidFill>
        </p:spPr>
        <p:txBody>
          <a:bodyPr wrap="square" lIns="0" tIns="0" rIns="0" bIns="0" rtlCol="0"/>
          <a:lstStyle/>
          <a:p>
            <a:endParaRPr>
              <a:solidFill>
                <a:srgbClr val="002060"/>
              </a:solidFill>
            </a:endParaRPr>
          </a:p>
        </p:txBody>
      </p:sp>
      <p:sp>
        <p:nvSpPr>
          <p:cNvPr id="29" name="object 29"/>
          <p:cNvSpPr/>
          <p:nvPr/>
        </p:nvSpPr>
        <p:spPr>
          <a:xfrm>
            <a:off x="6531254" y="3436839"/>
            <a:ext cx="1288733" cy="1011132"/>
          </a:xfrm>
          <a:custGeom>
            <a:avLst/>
            <a:gdLst/>
            <a:ahLst/>
            <a:cxnLst/>
            <a:rect l="l" t="t" r="r" b="b"/>
            <a:pathLst>
              <a:path w="1171575" h="892175">
                <a:moveTo>
                  <a:pt x="38100" y="815467"/>
                </a:moveTo>
                <a:lnTo>
                  <a:pt x="23252" y="818455"/>
                </a:lnTo>
                <a:lnTo>
                  <a:pt x="11144" y="826611"/>
                </a:lnTo>
                <a:lnTo>
                  <a:pt x="2988" y="838719"/>
                </a:lnTo>
                <a:lnTo>
                  <a:pt x="0" y="853567"/>
                </a:lnTo>
                <a:lnTo>
                  <a:pt x="2988" y="868414"/>
                </a:lnTo>
                <a:lnTo>
                  <a:pt x="11144" y="880522"/>
                </a:lnTo>
                <a:lnTo>
                  <a:pt x="23252" y="888678"/>
                </a:lnTo>
                <a:lnTo>
                  <a:pt x="38100" y="891667"/>
                </a:lnTo>
                <a:lnTo>
                  <a:pt x="52947" y="888678"/>
                </a:lnTo>
                <a:lnTo>
                  <a:pt x="65055" y="880522"/>
                </a:lnTo>
                <a:lnTo>
                  <a:pt x="73211" y="868414"/>
                </a:lnTo>
                <a:lnTo>
                  <a:pt x="74921" y="859917"/>
                </a:lnTo>
                <a:lnTo>
                  <a:pt x="34544" y="859917"/>
                </a:lnTo>
                <a:lnTo>
                  <a:pt x="31750" y="857123"/>
                </a:lnTo>
                <a:lnTo>
                  <a:pt x="31750" y="850138"/>
                </a:lnTo>
                <a:lnTo>
                  <a:pt x="34544" y="847217"/>
                </a:lnTo>
                <a:lnTo>
                  <a:pt x="74921" y="847217"/>
                </a:lnTo>
                <a:lnTo>
                  <a:pt x="73211" y="838719"/>
                </a:lnTo>
                <a:lnTo>
                  <a:pt x="65055" y="826611"/>
                </a:lnTo>
                <a:lnTo>
                  <a:pt x="52947" y="818455"/>
                </a:lnTo>
                <a:lnTo>
                  <a:pt x="38100" y="815467"/>
                </a:lnTo>
                <a:close/>
              </a:path>
              <a:path w="1171575" h="892175">
                <a:moveTo>
                  <a:pt x="74921" y="847217"/>
                </a:moveTo>
                <a:lnTo>
                  <a:pt x="34544" y="847217"/>
                </a:lnTo>
                <a:lnTo>
                  <a:pt x="31750" y="850138"/>
                </a:lnTo>
                <a:lnTo>
                  <a:pt x="31750" y="857123"/>
                </a:lnTo>
                <a:lnTo>
                  <a:pt x="34544" y="859917"/>
                </a:lnTo>
                <a:lnTo>
                  <a:pt x="74921" y="859917"/>
                </a:lnTo>
                <a:lnTo>
                  <a:pt x="76200" y="853567"/>
                </a:lnTo>
                <a:lnTo>
                  <a:pt x="74921" y="847217"/>
                </a:lnTo>
                <a:close/>
              </a:path>
              <a:path w="1171575" h="892175">
                <a:moveTo>
                  <a:pt x="595249" y="847217"/>
                </a:moveTo>
                <a:lnTo>
                  <a:pt x="74921" y="847217"/>
                </a:lnTo>
                <a:lnTo>
                  <a:pt x="76200" y="853567"/>
                </a:lnTo>
                <a:lnTo>
                  <a:pt x="74921" y="859917"/>
                </a:lnTo>
                <a:lnTo>
                  <a:pt x="605027" y="859917"/>
                </a:lnTo>
                <a:lnTo>
                  <a:pt x="607949" y="857123"/>
                </a:lnTo>
                <a:lnTo>
                  <a:pt x="607949" y="853567"/>
                </a:lnTo>
                <a:lnTo>
                  <a:pt x="595249" y="853567"/>
                </a:lnTo>
                <a:lnTo>
                  <a:pt x="595249" y="847217"/>
                </a:lnTo>
                <a:close/>
              </a:path>
              <a:path w="1171575" h="892175">
                <a:moveTo>
                  <a:pt x="1168527" y="0"/>
                </a:moveTo>
                <a:lnTo>
                  <a:pt x="598043" y="0"/>
                </a:lnTo>
                <a:lnTo>
                  <a:pt x="595249" y="2794"/>
                </a:lnTo>
                <a:lnTo>
                  <a:pt x="595249" y="853567"/>
                </a:lnTo>
                <a:lnTo>
                  <a:pt x="601599" y="847217"/>
                </a:lnTo>
                <a:lnTo>
                  <a:pt x="607949" y="847217"/>
                </a:lnTo>
                <a:lnTo>
                  <a:pt x="607949" y="12700"/>
                </a:lnTo>
                <a:lnTo>
                  <a:pt x="601599" y="12700"/>
                </a:lnTo>
                <a:lnTo>
                  <a:pt x="607949" y="6350"/>
                </a:lnTo>
                <a:lnTo>
                  <a:pt x="1171448" y="6350"/>
                </a:lnTo>
                <a:lnTo>
                  <a:pt x="1171448" y="2794"/>
                </a:lnTo>
                <a:lnTo>
                  <a:pt x="1168527" y="0"/>
                </a:lnTo>
                <a:close/>
              </a:path>
              <a:path w="1171575" h="892175">
                <a:moveTo>
                  <a:pt x="607949" y="847217"/>
                </a:moveTo>
                <a:lnTo>
                  <a:pt x="601599" y="847217"/>
                </a:lnTo>
                <a:lnTo>
                  <a:pt x="595249" y="853567"/>
                </a:lnTo>
                <a:lnTo>
                  <a:pt x="607949" y="853567"/>
                </a:lnTo>
                <a:lnTo>
                  <a:pt x="607949" y="847217"/>
                </a:lnTo>
                <a:close/>
              </a:path>
              <a:path w="1171575" h="892175">
                <a:moveTo>
                  <a:pt x="607949" y="6350"/>
                </a:moveTo>
                <a:lnTo>
                  <a:pt x="601599" y="12700"/>
                </a:lnTo>
                <a:lnTo>
                  <a:pt x="607949" y="12700"/>
                </a:lnTo>
                <a:lnTo>
                  <a:pt x="607949" y="6350"/>
                </a:lnTo>
                <a:close/>
              </a:path>
              <a:path w="1171575" h="892175">
                <a:moveTo>
                  <a:pt x="1171448" y="6350"/>
                </a:moveTo>
                <a:lnTo>
                  <a:pt x="607949" y="6350"/>
                </a:lnTo>
                <a:lnTo>
                  <a:pt x="607949" y="12700"/>
                </a:lnTo>
                <a:lnTo>
                  <a:pt x="1168527" y="12700"/>
                </a:lnTo>
                <a:lnTo>
                  <a:pt x="1171448" y="9906"/>
                </a:lnTo>
                <a:lnTo>
                  <a:pt x="1171448" y="6350"/>
                </a:lnTo>
                <a:close/>
              </a:path>
            </a:pathLst>
          </a:custGeom>
          <a:solidFill>
            <a:srgbClr val="FFFFFF"/>
          </a:solidFill>
        </p:spPr>
        <p:txBody>
          <a:bodyPr wrap="square" lIns="0" tIns="0" rIns="0" bIns="0" rtlCol="0"/>
          <a:lstStyle/>
          <a:p>
            <a:endParaRPr>
              <a:solidFill>
                <a:srgbClr val="002060"/>
              </a:solidFill>
            </a:endParaRPr>
          </a:p>
        </p:txBody>
      </p:sp>
      <p:sp>
        <p:nvSpPr>
          <p:cNvPr id="30" name="object 30"/>
          <p:cNvSpPr/>
          <p:nvPr/>
        </p:nvSpPr>
        <p:spPr>
          <a:xfrm>
            <a:off x="6531254" y="2473063"/>
            <a:ext cx="693611" cy="1093174"/>
          </a:xfrm>
          <a:custGeom>
            <a:avLst/>
            <a:gdLst/>
            <a:ahLst/>
            <a:cxnLst/>
            <a:rect l="l" t="t" r="r" b="b"/>
            <a:pathLst>
              <a:path w="630554" h="964564">
                <a:moveTo>
                  <a:pt x="31750" y="889135"/>
                </a:moveTo>
                <a:lnTo>
                  <a:pt x="23252" y="890845"/>
                </a:lnTo>
                <a:lnTo>
                  <a:pt x="11144" y="899001"/>
                </a:lnTo>
                <a:lnTo>
                  <a:pt x="2988" y="911109"/>
                </a:lnTo>
                <a:lnTo>
                  <a:pt x="0" y="925957"/>
                </a:lnTo>
                <a:lnTo>
                  <a:pt x="2988" y="940750"/>
                </a:lnTo>
                <a:lnTo>
                  <a:pt x="11144" y="952865"/>
                </a:lnTo>
                <a:lnTo>
                  <a:pt x="23252" y="961050"/>
                </a:lnTo>
                <a:lnTo>
                  <a:pt x="38100" y="964057"/>
                </a:lnTo>
                <a:lnTo>
                  <a:pt x="52947" y="961050"/>
                </a:lnTo>
                <a:lnTo>
                  <a:pt x="65055" y="952865"/>
                </a:lnTo>
                <a:lnTo>
                  <a:pt x="73211" y="940750"/>
                </a:lnTo>
                <a:lnTo>
                  <a:pt x="74917" y="932307"/>
                </a:lnTo>
                <a:lnTo>
                  <a:pt x="34544" y="932307"/>
                </a:lnTo>
                <a:lnTo>
                  <a:pt x="31750" y="929386"/>
                </a:lnTo>
                <a:lnTo>
                  <a:pt x="31750" y="889135"/>
                </a:lnTo>
                <a:close/>
              </a:path>
              <a:path w="630554" h="964564">
                <a:moveTo>
                  <a:pt x="38100" y="887857"/>
                </a:moveTo>
                <a:lnTo>
                  <a:pt x="31750" y="889135"/>
                </a:lnTo>
                <a:lnTo>
                  <a:pt x="31750" y="929386"/>
                </a:lnTo>
                <a:lnTo>
                  <a:pt x="34544" y="932307"/>
                </a:lnTo>
                <a:lnTo>
                  <a:pt x="41656" y="932307"/>
                </a:lnTo>
                <a:lnTo>
                  <a:pt x="44450" y="929386"/>
                </a:lnTo>
                <a:lnTo>
                  <a:pt x="44450" y="889135"/>
                </a:lnTo>
                <a:lnTo>
                  <a:pt x="38100" y="887857"/>
                </a:lnTo>
                <a:close/>
              </a:path>
              <a:path w="630554" h="964564">
                <a:moveTo>
                  <a:pt x="44450" y="889135"/>
                </a:moveTo>
                <a:lnTo>
                  <a:pt x="44450" y="929386"/>
                </a:lnTo>
                <a:lnTo>
                  <a:pt x="41656" y="932307"/>
                </a:lnTo>
                <a:lnTo>
                  <a:pt x="74917" y="932307"/>
                </a:lnTo>
                <a:lnTo>
                  <a:pt x="76200" y="925957"/>
                </a:lnTo>
                <a:lnTo>
                  <a:pt x="73211" y="911109"/>
                </a:lnTo>
                <a:lnTo>
                  <a:pt x="65055" y="899001"/>
                </a:lnTo>
                <a:lnTo>
                  <a:pt x="52947" y="890845"/>
                </a:lnTo>
                <a:lnTo>
                  <a:pt x="44450" y="889135"/>
                </a:lnTo>
                <a:close/>
              </a:path>
              <a:path w="630554" h="964564">
                <a:moveTo>
                  <a:pt x="617601" y="459739"/>
                </a:moveTo>
                <a:lnTo>
                  <a:pt x="34544" y="459739"/>
                </a:lnTo>
                <a:lnTo>
                  <a:pt x="31750" y="462661"/>
                </a:lnTo>
                <a:lnTo>
                  <a:pt x="31750" y="889135"/>
                </a:lnTo>
                <a:lnTo>
                  <a:pt x="38100" y="887857"/>
                </a:lnTo>
                <a:lnTo>
                  <a:pt x="44450" y="887857"/>
                </a:lnTo>
                <a:lnTo>
                  <a:pt x="44450" y="472439"/>
                </a:lnTo>
                <a:lnTo>
                  <a:pt x="38100" y="472439"/>
                </a:lnTo>
                <a:lnTo>
                  <a:pt x="44450" y="466089"/>
                </a:lnTo>
                <a:lnTo>
                  <a:pt x="617601" y="466089"/>
                </a:lnTo>
                <a:lnTo>
                  <a:pt x="617601" y="459739"/>
                </a:lnTo>
                <a:close/>
              </a:path>
              <a:path w="630554" h="964564">
                <a:moveTo>
                  <a:pt x="44450" y="887857"/>
                </a:moveTo>
                <a:lnTo>
                  <a:pt x="38100" y="887857"/>
                </a:lnTo>
                <a:lnTo>
                  <a:pt x="44450" y="889135"/>
                </a:lnTo>
                <a:lnTo>
                  <a:pt x="44450" y="887857"/>
                </a:lnTo>
                <a:close/>
              </a:path>
              <a:path w="630554" h="964564">
                <a:moveTo>
                  <a:pt x="44450" y="466089"/>
                </a:moveTo>
                <a:lnTo>
                  <a:pt x="38100" y="472439"/>
                </a:lnTo>
                <a:lnTo>
                  <a:pt x="44450" y="472439"/>
                </a:lnTo>
                <a:lnTo>
                  <a:pt x="44450" y="466089"/>
                </a:lnTo>
                <a:close/>
              </a:path>
              <a:path w="630554" h="964564">
                <a:moveTo>
                  <a:pt x="630301" y="459739"/>
                </a:moveTo>
                <a:lnTo>
                  <a:pt x="623951" y="459739"/>
                </a:lnTo>
                <a:lnTo>
                  <a:pt x="617601" y="466089"/>
                </a:lnTo>
                <a:lnTo>
                  <a:pt x="44450" y="466089"/>
                </a:lnTo>
                <a:lnTo>
                  <a:pt x="44450" y="472439"/>
                </a:lnTo>
                <a:lnTo>
                  <a:pt x="627506" y="472439"/>
                </a:lnTo>
                <a:lnTo>
                  <a:pt x="630301" y="469646"/>
                </a:lnTo>
                <a:lnTo>
                  <a:pt x="630301" y="459739"/>
                </a:lnTo>
                <a:close/>
              </a:path>
              <a:path w="630554" h="964564">
                <a:moveTo>
                  <a:pt x="627506" y="0"/>
                </a:moveTo>
                <a:lnTo>
                  <a:pt x="620522" y="0"/>
                </a:lnTo>
                <a:lnTo>
                  <a:pt x="617601" y="2794"/>
                </a:lnTo>
                <a:lnTo>
                  <a:pt x="617601" y="466089"/>
                </a:lnTo>
                <a:lnTo>
                  <a:pt x="623951" y="459739"/>
                </a:lnTo>
                <a:lnTo>
                  <a:pt x="630301" y="459739"/>
                </a:lnTo>
                <a:lnTo>
                  <a:pt x="630301" y="2794"/>
                </a:lnTo>
                <a:lnTo>
                  <a:pt x="627506" y="0"/>
                </a:lnTo>
                <a:close/>
              </a:path>
            </a:pathLst>
          </a:custGeom>
          <a:solidFill>
            <a:srgbClr val="FFFFFF"/>
          </a:solidFill>
        </p:spPr>
        <p:txBody>
          <a:bodyPr wrap="square" lIns="0" tIns="0" rIns="0" bIns="0" rtlCol="0"/>
          <a:lstStyle/>
          <a:p>
            <a:endParaRPr>
              <a:solidFill>
                <a:srgbClr val="002060"/>
              </a:solidFill>
            </a:endParaRPr>
          </a:p>
        </p:txBody>
      </p:sp>
      <p:sp>
        <p:nvSpPr>
          <p:cNvPr id="31" name="object 31"/>
          <p:cNvSpPr/>
          <p:nvPr/>
        </p:nvSpPr>
        <p:spPr>
          <a:xfrm>
            <a:off x="5535193" y="2619875"/>
            <a:ext cx="494538" cy="1037758"/>
          </a:xfrm>
          <a:custGeom>
            <a:avLst/>
            <a:gdLst/>
            <a:ahLst/>
            <a:cxnLst/>
            <a:rect l="l" t="t" r="r" b="b"/>
            <a:pathLst>
              <a:path w="449579" h="915669">
                <a:moveTo>
                  <a:pt x="405002" y="840494"/>
                </a:moveTo>
                <a:lnTo>
                  <a:pt x="396505" y="842204"/>
                </a:lnTo>
                <a:lnTo>
                  <a:pt x="384397" y="850360"/>
                </a:lnTo>
                <a:lnTo>
                  <a:pt x="376241" y="862468"/>
                </a:lnTo>
                <a:lnTo>
                  <a:pt x="373252" y="877316"/>
                </a:lnTo>
                <a:lnTo>
                  <a:pt x="376241" y="892163"/>
                </a:lnTo>
                <a:lnTo>
                  <a:pt x="384397" y="904271"/>
                </a:lnTo>
                <a:lnTo>
                  <a:pt x="396505" y="912427"/>
                </a:lnTo>
                <a:lnTo>
                  <a:pt x="411352" y="915416"/>
                </a:lnTo>
                <a:lnTo>
                  <a:pt x="426200" y="912427"/>
                </a:lnTo>
                <a:lnTo>
                  <a:pt x="438308" y="904271"/>
                </a:lnTo>
                <a:lnTo>
                  <a:pt x="446464" y="892163"/>
                </a:lnTo>
                <a:lnTo>
                  <a:pt x="448174" y="883666"/>
                </a:lnTo>
                <a:lnTo>
                  <a:pt x="407796" y="883666"/>
                </a:lnTo>
                <a:lnTo>
                  <a:pt x="405002" y="880745"/>
                </a:lnTo>
                <a:lnTo>
                  <a:pt x="405002" y="840494"/>
                </a:lnTo>
                <a:close/>
              </a:path>
              <a:path w="449579" h="915669">
                <a:moveTo>
                  <a:pt x="411352" y="839216"/>
                </a:moveTo>
                <a:lnTo>
                  <a:pt x="405002" y="840494"/>
                </a:lnTo>
                <a:lnTo>
                  <a:pt x="405002" y="880745"/>
                </a:lnTo>
                <a:lnTo>
                  <a:pt x="407796" y="883666"/>
                </a:lnTo>
                <a:lnTo>
                  <a:pt x="414908" y="883666"/>
                </a:lnTo>
                <a:lnTo>
                  <a:pt x="417702" y="880745"/>
                </a:lnTo>
                <a:lnTo>
                  <a:pt x="417702" y="840494"/>
                </a:lnTo>
                <a:lnTo>
                  <a:pt x="411352" y="839216"/>
                </a:lnTo>
                <a:close/>
              </a:path>
              <a:path w="449579" h="915669">
                <a:moveTo>
                  <a:pt x="417702" y="840494"/>
                </a:moveTo>
                <a:lnTo>
                  <a:pt x="417702" y="880745"/>
                </a:lnTo>
                <a:lnTo>
                  <a:pt x="414908" y="883666"/>
                </a:lnTo>
                <a:lnTo>
                  <a:pt x="448174" y="883666"/>
                </a:lnTo>
                <a:lnTo>
                  <a:pt x="449452" y="877316"/>
                </a:lnTo>
                <a:lnTo>
                  <a:pt x="446464" y="862468"/>
                </a:lnTo>
                <a:lnTo>
                  <a:pt x="438308" y="850360"/>
                </a:lnTo>
                <a:lnTo>
                  <a:pt x="426200" y="842204"/>
                </a:lnTo>
                <a:lnTo>
                  <a:pt x="417702" y="840494"/>
                </a:lnTo>
                <a:close/>
              </a:path>
              <a:path w="449579" h="915669">
                <a:moveTo>
                  <a:pt x="405002" y="441833"/>
                </a:moveTo>
                <a:lnTo>
                  <a:pt x="405002" y="840494"/>
                </a:lnTo>
                <a:lnTo>
                  <a:pt x="411352" y="839216"/>
                </a:lnTo>
                <a:lnTo>
                  <a:pt x="417702" y="839216"/>
                </a:lnTo>
                <a:lnTo>
                  <a:pt x="417702" y="448183"/>
                </a:lnTo>
                <a:lnTo>
                  <a:pt x="411352" y="448183"/>
                </a:lnTo>
                <a:lnTo>
                  <a:pt x="405002" y="441833"/>
                </a:lnTo>
                <a:close/>
              </a:path>
              <a:path w="449579" h="915669">
                <a:moveTo>
                  <a:pt x="417702" y="839216"/>
                </a:moveTo>
                <a:lnTo>
                  <a:pt x="411352" y="839216"/>
                </a:lnTo>
                <a:lnTo>
                  <a:pt x="417702" y="840494"/>
                </a:lnTo>
                <a:lnTo>
                  <a:pt x="417702" y="839216"/>
                </a:lnTo>
                <a:close/>
              </a:path>
              <a:path w="449579" h="915669">
                <a:moveTo>
                  <a:pt x="9905" y="0"/>
                </a:moveTo>
                <a:lnTo>
                  <a:pt x="2793" y="0"/>
                </a:lnTo>
                <a:lnTo>
                  <a:pt x="0" y="2794"/>
                </a:lnTo>
                <a:lnTo>
                  <a:pt x="0" y="445388"/>
                </a:lnTo>
                <a:lnTo>
                  <a:pt x="2793" y="448183"/>
                </a:lnTo>
                <a:lnTo>
                  <a:pt x="405002" y="448183"/>
                </a:lnTo>
                <a:lnTo>
                  <a:pt x="405002" y="441833"/>
                </a:lnTo>
                <a:lnTo>
                  <a:pt x="12700" y="441833"/>
                </a:lnTo>
                <a:lnTo>
                  <a:pt x="6350" y="435483"/>
                </a:lnTo>
                <a:lnTo>
                  <a:pt x="12700" y="435483"/>
                </a:lnTo>
                <a:lnTo>
                  <a:pt x="12700" y="2794"/>
                </a:lnTo>
                <a:lnTo>
                  <a:pt x="9905" y="0"/>
                </a:lnTo>
                <a:close/>
              </a:path>
              <a:path w="449579" h="915669">
                <a:moveTo>
                  <a:pt x="414908" y="435483"/>
                </a:moveTo>
                <a:lnTo>
                  <a:pt x="12700" y="435483"/>
                </a:lnTo>
                <a:lnTo>
                  <a:pt x="12700" y="441833"/>
                </a:lnTo>
                <a:lnTo>
                  <a:pt x="405002" y="441833"/>
                </a:lnTo>
                <a:lnTo>
                  <a:pt x="411352" y="448183"/>
                </a:lnTo>
                <a:lnTo>
                  <a:pt x="417702" y="448183"/>
                </a:lnTo>
                <a:lnTo>
                  <a:pt x="417702" y="438276"/>
                </a:lnTo>
                <a:lnTo>
                  <a:pt x="414908" y="435483"/>
                </a:lnTo>
                <a:close/>
              </a:path>
              <a:path w="449579" h="915669">
                <a:moveTo>
                  <a:pt x="12700" y="435483"/>
                </a:moveTo>
                <a:lnTo>
                  <a:pt x="6350" y="435483"/>
                </a:lnTo>
                <a:lnTo>
                  <a:pt x="12700" y="441833"/>
                </a:lnTo>
                <a:lnTo>
                  <a:pt x="12700" y="435483"/>
                </a:lnTo>
                <a:close/>
              </a:path>
            </a:pathLst>
          </a:custGeom>
          <a:solidFill>
            <a:srgbClr val="FFFFFF"/>
          </a:solidFill>
        </p:spPr>
        <p:txBody>
          <a:bodyPr wrap="square" lIns="0" tIns="0" rIns="0" bIns="0" rtlCol="0"/>
          <a:lstStyle/>
          <a:p>
            <a:endParaRPr>
              <a:solidFill>
                <a:srgbClr val="00206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26390" y="2096820"/>
            <a:ext cx="5050993" cy="484825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754380" y="2331720"/>
            <a:ext cx="4377080" cy="4153916"/>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747674" y="2324811"/>
            <a:ext cx="4390771" cy="4168309"/>
          </a:xfrm>
          <a:custGeom>
            <a:avLst/>
            <a:gdLst/>
            <a:ahLst/>
            <a:cxnLst/>
            <a:rect l="l" t="t" r="r" b="b"/>
            <a:pathLst>
              <a:path w="3991610" h="3677920">
                <a:moveTo>
                  <a:pt x="0" y="3677412"/>
                </a:moveTo>
                <a:lnTo>
                  <a:pt x="3991355" y="3677412"/>
                </a:lnTo>
                <a:lnTo>
                  <a:pt x="3991355" y="0"/>
                </a:lnTo>
                <a:lnTo>
                  <a:pt x="0" y="0"/>
                </a:lnTo>
                <a:lnTo>
                  <a:pt x="0" y="3677412"/>
                </a:lnTo>
                <a:close/>
              </a:path>
            </a:pathLst>
          </a:custGeom>
          <a:ln w="12192">
            <a:solidFill>
              <a:srgbClr val="FFFFFF"/>
            </a:solidFill>
          </a:ln>
        </p:spPr>
        <p:txBody>
          <a:bodyPr wrap="square" lIns="0" tIns="0" rIns="0" bIns="0" rtlCol="0"/>
          <a:lstStyle/>
          <a:p>
            <a:endParaRPr/>
          </a:p>
        </p:txBody>
      </p:sp>
      <p:sp>
        <p:nvSpPr>
          <p:cNvPr id="5" name="object 5"/>
          <p:cNvSpPr/>
          <p:nvPr/>
        </p:nvSpPr>
        <p:spPr>
          <a:xfrm>
            <a:off x="4587469" y="4410405"/>
            <a:ext cx="2430780" cy="2504440"/>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4587469" y="4410405"/>
            <a:ext cx="2430780" cy="2504440"/>
          </a:xfrm>
          <a:custGeom>
            <a:avLst/>
            <a:gdLst/>
            <a:ahLst/>
            <a:cxnLst/>
            <a:rect l="l" t="t" r="r" b="b"/>
            <a:pathLst>
              <a:path w="2209800" h="2209800">
                <a:moveTo>
                  <a:pt x="1104900" y="2209800"/>
                </a:moveTo>
                <a:lnTo>
                  <a:pt x="1056970" y="2208779"/>
                </a:lnTo>
                <a:lnTo>
                  <a:pt x="1009562" y="2205744"/>
                </a:lnTo>
                <a:lnTo>
                  <a:pt x="962718" y="2200737"/>
                </a:lnTo>
                <a:lnTo>
                  <a:pt x="916478" y="2193798"/>
                </a:lnTo>
                <a:lnTo>
                  <a:pt x="870883" y="2184970"/>
                </a:lnTo>
                <a:lnTo>
                  <a:pt x="825977" y="2174294"/>
                </a:lnTo>
                <a:lnTo>
                  <a:pt x="781799" y="2161811"/>
                </a:lnTo>
                <a:lnTo>
                  <a:pt x="738392" y="2147563"/>
                </a:lnTo>
                <a:lnTo>
                  <a:pt x="695796" y="2131591"/>
                </a:lnTo>
                <a:lnTo>
                  <a:pt x="654054" y="2113937"/>
                </a:lnTo>
                <a:lnTo>
                  <a:pt x="613207" y="2094641"/>
                </a:lnTo>
                <a:lnTo>
                  <a:pt x="573295" y="2073747"/>
                </a:lnTo>
                <a:lnTo>
                  <a:pt x="534362" y="2051294"/>
                </a:lnTo>
                <a:lnTo>
                  <a:pt x="496447" y="2027325"/>
                </a:lnTo>
                <a:lnTo>
                  <a:pt x="459593" y="2001881"/>
                </a:lnTo>
                <a:lnTo>
                  <a:pt x="423841" y="1975003"/>
                </a:lnTo>
                <a:lnTo>
                  <a:pt x="389232" y="1946733"/>
                </a:lnTo>
                <a:lnTo>
                  <a:pt x="355809" y="1917113"/>
                </a:lnTo>
                <a:lnTo>
                  <a:pt x="323611" y="1886183"/>
                </a:lnTo>
                <a:lnTo>
                  <a:pt x="292682" y="1853985"/>
                </a:lnTo>
                <a:lnTo>
                  <a:pt x="263062" y="1820561"/>
                </a:lnTo>
                <a:lnTo>
                  <a:pt x="234792" y="1785953"/>
                </a:lnTo>
                <a:lnTo>
                  <a:pt x="207914" y="1750200"/>
                </a:lnTo>
                <a:lnTo>
                  <a:pt x="182471" y="1713346"/>
                </a:lnTo>
                <a:lnTo>
                  <a:pt x="158502" y="1675432"/>
                </a:lnTo>
                <a:lnTo>
                  <a:pt x="136050" y="1636498"/>
                </a:lnTo>
                <a:lnTo>
                  <a:pt x="115155" y="1596587"/>
                </a:lnTo>
                <a:lnTo>
                  <a:pt x="95861" y="1555739"/>
                </a:lnTo>
                <a:lnTo>
                  <a:pt x="78207" y="1513997"/>
                </a:lnTo>
                <a:lnTo>
                  <a:pt x="62235" y="1471402"/>
                </a:lnTo>
                <a:lnTo>
                  <a:pt x="47987" y="1427995"/>
                </a:lnTo>
                <a:lnTo>
                  <a:pt x="35504" y="1383818"/>
                </a:lnTo>
                <a:lnTo>
                  <a:pt x="24828" y="1338912"/>
                </a:lnTo>
                <a:lnTo>
                  <a:pt x="16001" y="1293318"/>
                </a:lnTo>
                <a:lnTo>
                  <a:pt x="9062" y="1247079"/>
                </a:lnTo>
                <a:lnTo>
                  <a:pt x="4055" y="1200235"/>
                </a:lnTo>
                <a:lnTo>
                  <a:pt x="1020" y="1152828"/>
                </a:lnTo>
                <a:lnTo>
                  <a:pt x="0" y="1104900"/>
                </a:lnTo>
                <a:lnTo>
                  <a:pt x="1020" y="1056970"/>
                </a:lnTo>
                <a:lnTo>
                  <a:pt x="4055" y="1009562"/>
                </a:lnTo>
                <a:lnTo>
                  <a:pt x="9062" y="962718"/>
                </a:lnTo>
                <a:lnTo>
                  <a:pt x="16001" y="916478"/>
                </a:lnTo>
                <a:lnTo>
                  <a:pt x="24828" y="870883"/>
                </a:lnTo>
                <a:lnTo>
                  <a:pt x="35504" y="825977"/>
                </a:lnTo>
                <a:lnTo>
                  <a:pt x="47987" y="781799"/>
                </a:lnTo>
                <a:lnTo>
                  <a:pt x="62235" y="738392"/>
                </a:lnTo>
                <a:lnTo>
                  <a:pt x="78207" y="695796"/>
                </a:lnTo>
                <a:lnTo>
                  <a:pt x="95861" y="654054"/>
                </a:lnTo>
                <a:lnTo>
                  <a:pt x="115155" y="613207"/>
                </a:lnTo>
                <a:lnTo>
                  <a:pt x="136050" y="573295"/>
                </a:lnTo>
                <a:lnTo>
                  <a:pt x="158502" y="534362"/>
                </a:lnTo>
                <a:lnTo>
                  <a:pt x="182471" y="496447"/>
                </a:lnTo>
                <a:lnTo>
                  <a:pt x="207914" y="459593"/>
                </a:lnTo>
                <a:lnTo>
                  <a:pt x="234792" y="423841"/>
                </a:lnTo>
                <a:lnTo>
                  <a:pt x="263062" y="389232"/>
                </a:lnTo>
                <a:lnTo>
                  <a:pt x="292682" y="355809"/>
                </a:lnTo>
                <a:lnTo>
                  <a:pt x="323611" y="323611"/>
                </a:lnTo>
                <a:lnTo>
                  <a:pt x="355809" y="292682"/>
                </a:lnTo>
                <a:lnTo>
                  <a:pt x="389232" y="263062"/>
                </a:lnTo>
                <a:lnTo>
                  <a:pt x="423841" y="234792"/>
                </a:lnTo>
                <a:lnTo>
                  <a:pt x="459593" y="207914"/>
                </a:lnTo>
                <a:lnTo>
                  <a:pt x="496447" y="182471"/>
                </a:lnTo>
                <a:lnTo>
                  <a:pt x="534362" y="158502"/>
                </a:lnTo>
                <a:lnTo>
                  <a:pt x="573295" y="136050"/>
                </a:lnTo>
                <a:lnTo>
                  <a:pt x="613207" y="115155"/>
                </a:lnTo>
                <a:lnTo>
                  <a:pt x="654054" y="95861"/>
                </a:lnTo>
                <a:lnTo>
                  <a:pt x="695796" y="78207"/>
                </a:lnTo>
                <a:lnTo>
                  <a:pt x="738392" y="62235"/>
                </a:lnTo>
                <a:lnTo>
                  <a:pt x="781799" y="47987"/>
                </a:lnTo>
                <a:lnTo>
                  <a:pt x="825977" y="35504"/>
                </a:lnTo>
                <a:lnTo>
                  <a:pt x="870883" y="24828"/>
                </a:lnTo>
                <a:lnTo>
                  <a:pt x="916478" y="16001"/>
                </a:lnTo>
                <a:lnTo>
                  <a:pt x="962718" y="9062"/>
                </a:lnTo>
                <a:lnTo>
                  <a:pt x="1009562" y="4055"/>
                </a:lnTo>
                <a:lnTo>
                  <a:pt x="1056970" y="1020"/>
                </a:lnTo>
                <a:lnTo>
                  <a:pt x="1104900" y="0"/>
                </a:lnTo>
                <a:lnTo>
                  <a:pt x="1152829" y="1020"/>
                </a:lnTo>
                <a:lnTo>
                  <a:pt x="1200237" y="4055"/>
                </a:lnTo>
                <a:lnTo>
                  <a:pt x="1247081" y="9062"/>
                </a:lnTo>
                <a:lnTo>
                  <a:pt x="1293321" y="16001"/>
                </a:lnTo>
                <a:lnTo>
                  <a:pt x="1338916" y="24828"/>
                </a:lnTo>
                <a:lnTo>
                  <a:pt x="1383822" y="35504"/>
                </a:lnTo>
                <a:lnTo>
                  <a:pt x="1428000" y="47987"/>
                </a:lnTo>
                <a:lnTo>
                  <a:pt x="1471407" y="62235"/>
                </a:lnTo>
                <a:lnTo>
                  <a:pt x="1514003" y="78207"/>
                </a:lnTo>
                <a:lnTo>
                  <a:pt x="1555745" y="95861"/>
                </a:lnTo>
                <a:lnTo>
                  <a:pt x="1596592" y="115155"/>
                </a:lnTo>
                <a:lnTo>
                  <a:pt x="1636504" y="136050"/>
                </a:lnTo>
                <a:lnTo>
                  <a:pt x="1675437" y="158502"/>
                </a:lnTo>
                <a:lnTo>
                  <a:pt x="1713352" y="182471"/>
                </a:lnTo>
                <a:lnTo>
                  <a:pt x="1750206" y="207914"/>
                </a:lnTo>
                <a:lnTo>
                  <a:pt x="1785958" y="234792"/>
                </a:lnTo>
                <a:lnTo>
                  <a:pt x="1820567" y="263062"/>
                </a:lnTo>
                <a:lnTo>
                  <a:pt x="1853990" y="292682"/>
                </a:lnTo>
                <a:lnTo>
                  <a:pt x="1886188" y="323611"/>
                </a:lnTo>
                <a:lnTo>
                  <a:pt x="1917117" y="355809"/>
                </a:lnTo>
                <a:lnTo>
                  <a:pt x="1946737" y="389232"/>
                </a:lnTo>
                <a:lnTo>
                  <a:pt x="1975007" y="423841"/>
                </a:lnTo>
                <a:lnTo>
                  <a:pt x="2001885" y="459593"/>
                </a:lnTo>
                <a:lnTo>
                  <a:pt x="2027328" y="496447"/>
                </a:lnTo>
                <a:lnTo>
                  <a:pt x="2051297" y="534362"/>
                </a:lnTo>
                <a:lnTo>
                  <a:pt x="2073749" y="573295"/>
                </a:lnTo>
                <a:lnTo>
                  <a:pt x="2094644" y="613207"/>
                </a:lnTo>
                <a:lnTo>
                  <a:pt x="2113938" y="654054"/>
                </a:lnTo>
                <a:lnTo>
                  <a:pt x="2131592" y="695796"/>
                </a:lnTo>
                <a:lnTo>
                  <a:pt x="2147564" y="738392"/>
                </a:lnTo>
                <a:lnTo>
                  <a:pt x="2161812" y="781799"/>
                </a:lnTo>
                <a:lnTo>
                  <a:pt x="2174295" y="825977"/>
                </a:lnTo>
                <a:lnTo>
                  <a:pt x="2184971" y="870883"/>
                </a:lnTo>
                <a:lnTo>
                  <a:pt x="2193798" y="916478"/>
                </a:lnTo>
                <a:lnTo>
                  <a:pt x="2200737" y="962718"/>
                </a:lnTo>
                <a:lnTo>
                  <a:pt x="2205744" y="1009562"/>
                </a:lnTo>
                <a:lnTo>
                  <a:pt x="2208779" y="1056970"/>
                </a:lnTo>
                <a:lnTo>
                  <a:pt x="2209800" y="1104900"/>
                </a:lnTo>
                <a:lnTo>
                  <a:pt x="2208779" y="1152828"/>
                </a:lnTo>
                <a:lnTo>
                  <a:pt x="2205744" y="1200235"/>
                </a:lnTo>
                <a:lnTo>
                  <a:pt x="2200737" y="1247079"/>
                </a:lnTo>
                <a:lnTo>
                  <a:pt x="2193798" y="1293318"/>
                </a:lnTo>
                <a:lnTo>
                  <a:pt x="2184971" y="1338912"/>
                </a:lnTo>
                <a:lnTo>
                  <a:pt x="2174295" y="1383818"/>
                </a:lnTo>
                <a:lnTo>
                  <a:pt x="2161812" y="1427995"/>
                </a:lnTo>
                <a:lnTo>
                  <a:pt x="2147564" y="1471402"/>
                </a:lnTo>
                <a:lnTo>
                  <a:pt x="2131592" y="1513997"/>
                </a:lnTo>
                <a:lnTo>
                  <a:pt x="2113938" y="1555739"/>
                </a:lnTo>
                <a:lnTo>
                  <a:pt x="2094644" y="1596587"/>
                </a:lnTo>
                <a:lnTo>
                  <a:pt x="2073749" y="1636498"/>
                </a:lnTo>
                <a:lnTo>
                  <a:pt x="2051297" y="1675432"/>
                </a:lnTo>
                <a:lnTo>
                  <a:pt x="2027328" y="1713346"/>
                </a:lnTo>
                <a:lnTo>
                  <a:pt x="2001885" y="1750200"/>
                </a:lnTo>
                <a:lnTo>
                  <a:pt x="1975007" y="1785953"/>
                </a:lnTo>
                <a:lnTo>
                  <a:pt x="1946737" y="1820561"/>
                </a:lnTo>
                <a:lnTo>
                  <a:pt x="1917117" y="1853985"/>
                </a:lnTo>
                <a:lnTo>
                  <a:pt x="1886188" y="1886183"/>
                </a:lnTo>
                <a:lnTo>
                  <a:pt x="1853990" y="1917113"/>
                </a:lnTo>
                <a:lnTo>
                  <a:pt x="1820567" y="1946733"/>
                </a:lnTo>
                <a:lnTo>
                  <a:pt x="1785958" y="1975003"/>
                </a:lnTo>
                <a:lnTo>
                  <a:pt x="1750206" y="2001881"/>
                </a:lnTo>
                <a:lnTo>
                  <a:pt x="1713352" y="2027325"/>
                </a:lnTo>
                <a:lnTo>
                  <a:pt x="1675437" y="2051294"/>
                </a:lnTo>
                <a:lnTo>
                  <a:pt x="1636504" y="2073747"/>
                </a:lnTo>
                <a:lnTo>
                  <a:pt x="1596592" y="2094641"/>
                </a:lnTo>
                <a:lnTo>
                  <a:pt x="1555745" y="2113937"/>
                </a:lnTo>
                <a:lnTo>
                  <a:pt x="1514003" y="2131591"/>
                </a:lnTo>
                <a:lnTo>
                  <a:pt x="1471407" y="2147563"/>
                </a:lnTo>
                <a:lnTo>
                  <a:pt x="1428000" y="2161811"/>
                </a:lnTo>
                <a:lnTo>
                  <a:pt x="1383822" y="2174294"/>
                </a:lnTo>
                <a:lnTo>
                  <a:pt x="1338916" y="2184970"/>
                </a:lnTo>
                <a:lnTo>
                  <a:pt x="1293321" y="2193798"/>
                </a:lnTo>
                <a:lnTo>
                  <a:pt x="1247081" y="2200737"/>
                </a:lnTo>
                <a:lnTo>
                  <a:pt x="1200237" y="2205744"/>
                </a:lnTo>
                <a:lnTo>
                  <a:pt x="1152829" y="2208779"/>
                </a:lnTo>
                <a:lnTo>
                  <a:pt x="1104900" y="2209800"/>
                </a:lnTo>
                <a:close/>
              </a:path>
            </a:pathLst>
          </a:custGeom>
          <a:ln w="38100">
            <a:solidFill>
              <a:srgbClr val="EA6212"/>
            </a:solidFill>
          </a:ln>
        </p:spPr>
        <p:txBody>
          <a:bodyPr wrap="square" lIns="0" tIns="0" rIns="0" bIns="0" rtlCol="0"/>
          <a:lstStyle/>
          <a:p>
            <a:endParaRPr/>
          </a:p>
        </p:txBody>
      </p:sp>
      <p:sp>
        <p:nvSpPr>
          <p:cNvPr id="7" name="object 7"/>
          <p:cNvSpPr/>
          <p:nvPr/>
        </p:nvSpPr>
        <p:spPr>
          <a:xfrm>
            <a:off x="4713199" y="1900782"/>
            <a:ext cx="2346960" cy="2418080"/>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4713199" y="1900782"/>
            <a:ext cx="2346960" cy="2418080"/>
          </a:xfrm>
          <a:custGeom>
            <a:avLst/>
            <a:gdLst/>
            <a:ahLst/>
            <a:cxnLst/>
            <a:rect l="l" t="t" r="r" b="b"/>
            <a:pathLst>
              <a:path w="2133600" h="2133600">
                <a:moveTo>
                  <a:pt x="0" y="1066800"/>
                </a:moveTo>
                <a:lnTo>
                  <a:pt x="1097" y="1017969"/>
                </a:lnTo>
                <a:lnTo>
                  <a:pt x="4359" y="969703"/>
                </a:lnTo>
                <a:lnTo>
                  <a:pt x="9739" y="922046"/>
                </a:lnTo>
                <a:lnTo>
                  <a:pt x="17188" y="875047"/>
                </a:lnTo>
                <a:lnTo>
                  <a:pt x="26660" y="828753"/>
                </a:lnTo>
                <a:lnTo>
                  <a:pt x="38108" y="783210"/>
                </a:lnTo>
                <a:lnTo>
                  <a:pt x="51485" y="738466"/>
                </a:lnTo>
                <a:lnTo>
                  <a:pt x="66744" y="694568"/>
                </a:lnTo>
                <a:lnTo>
                  <a:pt x="83837" y="651563"/>
                </a:lnTo>
                <a:lnTo>
                  <a:pt x="102718" y="609498"/>
                </a:lnTo>
                <a:lnTo>
                  <a:pt x="123340" y="568420"/>
                </a:lnTo>
                <a:lnTo>
                  <a:pt x="145654" y="528376"/>
                </a:lnTo>
                <a:lnTo>
                  <a:pt x="169615" y="489413"/>
                </a:lnTo>
                <a:lnTo>
                  <a:pt x="195176" y="451579"/>
                </a:lnTo>
                <a:lnTo>
                  <a:pt x="222288" y="414920"/>
                </a:lnTo>
                <a:lnTo>
                  <a:pt x="250906" y="379484"/>
                </a:lnTo>
                <a:lnTo>
                  <a:pt x="280981" y="345317"/>
                </a:lnTo>
                <a:lnTo>
                  <a:pt x="312467" y="312467"/>
                </a:lnTo>
                <a:lnTo>
                  <a:pt x="345317" y="280981"/>
                </a:lnTo>
                <a:lnTo>
                  <a:pt x="379484" y="250906"/>
                </a:lnTo>
                <a:lnTo>
                  <a:pt x="414920" y="222288"/>
                </a:lnTo>
                <a:lnTo>
                  <a:pt x="451579" y="195176"/>
                </a:lnTo>
                <a:lnTo>
                  <a:pt x="489413" y="169615"/>
                </a:lnTo>
                <a:lnTo>
                  <a:pt x="528376" y="145654"/>
                </a:lnTo>
                <a:lnTo>
                  <a:pt x="568420" y="123340"/>
                </a:lnTo>
                <a:lnTo>
                  <a:pt x="609498" y="102718"/>
                </a:lnTo>
                <a:lnTo>
                  <a:pt x="651563" y="83837"/>
                </a:lnTo>
                <a:lnTo>
                  <a:pt x="694568" y="66744"/>
                </a:lnTo>
                <a:lnTo>
                  <a:pt x="738466" y="51485"/>
                </a:lnTo>
                <a:lnTo>
                  <a:pt x="783210" y="38108"/>
                </a:lnTo>
                <a:lnTo>
                  <a:pt x="828753" y="26660"/>
                </a:lnTo>
                <a:lnTo>
                  <a:pt x="875047" y="17188"/>
                </a:lnTo>
                <a:lnTo>
                  <a:pt x="922046" y="9739"/>
                </a:lnTo>
                <a:lnTo>
                  <a:pt x="969703" y="4359"/>
                </a:lnTo>
                <a:lnTo>
                  <a:pt x="1017969" y="1097"/>
                </a:lnTo>
                <a:lnTo>
                  <a:pt x="1066800" y="0"/>
                </a:lnTo>
                <a:lnTo>
                  <a:pt x="1115630" y="1097"/>
                </a:lnTo>
                <a:lnTo>
                  <a:pt x="1163896" y="4359"/>
                </a:lnTo>
                <a:lnTo>
                  <a:pt x="1211553" y="9739"/>
                </a:lnTo>
                <a:lnTo>
                  <a:pt x="1258552" y="17188"/>
                </a:lnTo>
                <a:lnTo>
                  <a:pt x="1304846" y="26660"/>
                </a:lnTo>
                <a:lnTo>
                  <a:pt x="1350389" y="38108"/>
                </a:lnTo>
                <a:lnTo>
                  <a:pt x="1395133" y="51485"/>
                </a:lnTo>
                <a:lnTo>
                  <a:pt x="1439031" y="66744"/>
                </a:lnTo>
                <a:lnTo>
                  <a:pt x="1482036" y="83837"/>
                </a:lnTo>
                <a:lnTo>
                  <a:pt x="1524101" y="102718"/>
                </a:lnTo>
                <a:lnTo>
                  <a:pt x="1565179" y="123340"/>
                </a:lnTo>
                <a:lnTo>
                  <a:pt x="1605223" y="145654"/>
                </a:lnTo>
                <a:lnTo>
                  <a:pt x="1644186" y="169615"/>
                </a:lnTo>
                <a:lnTo>
                  <a:pt x="1682020" y="195176"/>
                </a:lnTo>
                <a:lnTo>
                  <a:pt x="1718679" y="222288"/>
                </a:lnTo>
                <a:lnTo>
                  <a:pt x="1754115" y="250906"/>
                </a:lnTo>
                <a:lnTo>
                  <a:pt x="1788282" y="280981"/>
                </a:lnTo>
                <a:lnTo>
                  <a:pt x="1821132" y="312467"/>
                </a:lnTo>
                <a:lnTo>
                  <a:pt x="1852618" y="345317"/>
                </a:lnTo>
                <a:lnTo>
                  <a:pt x="1882693" y="379484"/>
                </a:lnTo>
                <a:lnTo>
                  <a:pt x="1911311" y="414920"/>
                </a:lnTo>
                <a:lnTo>
                  <a:pt x="1938423" y="451579"/>
                </a:lnTo>
                <a:lnTo>
                  <a:pt x="1963984" y="489413"/>
                </a:lnTo>
                <a:lnTo>
                  <a:pt x="1987945" y="528376"/>
                </a:lnTo>
                <a:lnTo>
                  <a:pt x="2010259" y="568420"/>
                </a:lnTo>
                <a:lnTo>
                  <a:pt x="2030881" y="609498"/>
                </a:lnTo>
                <a:lnTo>
                  <a:pt x="2049762" y="651563"/>
                </a:lnTo>
                <a:lnTo>
                  <a:pt x="2066855" y="694568"/>
                </a:lnTo>
                <a:lnTo>
                  <a:pt x="2082114" y="738466"/>
                </a:lnTo>
                <a:lnTo>
                  <a:pt x="2095491" y="783210"/>
                </a:lnTo>
                <a:lnTo>
                  <a:pt x="2106939" y="828753"/>
                </a:lnTo>
                <a:lnTo>
                  <a:pt x="2116411" y="875047"/>
                </a:lnTo>
                <a:lnTo>
                  <a:pt x="2123860" y="922046"/>
                </a:lnTo>
                <a:lnTo>
                  <a:pt x="2129240" y="969703"/>
                </a:lnTo>
                <a:lnTo>
                  <a:pt x="2132502" y="1017969"/>
                </a:lnTo>
                <a:lnTo>
                  <a:pt x="2133600" y="1066800"/>
                </a:lnTo>
                <a:lnTo>
                  <a:pt x="2132502" y="1115630"/>
                </a:lnTo>
                <a:lnTo>
                  <a:pt x="2129240" y="1163896"/>
                </a:lnTo>
                <a:lnTo>
                  <a:pt x="2123860" y="1211553"/>
                </a:lnTo>
                <a:lnTo>
                  <a:pt x="2116411" y="1258552"/>
                </a:lnTo>
                <a:lnTo>
                  <a:pt x="2106939" y="1304846"/>
                </a:lnTo>
                <a:lnTo>
                  <a:pt x="2095491" y="1350389"/>
                </a:lnTo>
                <a:lnTo>
                  <a:pt x="2082114" y="1395133"/>
                </a:lnTo>
                <a:lnTo>
                  <a:pt x="2066855" y="1439031"/>
                </a:lnTo>
                <a:lnTo>
                  <a:pt x="2049762" y="1482036"/>
                </a:lnTo>
                <a:lnTo>
                  <a:pt x="2030881" y="1524101"/>
                </a:lnTo>
                <a:lnTo>
                  <a:pt x="2010259" y="1565179"/>
                </a:lnTo>
                <a:lnTo>
                  <a:pt x="1987945" y="1605223"/>
                </a:lnTo>
                <a:lnTo>
                  <a:pt x="1963984" y="1644186"/>
                </a:lnTo>
                <a:lnTo>
                  <a:pt x="1938423" y="1682020"/>
                </a:lnTo>
                <a:lnTo>
                  <a:pt x="1911311" y="1718679"/>
                </a:lnTo>
                <a:lnTo>
                  <a:pt x="1882693" y="1754115"/>
                </a:lnTo>
                <a:lnTo>
                  <a:pt x="1852618" y="1788282"/>
                </a:lnTo>
                <a:lnTo>
                  <a:pt x="1821132" y="1821132"/>
                </a:lnTo>
                <a:lnTo>
                  <a:pt x="1788282" y="1852618"/>
                </a:lnTo>
                <a:lnTo>
                  <a:pt x="1754115" y="1882693"/>
                </a:lnTo>
                <a:lnTo>
                  <a:pt x="1718679" y="1911311"/>
                </a:lnTo>
                <a:lnTo>
                  <a:pt x="1682020" y="1938423"/>
                </a:lnTo>
                <a:lnTo>
                  <a:pt x="1644186" y="1963984"/>
                </a:lnTo>
                <a:lnTo>
                  <a:pt x="1605223" y="1987945"/>
                </a:lnTo>
                <a:lnTo>
                  <a:pt x="1565179" y="2010259"/>
                </a:lnTo>
                <a:lnTo>
                  <a:pt x="1524101" y="2030881"/>
                </a:lnTo>
                <a:lnTo>
                  <a:pt x="1482036" y="2049762"/>
                </a:lnTo>
                <a:lnTo>
                  <a:pt x="1439031" y="2066855"/>
                </a:lnTo>
                <a:lnTo>
                  <a:pt x="1395133" y="2082114"/>
                </a:lnTo>
                <a:lnTo>
                  <a:pt x="1350389" y="2095491"/>
                </a:lnTo>
                <a:lnTo>
                  <a:pt x="1304846" y="2106939"/>
                </a:lnTo>
                <a:lnTo>
                  <a:pt x="1258552" y="2116411"/>
                </a:lnTo>
                <a:lnTo>
                  <a:pt x="1211553" y="2123860"/>
                </a:lnTo>
                <a:lnTo>
                  <a:pt x="1163896" y="2129240"/>
                </a:lnTo>
                <a:lnTo>
                  <a:pt x="1115630" y="2132502"/>
                </a:lnTo>
                <a:lnTo>
                  <a:pt x="1066800" y="2133600"/>
                </a:lnTo>
                <a:lnTo>
                  <a:pt x="1017969" y="2132502"/>
                </a:lnTo>
                <a:lnTo>
                  <a:pt x="969703" y="2129240"/>
                </a:lnTo>
                <a:lnTo>
                  <a:pt x="922046" y="2123860"/>
                </a:lnTo>
                <a:lnTo>
                  <a:pt x="875047" y="2116411"/>
                </a:lnTo>
                <a:lnTo>
                  <a:pt x="828753" y="2106939"/>
                </a:lnTo>
                <a:lnTo>
                  <a:pt x="783210" y="2095491"/>
                </a:lnTo>
                <a:lnTo>
                  <a:pt x="738466" y="2082114"/>
                </a:lnTo>
                <a:lnTo>
                  <a:pt x="694568" y="2066855"/>
                </a:lnTo>
                <a:lnTo>
                  <a:pt x="651563" y="2049762"/>
                </a:lnTo>
                <a:lnTo>
                  <a:pt x="609498" y="2030881"/>
                </a:lnTo>
                <a:lnTo>
                  <a:pt x="568420" y="2010259"/>
                </a:lnTo>
                <a:lnTo>
                  <a:pt x="528376" y="1987945"/>
                </a:lnTo>
                <a:lnTo>
                  <a:pt x="489413" y="1963984"/>
                </a:lnTo>
                <a:lnTo>
                  <a:pt x="451579" y="1938423"/>
                </a:lnTo>
                <a:lnTo>
                  <a:pt x="414920" y="1911311"/>
                </a:lnTo>
                <a:lnTo>
                  <a:pt x="379484" y="1882693"/>
                </a:lnTo>
                <a:lnTo>
                  <a:pt x="345317" y="1852618"/>
                </a:lnTo>
                <a:lnTo>
                  <a:pt x="312467" y="1821132"/>
                </a:lnTo>
                <a:lnTo>
                  <a:pt x="280981" y="1788282"/>
                </a:lnTo>
                <a:lnTo>
                  <a:pt x="250906" y="1754115"/>
                </a:lnTo>
                <a:lnTo>
                  <a:pt x="222288" y="1718679"/>
                </a:lnTo>
                <a:lnTo>
                  <a:pt x="195176" y="1682020"/>
                </a:lnTo>
                <a:lnTo>
                  <a:pt x="169615" y="1644186"/>
                </a:lnTo>
                <a:lnTo>
                  <a:pt x="145654" y="1605223"/>
                </a:lnTo>
                <a:lnTo>
                  <a:pt x="123340" y="1565179"/>
                </a:lnTo>
                <a:lnTo>
                  <a:pt x="102718" y="1524101"/>
                </a:lnTo>
                <a:lnTo>
                  <a:pt x="83837" y="1482036"/>
                </a:lnTo>
                <a:lnTo>
                  <a:pt x="66744" y="1439031"/>
                </a:lnTo>
                <a:lnTo>
                  <a:pt x="51485" y="1395133"/>
                </a:lnTo>
                <a:lnTo>
                  <a:pt x="38108" y="1350389"/>
                </a:lnTo>
                <a:lnTo>
                  <a:pt x="26660" y="1304846"/>
                </a:lnTo>
                <a:lnTo>
                  <a:pt x="17188" y="1258552"/>
                </a:lnTo>
                <a:lnTo>
                  <a:pt x="9739" y="1211553"/>
                </a:lnTo>
                <a:lnTo>
                  <a:pt x="4359" y="1163896"/>
                </a:lnTo>
                <a:lnTo>
                  <a:pt x="1097" y="1115630"/>
                </a:lnTo>
                <a:lnTo>
                  <a:pt x="0" y="1066800"/>
                </a:lnTo>
                <a:close/>
              </a:path>
            </a:pathLst>
          </a:custGeom>
          <a:ln w="38100">
            <a:solidFill>
              <a:srgbClr val="EA6212"/>
            </a:solidFill>
          </a:ln>
        </p:spPr>
        <p:txBody>
          <a:bodyPr wrap="square" lIns="0" tIns="0" rIns="0" bIns="0" rtlCol="0"/>
          <a:lstStyle/>
          <a:p>
            <a:endParaRPr/>
          </a:p>
        </p:txBody>
      </p:sp>
      <p:sp>
        <p:nvSpPr>
          <p:cNvPr id="9" name="object 9"/>
          <p:cNvSpPr/>
          <p:nvPr/>
        </p:nvSpPr>
        <p:spPr>
          <a:xfrm>
            <a:off x="439217" y="6490817"/>
            <a:ext cx="2251405" cy="1281581"/>
          </a:xfrm>
          <a:prstGeom prst="rect">
            <a:avLst/>
          </a:prstGeom>
          <a:blipFill>
            <a:blip r:embed="rId6" cstate="print"/>
            <a:stretch>
              <a:fillRect/>
            </a:stretch>
          </a:blipFill>
        </p:spPr>
        <p:txBody>
          <a:bodyPr wrap="square" lIns="0" tIns="0" rIns="0" bIns="0" rtlCol="0"/>
          <a:lstStyle/>
          <a:p>
            <a:endParaRPr/>
          </a:p>
        </p:txBody>
      </p:sp>
      <p:sp>
        <p:nvSpPr>
          <p:cNvPr id="10" name="object 10"/>
          <p:cNvSpPr/>
          <p:nvPr/>
        </p:nvSpPr>
        <p:spPr>
          <a:xfrm>
            <a:off x="653795" y="6711897"/>
            <a:ext cx="1604314" cy="924052"/>
          </a:xfrm>
          <a:prstGeom prst="rect">
            <a:avLst/>
          </a:prstGeom>
          <a:blipFill>
            <a:blip r:embed="rId7" cstate="print"/>
            <a:stretch>
              <a:fillRect/>
            </a:stretch>
          </a:blipFill>
        </p:spPr>
        <p:txBody>
          <a:bodyPr wrap="square" lIns="0" tIns="0" rIns="0" bIns="0" rtlCol="0"/>
          <a:lstStyle/>
          <a:p>
            <a:endParaRPr/>
          </a:p>
        </p:txBody>
      </p:sp>
      <p:sp>
        <p:nvSpPr>
          <p:cNvPr id="11" name="object 11"/>
          <p:cNvSpPr/>
          <p:nvPr/>
        </p:nvSpPr>
        <p:spPr>
          <a:xfrm>
            <a:off x="2305887" y="5527903"/>
            <a:ext cx="652399" cy="668570"/>
          </a:xfrm>
          <a:custGeom>
            <a:avLst/>
            <a:gdLst/>
            <a:ahLst/>
            <a:cxnLst/>
            <a:rect l="l" t="t" r="r" b="b"/>
            <a:pathLst>
              <a:path w="593089" h="589914">
                <a:moveTo>
                  <a:pt x="0" y="294894"/>
                </a:moveTo>
                <a:lnTo>
                  <a:pt x="3879" y="247073"/>
                </a:lnTo>
                <a:lnTo>
                  <a:pt x="15111" y="201704"/>
                </a:lnTo>
                <a:lnTo>
                  <a:pt x="33086" y="159395"/>
                </a:lnTo>
                <a:lnTo>
                  <a:pt x="57192" y="120755"/>
                </a:lnTo>
                <a:lnTo>
                  <a:pt x="86820" y="86391"/>
                </a:lnTo>
                <a:lnTo>
                  <a:pt x="121359" y="56912"/>
                </a:lnTo>
                <a:lnTo>
                  <a:pt x="160198" y="32925"/>
                </a:lnTo>
                <a:lnTo>
                  <a:pt x="202728" y="15038"/>
                </a:lnTo>
                <a:lnTo>
                  <a:pt x="248338" y="3861"/>
                </a:lnTo>
                <a:lnTo>
                  <a:pt x="296418" y="0"/>
                </a:lnTo>
                <a:lnTo>
                  <a:pt x="344497" y="3861"/>
                </a:lnTo>
                <a:lnTo>
                  <a:pt x="390107" y="15038"/>
                </a:lnTo>
                <a:lnTo>
                  <a:pt x="432637" y="32925"/>
                </a:lnTo>
                <a:lnTo>
                  <a:pt x="471476" y="56912"/>
                </a:lnTo>
                <a:lnTo>
                  <a:pt x="506015" y="86391"/>
                </a:lnTo>
                <a:lnTo>
                  <a:pt x="535643" y="120755"/>
                </a:lnTo>
                <a:lnTo>
                  <a:pt x="559749" y="159395"/>
                </a:lnTo>
                <a:lnTo>
                  <a:pt x="577724" y="201704"/>
                </a:lnTo>
                <a:lnTo>
                  <a:pt x="588956" y="247073"/>
                </a:lnTo>
                <a:lnTo>
                  <a:pt x="592836" y="294894"/>
                </a:lnTo>
                <a:lnTo>
                  <a:pt x="588956" y="342714"/>
                </a:lnTo>
                <a:lnTo>
                  <a:pt x="577724" y="388083"/>
                </a:lnTo>
                <a:lnTo>
                  <a:pt x="559749" y="430392"/>
                </a:lnTo>
                <a:lnTo>
                  <a:pt x="535643" y="469032"/>
                </a:lnTo>
                <a:lnTo>
                  <a:pt x="506015" y="503396"/>
                </a:lnTo>
                <a:lnTo>
                  <a:pt x="471476" y="532875"/>
                </a:lnTo>
                <a:lnTo>
                  <a:pt x="432637" y="556862"/>
                </a:lnTo>
                <a:lnTo>
                  <a:pt x="390107" y="574749"/>
                </a:lnTo>
                <a:lnTo>
                  <a:pt x="344497" y="585926"/>
                </a:lnTo>
                <a:lnTo>
                  <a:pt x="296418" y="589788"/>
                </a:lnTo>
                <a:lnTo>
                  <a:pt x="248338" y="585926"/>
                </a:lnTo>
                <a:lnTo>
                  <a:pt x="202728" y="574749"/>
                </a:lnTo>
                <a:lnTo>
                  <a:pt x="160198" y="556862"/>
                </a:lnTo>
                <a:lnTo>
                  <a:pt x="121359" y="532875"/>
                </a:lnTo>
                <a:lnTo>
                  <a:pt x="86820" y="503396"/>
                </a:lnTo>
                <a:lnTo>
                  <a:pt x="57192" y="469032"/>
                </a:lnTo>
                <a:lnTo>
                  <a:pt x="33086" y="430392"/>
                </a:lnTo>
                <a:lnTo>
                  <a:pt x="15111" y="388083"/>
                </a:lnTo>
                <a:lnTo>
                  <a:pt x="3879" y="342714"/>
                </a:lnTo>
                <a:lnTo>
                  <a:pt x="0" y="294894"/>
                </a:lnTo>
                <a:close/>
              </a:path>
            </a:pathLst>
          </a:custGeom>
          <a:ln w="19812">
            <a:solidFill>
              <a:srgbClr val="EA6212"/>
            </a:solidFill>
          </a:ln>
        </p:spPr>
        <p:txBody>
          <a:bodyPr wrap="square" lIns="0" tIns="0" rIns="0" bIns="0" rtlCol="0"/>
          <a:lstStyle/>
          <a:p>
            <a:endParaRPr/>
          </a:p>
        </p:txBody>
      </p:sp>
      <p:sp>
        <p:nvSpPr>
          <p:cNvPr id="12" name="object 12"/>
          <p:cNvSpPr/>
          <p:nvPr/>
        </p:nvSpPr>
        <p:spPr>
          <a:xfrm>
            <a:off x="2631109" y="4410405"/>
            <a:ext cx="3025902" cy="1118362"/>
          </a:xfrm>
          <a:custGeom>
            <a:avLst/>
            <a:gdLst/>
            <a:ahLst/>
            <a:cxnLst/>
            <a:rect l="l" t="t" r="r" b="b"/>
            <a:pathLst>
              <a:path w="2750820" h="986789">
                <a:moveTo>
                  <a:pt x="0" y="986790"/>
                </a:moveTo>
                <a:lnTo>
                  <a:pt x="2750820" y="0"/>
                </a:lnTo>
              </a:path>
            </a:pathLst>
          </a:custGeom>
          <a:ln w="28956">
            <a:solidFill>
              <a:srgbClr val="EA6212"/>
            </a:solidFill>
          </a:ln>
        </p:spPr>
        <p:txBody>
          <a:bodyPr wrap="square" lIns="0" tIns="0" rIns="0" bIns="0" rtlCol="0"/>
          <a:lstStyle/>
          <a:p>
            <a:endParaRPr/>
          </a:p>
        </p:txBody>
      </p:sp>
      <p:sp>
        <p:nvSpPr>
          <p:cNvPr id="13" name="object 13"/>
          <p:cNvSpPr/>
          <p:nvPr/>
        </p:nvSpPr>
        <p:spPr>
          <a:xfrm>
            <a:off x="2610992" y="6218783"/>
            <a:ext cx="3078988" cy="696637"/>
          </a:xfrm>
          <a:custGeom>
            <a:avLst/>
            <a:gdLst/>
            <a:ahLst/>
            <a:cxnLst/>
            <a:rect l="l" t="t" r="r" b="b"/>
            <a:pathLst>
              <a:path w="2799079" h="614679">
                <a:moveTo>
                  <a:pt x="0" y="0"/>
                </a:moveTo>
                <a:lnTo>
                  <a:pt x="2798953" y="614349"/>
                </a:lnTo>
              </a:path>
            </a:pathLst>
          </a:custGeom>
          <a:ln w="28955">
            <a:solidFill>
              <a:srgbClr val="EA6212"/>
            </a:solidFill>
          </a:ln>
        </p:spPr>
        <p:txBody>
          <a:bodyPr wrap="square" lIns="0" tIns="0" rIns="0" bIns="0" rtlCol="0"/>
          <a:lstStyle/>
          <a:p>
            <a:endParaRPr/>
          </a:p>
        </p:txBody>
      </p:sp>
      <p:sp>
        <p:nvSpPr>
          <p:cNvPr id="14" name="object 14"/>
          <p:cNvSpPr/>
          <p:nvPr/>
        </p:nvSpPr>
        <p:spPr>
          <a:xfrm>
            <a:off x="2305887" y="3037282"/>
            <a:ext cx="652399" cy="668570"/>
          </a:xfrm>
          <a:custGeom>
            <a:avLst/>
            <a:gdLst/>
            <a:ahLst/>
            <a:cxnLst/>
            <a:rect l="l" t="t" r="r" b="b"/>
            <a:pathLst>
              <a:path w="593089" h="589914">
                <a:moveTo>
                  <a:pt x="0" y="294894"/>
                </a:moveTo>
                <a:lnTo>
                  <a:pt x="3879" y="247073"/>
                </a:lnTo>
                <a:lnTo>
                  <a:pt x="15111" y="201704"/>
                </a:lnTo>
                <a:lnTo>
                  <a:pt x="33086" y="159395"/>
                </a:lnTo>
                <a:lnTo>
                  <a:pt x="57192" y="120755"/>
                </a:lnTo>
                <a:lnTo>
                  <a:pt x="86820" y="86391"/>
                </a:lnTo>
                <a:lnTo>
                  <a:pt x="121359" y="56912"/>
                </a:lnTo>
                <a:lnTo>
                  <a:pt x="160198" y="32925"/>
                </a:lnTo>
                <a:lnTo>
                  <a:pt x="202728" y="15038"/>
                </a:lnTo>
                <a:lnTo>
                  <a:pt x="248338" y="3861"/>
                </a:lnTo>
                <a:lnTo>
                  <a:pt x="296418" y="0"/>
                </a:lnTo>
                <a:lnTo>
                  <a:pt x="344497" y="3861"/>
                </a:lnTo>
                <a:lnTo>
                  <a:pt x="390107" y="15038"/>
                </a:lnTo>
                <a:lnTo>
                  <a:pt x="432637" y="32925"/>
                </a:lnTo>
                <a:lnTo>
                  <a:pt x="471476" y="56912"/>
                </a:lnTo>
                <a:lnTo>
                  <a:pt x="506015" y="86391"/>
                </a:lnTo>
                <a:lnTo>
                  <a:pt x="535643" y="120755"/>
                </a:lnTo>
                <a:lnTo>
                  <a:pt x="559749" y="159395"/>
                </a:lnTo>
                <a:lnTo>
                  <a:pt x="577724" y="201704"/>
                </a:lnTo>
                <a:lnTo>
                  <a:pt x="588956" y="247073"/>
                </a:lnTo>
                <a:lnTo>
                  <a:pt x="592836" y="294894"/>
                </a:lnTo>
                <a:lnTo>
                  <a:pt x="588956" y="342714"/>
                </a:lnTo>
                <a:lnTo>
                  <a:pt x="577724" y="388083"/>
                </a:lnTo>
                <a:lnTo>
                  <a:pt x="559749" y="430392"/>
                </a:lnTo>
                <a:lnTo>
                  <a:pt x="535643" y="469032"/>
                </a:lnTo>
                <a:lnTo>
                  <a:pt x="506015" y="503396"/>
                </a:lnTo>
                <a:lnTo>
                  <a:pt x="471476" y="532875"/>
                </a:lnTo>
                <a:lnTo>
                  <a:pt x="432637" y="556862"/>
                </a:lnTo>
                <a:lnTo>
                  <a:pt x="390107" y="574749"/>
                </a:lnTo>
                <a:lnTo>
                  <a:pt x="344497" y="585926"/>
                </a:lnTo>
                <a:lnTo>
                  <a:pt x="296418" y="589788"/>
                </a:lnTo>
                <a:lnTo>
                  <a:pt x="248338" y="585926"/>
                </a:lnTo>
                <a:lnTo>
                  <a:pt x="202728" y="574749"/>
                </a:lnTo>
                <a:lnTo>
                  <a:pt x="160198" y="556862"/>
                </a:lnTo>
                <a:lnTo>
                  <a:pt x="121359" y="532875"/>
                </a:lnTo>
                <a:lnTo>
                  <a:pt x="86820" y="503396"/>
                </a:lnTo>
                <a:lnTo>
                  <a:pt x="57192" y="469032"/>
                </a:lnTo>
                <a:lnTo>
                  <a:pt x="33086" y="430392"/>
                </a:lnTo>
                <a:lnTo>
                  <a:pt x="15111" y="388083"/>
                </a:lnTo>
                <a:lnTo>
                  <a:pt x="3879" y="342714"/>
                </a:lnTo>
                <a:lnTo>
                  <a:pt x="0" y="294894"/>
                </a:lnTo>
                <a:close/>
              </a:path>
            </a:pathLst>
          </a:custGeom>
          <a:ln w="19812">
            <a:solidFill>
              <a:srgbClr val="EA6212"/>
            </a:solidFill>
          </a:ln>
        </p:spPr>
        <p:txBody>
          <a:bodyPr wrap="square" lIns="0" tIns="0" rIns="0" bIns="0" rtlCol="0"/>
          <a:lstStyle/>
          <a:p>
            <a:endParaRPr/>
          </a:p>
        </p:txBody>
      </p:sp>
      <p:sp>
        <p:nvSpPr>
          <p:cNvPr id="15" name="object 15"/>
          <p:cNvSpPr/>
          <p:nvPr/>
        </p:nvSpPr>
        <p:spPr>
          <a:xfrm>
            <a:off x="2631109" y="1900783"/>
            <a:ext cx="3171190" cy="1136354"/>
          </a:xfrm>
          <a:custGeom>
            <a:avLst/>
            <a:gdLst/>
            <a:ahLst/>
            <a:cxnLst/>
            <a:rect l="l" t="t" r="r" b="b"/>
            <a:pathLst>
              <a:path w="2882900" h="1002664">
                <a:moveTo>
                  <a:pt x="0" y="1002664"/>
                </a:moveTo>
                <a:lnTo>
                  <a:pt x="2882772" y="0"/>
                </a:lnTo>
              </a:path>
            </a:pathLst>
          </a:custGeom>
          <a:ln w="28955">
            <a:solidFill>
              <a:srgbClr val="EA6212"/>
            </a:solidFill>
          </a:ln>
        </p:spPr>
        <p:txBody>
          <a:bodyPr wrap="square" lIns="0" tIns="0" rIns="0" bIns="0" rtlCol="0"/>
          <a:lstStyle/>
          <a:p>
            <a:endParaRPr/>
          </a:p>
        </p:txBody>
      </p:sp>
      <p:sp>
        <p:nvSpPr>
          <p:cNvPr id="16" name="object 16"/>
          <p:cNvSpPr/>
          <p:nvPr/>
        </p:nvSpPr>
        <p:spPr>
          <a:xfrm>
            <a:off x="2631109" y="3728160"/>
            <a:ext cx="3255010" cy="590845"/>
          </a:xfrm>
          <a:custGeom>
            <a:avLst/>
            <a:gdLst/>
            <a:ahLst/>
            <a:cxnLst/>
            <a:rect l="l" t="t" r="r" b="b"/>
            <a:pathLst>
              <a:path w="2959100" h="521335">
                <a:moveTo>
                  <a:pt x="0" y="0"/>
                </a:moveTo>
                <a:lnTo>
                  <a:pt x="2958972" y="521335"/>
                </a:lnTo>
              </a:path>
            </a:pathLst>
          </a:custGeom>
          <a:ln w="28956">
            <a:solidFill>
              <a:srgbClr val="EA6212"/>
            </a:solidFill>
          </a:ln>
        </p:spPr>
        <p:txBody>
          <a:bodyPr wrap="square" lIns="0" tIns="0" rIns="0" bIns="0" rtlCol="0"/>
          <a:lstStyle/>
          <a:p>
            <a:endParaRPr/>
          </a:p>
        </p:txBody>
      </p:sp>
      <p:sp>
        <p:nvSpPr>
          <p:cNvPr id="17" name="object 17"/>
          <p:cNvSpPr txBox="1">
            <a:spLocks noGrp="1"/>
          </p:cNvSpPr>
          <p:nvPr>
            <p:ph type="title"/>
          </p:nvPr>
        </p:nvSpPr>
        <p:spPr>
          <a:xfrm>
            <a:off x="170433" y="535672"/>
            <a:ext cx="5013135" cy="430887"/>
          </a:xfrm>
          <a:prstGeom prst="rect">
            <a:avLst/>
          </a:prstGeom>
        </p:spPr>
        <p:txBody>
          <a:bodyPr vert="horz" wrap="square" lIns="0" tIns="0" rIns="0" bIns="0" rtlCol="0">
            <a:spAutoFit/>
          </a:bodyPr>
          <a:lstStyle/>
          <a:p>
            <a:pPr marL="14150"/>
            <a:r>
              <a:rPr spc="-6" dirty="0"/>
              <a:t>Ingress</a:t>
            </a:r>
            <a:r>
              <a:rPr spc="-72" dirty="0"/>
              <a:t> </a:t>
            </a:r>
            <a:r>
              <a:rPr spc="-6" dirty="0"/>
              <a:t>Protection</a:t>
            </a:r>
          </a:p>
        </p:txBody>
      </p:sp>
      <p:sp>
        <p:nvSpPr>
          <p:cNvPr id="18" name="object 18"/>
          <p:cNvSpPr txBox="1"/>
          <p:nvPr/>
        </p:nvSpPr>
        <p:spPr>
          <a:xfrm>
            <a:off x="673354" y="1302020"/>
            <a:ext cx="7950327" cy="954107"/>
          </a:xfrm>
          <a:prstGeom prst="rect">
            <a:avLst/>
          </a:prstGeom>
        </p:spPr>
        <p:txBody>
          <a:bodyPr vert="horz" wrap="square" lIns="0" tIns="0" rIns="0" bIns="0" rtlCol="0">
            <a:spAutoFit/>
          </a:bodyPr>
          <a:lstStyle/>
          <a:p>
            <a:pPr marL="14150"/>
            <a:r>
              <a:rPr sz="3100" spc="-6" dirty="0">
                <a:solidFill>
                  <a:srgbClr val="EBEBEB"/>
                </a:solidFill>
                <a:latin typeface="Century Gothic"/>
                <a:cs typeface="Century Gothic"/>
              </a:rPr>
              <a:t>The “Gauntlet” – Techtop’s sealing</a:t>
            </a:r>
            <a:r>
              <a:rPr sz="3100" spc="106" dirty="0">
                <a:solidFill>
                  <a:srgbClr val="EBEBEB"/>
                </a:solidFill>
                <a:latin typeface="Century Gothic"/>
                <a:cs typeface="Century Gothic"/>
              </a:rPr>
              <a:t> </a:t>
            </a:r>
            <a:r>
              <a:rPr sz="3100" spc="-11" dirty="0">
                <a:solidFill>
                  <a:srgbClr val="EBEBEB"/>
                </a:solidFill>
                <a:latin typeface="Century Gothic"/>
                <a:cs typeface="Century Gothic"/>
              </a:rPr>
              <a:t>system</a:t>
            </a:r>
            <a:endParaRPr sz="3100">
              <a:latin typeface="Century Gothic"/>
              <a:cs typeface="Century Gothic"/>
            </a:endParaRPr>
          </a:p>
        </p:txBody>
      </p:sp>
      <p:sp>
        <p:nvSpPr>
          <p:cNvPr id="19" name="object 19"/>
          <p:cNvSpPr txBox="1"/>
          <p:nvPr/>
        </p:nvSpPr>
        <p:spPr>
          <a:xfrm>
            <a:off x="7357439" y="2472342"/>
            <a:ext cx="1960690" cy="1263735"/>
          </a:xfrm>
          <a:prstGeom prst="rect">
            <a:avLst/>
          </a:prstGeom>
        </p:spPr>
        <p:txBody>
          <a:bodyPr vert="horz" wrap="square" lIns="0" tIns="0" rIns="0" bIns="0" rtlCol="0">
            <a:spAutoFit/>
          </a:bodyPr>
          <a:lstStyle/>
          <a:p>
            <a:pPr marL="14150" marR="5660"/>
            <a:r>
              <a:rPr sz="2000" dirty="0">
                <a:solidFill>
                  <a:srgbClr val="FFFFFF"/>
                </a:solidFill>
                <a:latin typeface="Century Gothic"/>
                <a:cs typeface="Century Gothic"/>
              </a:rPr>
              <a:t>Felt </a:t>
            </a:r>
            <a:r>
              <a:rPr sz="2000" spc="-6" dirty="0">
                <a:solidFill>
                  <a:srgbClr val="FFFFFF"/>
                </a:solidFill>
                <a:latin typeface="Century Gothic"/>
                <a:cs typeface="Century Gothic"/>
              </a:rPr>
              <a:t>seals  </a:t>
            </a:r>
            <a:r>
              <a:rPr sz="2000" spc="-11" dirty="0">
                <a:solidFill>
                  <a:srgbClr val="FFFFFF"/>
                </a:solidFill>
                <a:latin typeface="Century Gothic"/>
                <a:cs typeface="Century Gothic"/>
              </a:rPr>
              <a:t>protect </a:t>
            </a:r>
            <a:r>
              <a:rPr sz="2000" spc="-6" dirty="0">
                <a:solidFill>
                  <a:srgbClr val="FFFFFF"/>
                </a:solidFill>
                <a:latin typeface="Century Gothic"/>
                <a:cs typeface="Century Gothic"/>
              </a:rPr>
              <a:t>bearing  </a:t>
            </a:r>
            <a:r>
              <a:rPr sz="2000" spc="-11" dirty="0">
                <a:solidFill>
                  <a:srgbClr val="FFFFFF"/>
                </a:solidFill>
                <a:latin typeface="Century Gothic"/>
                <a:cs typeface="Century Gothic"/>
              </a:rPr>
              <a:t>and </a:t>
            </a:r>
            <a:r>
              <a:rPr sz="2000" spc="-6" dirty="0">
                <a:solidFill>
                  <a:srgbClr val="FFFFFF"/>
                </a:solidFill>
                <a:latin typeface="Century Gothic"/>
                <a:cs typeface="Century Gothic"/>
              </a:rPr>
              <a:t>contain  lubricant</a:t>
            </a:r>
            <a:endParaRPr sz="2000">
              <a:latin typeface="Century Gothic"/>
              <a:cs typeface="Century Gothic"/>
            </a:endParaRPr>
          </a:p>
        </p:txBody>
      </p:sp>
      <p:sp>
        <p:nvSpPr>
          <p:cNvPr id="20" name="object 20"/>
          <p:cNvSpPr/>
          <p:nvPr/>
        </p:nvSpPr>
        <p:spPr>
          <a:xfrm>
            <a:off x="8558021" y="245262"/>
            <a:ext cx="670560" cy="690880"/>
          </a:xfrm>
          <a:prstGeom prst="rect">
            <a:avLst/>
          </a:prstGeom>
          <a:blipFill>
            <a:blip r:embed="rId8" cstate="print"/>
            <a:stretch>
              <a:fillRect/>
            </a:stretch>
          </a:blipFill>
        </p:spPr>
        <p:txBody>
          <a:bodyPr wrap="square" lIns="0" tIns="0" rIns="0" bIns="0" rtlCol="0"/>
          <a:lstStyle/>
          <a:p>
            <a:endParaRPr/>
          </a:p>
        </p:txBody>
      </p:sp>
      <p:sp>
        <p:nvSpPr>
          <p:cNvPr id="21" name="object 21"/>
          <p:cNvSpPr txBox="1"/>
          <p:nvPr/>
        </p:nvSpPr>
        <p:spPr>
          <a:xfrm>
            <a:off x="2471433" y="4890709"/>
            <a:ext cx="6595936" cy="3370153"/>
          </a:xfrm>
          <a:prstGeom prst="rect">
            <a:avLst/>
          </a:prstGeom>
        </p:spPr>
        <p:txBody>
          <a:bodyPr vert="horz" wrap="square" lIns="0" tIns="0" rIns="0" bIns="0" rtlCol="0">
            <a:spAutoFit/>
          </a:bodyPr>
          <a:lstStyle/>
          <a:p>
            <a:pPr marL="4963232" marR="5660"/>
            <a:r>
              <a:rPr sz="2000" spc="-6" dirty="0">
                <a:solidFill>
                  <a:srgbClr val="FFFFFF"/>
                </a:solidFill>
                <a:latin typeface="Century Gothic"/>
                <a:cs typeface="Century Gothic"/>
              </a:rPr>
              <a:t>Double </a:t>
            </a:r>
            <a:r>
              <a:rPr sz="2000" spc="11" dirty="0">
                <a:solidFill>
                  <a:srgbClr val="FFFFFF"/>
                </a:solidFill>
                <a:latin typeface="Century Gothic"/>
                <a:cs typeface="Century Gothic"/>
              </a:rPr>
              <a:t>lip </a:t>
            </a:r>
            <a:r>
              <a:rPr sz="2000" spc="6" dirty="0">
                <a:solidFill>
                  <a:srgbClr val="FFFFFF"/>
                </a:solidFill>
                <a:latin typeface="Century Gothic"/>
                <a:cs typeface="Century Gothic"/>
              </a:rPr>
              <a:t>oil  </a:t>
            </a:r>
            <a:r>
              <a:rPr sz="2000" spc="-6" dirty="0">
                <a:solidFill>
                  <a:srgbClr val="FFFFFF"/>
                </a:solidFill>
                <a:latin typeface="Century Gothic"/>
                <a:cs typeface="Century Gothic"/>
              </a:rPr>
              <a:t>seals keep  </a:t>
            </a:r>
            <a:r>
              <a:rPr sz="2000" dirty="0">
                <a:solidFill>
                  <a:srgbClr val="FFFFFF"/>
                </a:solidFill>
                <a:latin typeface="Century Gothic"/>
                <a:cs typeface="Century Gothic"/>
              </a:rPr>
              <a:t>co</a:t>
            </a:r>
            <a:r>
              <a:rPr sz="2000" spc="-11" dirty="0">
                <a:solidFill>
                  <a:srgbClr val="FFFFFF"/>
                </a:solidFill>
                <a:latin typeface="Century Gothic"/>
                <a:cs typeface="Century Gothic"/>
              </a:rPr>
              <a:t>n</a:t>
            </a:r>
            <a:r>
              <a:rPr sz="2000" spc="-17" dirty="0">
                <a:solidFill>
                  <a:srgbClr val="FFFFFF"/>
                </a:solidFill>
                <a:latin typeface="Century Gothic"/>
                <a:cs typeface="Century Gothic"/>
              </a:rPr>
              <a:t>t</a:t>
            </a:r>
            <a:r>
              <a:rPr sz="2000" spc="-11" dirty="0">
                <a:solidFill>
                  <a:srgbClr val="FFFFFF"/>
                </a:solidFill>
                <a:latin typeface="Century Gothic"/>
                <a:cs typeface="Century Gothic"/>
              </a:rPr>
              <a:t>a</a:t>
            </a:r>
            <a:r>
              <a:rPr sz="2000" dirty="0">
                <a:solidFill>
                  <a:srgbClr val="FFFFFF"/>
                </a:solidFill>
                <a:latin typeface="Century Gothic"/>
                <a:cs typeface="Century Gothic"/>
              </a:rPr>
              <a:t>m</a:t>
            </a:r>
            <a:r>
              <a:rPr sz="2000" spc="22" dirty="0">
                <a:solidFill>
                  <a:srgbClr val="FFFFFF"/>
                </a:solidFill>
                <a:latin typeface="Century Gothic"/>
                <a:cs typeface="Century Gothic"/>
              </a:rPr>
              <a:t>i</a:t>
            </a:r>
            <a:r>
              <a:rPr sz="2000" spc="-11" dirty="0">
                <a:solidFill>
                  <a:srgbClr val="FFFFFF"/>
                </a:solidFill>
                <a:latin typeface="Century Gothic"/>
                <a:cs typeface="Century Gothic"/>
              </a:rPr>
              <a:t>nan</a:t>
            </a:r>
            <a:r>
              <a:rPr sz="2000" spc="-17" dirty="0">
                <a:solidFill>
                  <a:srgbClr val="FFFFFF"/>
                </a:solidFill>
                <a:latin typeface="Century Gothic"/>
                <a:cs typeface="Century Gothic"/>
              </a:rPr>
              <a:t>t</a:t>
            </a:r>
            <a:r>
              <a:rPr sz="2000" dirty="0">
                <a:solidFill>
                  <a:srgbClr val="FFFFFF"/>
                </a:solidFill>
                <a:latin typeface="Century Gothic"/>
                <a:cs typeface="Century Gothic"/>
              </a:rPr>
              <a:t>s  </a:t>
            </a:r>
            <a:r>
              <a:rPr sz="2000" spc="-6" dirty="0">
                <a:solidFill>
                  <a:srgbClr val="FFFFFF"/>
                </a:solidFill>
                <a:latin typeface="Century Gothic"/>
                <a:cs typeface="Century Gothic"/>
              </a:rPr>
              <a:t>out </a:t>
            </a:r>
            <a:r>
              <a:rPr sz="2000" spc="-11" dirty="0">
                <a:solidFill>
                  <a:srgbClr val="FFFFFF"/>
                </a:solidFill>
                <a:latin typeface="Century Gothic"/>
                <a:cs typeface="Century Gothic"/>
              </a:rPr>
              <a:t>and  </a:t>
            </a:r>
            <a:r>
              <a:rPr sz="2000" dirty="0">
                <a:solidFill>
                  <a:srgbClr val="FFFFFF"/>
                </a:solidFill>
                <a:latin typeface="Century Gothic"/>
                <a:cs typeface="Century Gothic"/>
              </a:rPr>
              <a:t>lubrication</a:t>
            </a:r>
            <a:r>
              <a:rPr sz="2000" spc="-134" dirty="0">
                <a:solidFill>
                  <a:srgbClr val="FFFFFF"/>
                </a:solidFill>
                <a:latin typeface="Century Gothic"/>
                <a:cs typeface="Century Gothic"/>
              </a:rPr>
              <a:t> </a:t>
            </a:r>
            <a:r>
              <a:rPr sz="2000" dirty="0">
                <a:solidFill>
                  <a:srgbClr val="FFFFFF"/>
                </a:solidFill>
                <a:latin typeface="Century Gothic"/>
                <a:cs typeface="Century Gothic"/>
              </a:rPr>
              <a:t>in.</a:t>
            </a:r>
            <a:endParaRPr sz="2000">
              <a:latin typeface="Century Gothic"/>
              <a:cs typeface="Century Gothic"/>
            </a:endParaRPr>
          </a:p>
          <a:p>
            <a:pPr>
              <a:spcBef>
                <a:spcPts val="28"/>
              </a:spcBef>
            </a:pPr>
            <a:endParaRPr sz="1900">
              <a:latin typeface="Times New Roman"/>
              <a:cs typeface="Times New Roman"/>
            </a:endParaRPr>
          </a:p>
          <a:p>
            <a:pPr marL="14150" marR="4672442"/>
            <a:r>
              <a:rPr sz="2000" dirty="0">
                <a:solidFill>
                  <a:srgbClr val="FFFFFF"/>
                </a:solidFill>
                <a:latin typeface="Century Gothic"/>
                <a:cs typeface="Century Gothic"/>
              </a:rPr>
              <a:t>Slingers </a:t>
            </a:r>
            <a:r>
              <a:rPr sz="2000" spc="-6" dirty="0">
                <a:solidFill>
                  <a:srgbClr val="FFFFFF"/>
                </a:solidFill>
                <a:latin typeface="Century Gothic"/>
                <a:cs typeface="Century Gothic"/>
              </a:rPr>
              <a:t>keep  excess </a:t>
            </a:r>
            <a:r>
              <a:rPr sz="2000" dirty="0">
                <a:solidFill>
                  <a:srgbClr val="FFFFFF"/>
                </a:solidFill>
                <a:latin typeface="Century Gothic"/>
                <a:cs typeface="Century Gothic"/>
              </a:rPr>
              <a:t>liquid  </a:t>
            </a:r>
            <a:r>
              <a:rPr sz="2000" spc="-17" dirty="0">
                <a:solidFill>
                  <a:srgbClr val="FFFFFF"/>
                </a:solidFill>
                <a:latin typeface="Century Gothic"/>
                <a:cs typeface="Century Gothic"/>
              </a:rPr>
              <a:t>away </a:t>
            </a:r>
            <a:r>
              <a:rPr sz="2000" spc="-6" dirty="0">
                <a:solidFill>
                  <a:srgbClr val="FFFFFF"/>
                </a:solidFill>
                <a:latin typeface="Century Gothic"/>
                <a:cs typeface="Century Gothic"/>
              </a:rPr>
              <a:t>from</a:t>
            </a:r>
            <a:r>
              <a:rPr sz="2000" spc="-33" dirty="0">
                <a:solidFill>
                  <a:srgbClr val="FFFFFF"/>
                </a:solidFill>
                <a:latin typeface="Century Gothic"/>
                <a:cs typeface="Century Gothic"/>
              </a:rPr>
              <a:t> </a:t>
            </a:r>
            <a:r>
              <a:rPr sz="2000" spc="-6" dirty="0">
                <a:solidFill>
                  <a:srgbClr val="FFFFFF"/>
                </a:solidFill>
                <a:latin typeface="Century Gothic"/>
                <a:cs typeface="Century Gothic"/>
              </a:rPr>
              <a:t>seals</a:t>
            </a:r>
            <a:endParaRPr sz="2000">
              <a:latin typeface="Century Gothic"/>
              <a:cs typeface="Century Gothic"/>
            </a:endParaRPr>
          </a:p>
        </p:txBody>
      </p:sp>
      <p:sp>
        <p:nvSpPr>
          <p:cNvPr id="22" name="object 22"/>
          <p:cNvSpPr/>
          <p:nvPr/>
        </p:nvSpPr>
        <p:spPr>
          <a:xfrm>
            <a:off x="7515302" y="7067700"/>
            <a:ext cx="2464307" cy="659790"/>
          </a:xfrm>
          <a:prstGeom prst="rect">
            <a:avLst/>
          </a:prstGeom>
          <a:blipFill>
            <a:blip r:embed="rId9" cstate="print"/>
            <a:stretch>
              <a:fillRect/>
            </a:stretch>
          </a:blipFill>
        </p:spPr>
        <p:txBody>
          <a:bodyPr wrap="square" lIns="0" tIns="0" rIns="0" bIns="0" rtlCol="0"/>
          <a:lstStyle/>
          <a:p>
            <a:endParaRPr/>
          </a:p>
        </p:txBody>
      </p:sp>
      <p:sp>
        <p:nvSpPr>
          <p:cNvPr id="23" name="object 23"/>
          <p:cNvSpPr/>
          <p:nvPr/>
        </p:nvSpPr>
        <p:spPr>
          <a:xfrm>
            <a:off x="7543800" y="7097064"/>
            <a:ext cx="2346960" cy="538886"/>
          </a:xfrm>
          <a:prstGeom prst="rect">
            <a:avLst/>
          </a:prstGeom>
          <a:blipFill>
            <a:blip r:embed="rId10" cstate="print"/>
            <a:stretch>
              <a:fillRect/>
            </a:stretch>
          </a:blipFill>
        </p:spPr>
        <p:txBody>
          <a:bodyPr wrap="square" lIns="0" tIns="0" rIns="0" bIns="0" rtlCol="0"/>
          <a:lstStyle/>
          <a:p>
            <a:endParaRPr/>
          </a:p>
        </p:txBody>
      </p:sp>
      <p:sp>
        <p:nvSpPr>
          <p:cNvPr id="24" name="object 24"/>
          <p:cNvSpPr/>
          <p:nvPr/>
        </p:nvSpPr>
        <p:spPr>
          <a:xfrm>
            <a:off x="5993130" y="3098308"/>
            <a:ext cx="1283843" cy="227415"/>
          </a:xfrm>
          <a:custGeom>
            <a:avLst/>
            <a:gdLst/>
            <a:ahLst/>
            <a:cxnLst/>
            <a:rect l="l" t="t" r="r" b="b"/>
            <a:pathLst>
              <a:path w="1167129" h="200660">
                <a:moveTo>
                  <a:pt x="38100" y="124078"/>
                </a:moveTo>
                <a:lnTo>
                  <a:pt x="23252" y="127067"/>
                </a:lnTo>
                <a:lnTo>
                  <a:pt x="11144" y="135223"/>
                </a:lnTo>
                <a:lnTo>
                  <a:pt x="2988" y="147331"/>
                </a:lnTo>
                <a:lnTo>
                  <a:pt x="0" y="162178"/>
                </a:lnTo>
                <a:lnTo>
                  <a:pt x="2988" y="177026"/>
                </a:lnTo>
                <a:lnTo>
                  <a:pt x="11144" y="189134"/>
                </a:lnTo>
                <a:lnTo>
                  <a:pt x="23252" y="197290"/>
                </a:lnTo>
                <a:lnTo>
                  <a:pt x="38100" y="200278"/>
                </a:lnTo>
                <a:lnTo>
                  <a:pt x="52947" y="197290"/>
                </a:lnTo>
                <a:lnTo>
                  <a:pt x="65055" y="189134"/>
                </a:lnTo>
                <a:lnTo>
                  <a:pt x="73211" y="177026"/>
                </a:lnTo>
                <a:lnTo>
                  <a:pt x="74921" y="168528"/>
                </a:lnTo>
                <a:lnTo>
                  <a:pt x="34544" y="168528"/>
                </a:lnTo>
                <a:lnTo>
                  <a:pt x="31750" y="165735"/>
                </a:lnTo>
                <a:lnTo>
                  <a:pt x="31750" y="158623"/>
                </a:lnTo>
                <a:lnTo>
                  <a:pt x="34544" y="155828"/>
                </a:lnTo>
                <a:lnTo>
                  <a:pt x="74921" y="155828"/>
                </a:lnTo>
                <a:lnTo>
                  <a:pt x="73211" y="147331"/>
                </a:lnTo>
                <a:lnTo>
                  <a:pt x="65055" y="135223"/>
                </a:lnTo>
                <a:lnTo>
                  <a:pt x="52947" y="127067"/>
                </a:lnTo>
                <a:lnTo>
                  <a:pt x="38100" y="124078"/>
                </a:lnTo>
                <a:close/>
              </a:path>
              <a:path w="1167129" h="200660">
                <a:moveTo>
                  <a:pt x="74921" y="155828"/>
                </a:moveTo>
                <a:lnTo>
                  <a:pt x="34544" y="155828"/>
                </a:lnTo>
                <a:lnTo>
                  <a:pt x="31750" y="158623"/>
                </a:lnTo>
                <a:lnTo>
                  <a:pt x="31750" y="165735"/>
                </a:lnTo>
                <a:lnTo>
                  <a:pt x="34544" y="168528"/>
                </a:lnTo>
                <a:lnTo>
                  <a:pt x="74921" y="168528"/>
                </a:lnTo>
                <a:lnTo>
                  <a:pt x="76200" y="162178"/>
                </a:lnTo>
                <a:lnTo>
                  <a:pt x="74921" y="155828"/>
                </a:lnTo>
                <a:close/>
              </a:path>
              <a:path w="1167129" h="200660">
                <a:moveTo>
                  <a:pt x="592963" y="155828"/>
                </a:moveTo>
                <a:lnTo>
                  <a:pt x="74921" y="155828"/>
                </a:lnTo>
                <a:lnTo>
                  <a:pt x="76200" y="162178"/>
                </a:lnTo>
                <a:lnTo>
                  <a:pt x="74921" y="168528"/>
                </a:lnTo>
                <a:lnTo>
                  <a:pt x="602869" y="168528"/>
                </a:lnTo>
                <a:lnTo>
                  <a:pt x="605663" y="165735"/>
                </a:lnTo>
                <a:lnTo>
                  <a:pt x="605663" y="162178"/>
                </a:lnTo>
                <a:lnTo>
                  <a:pt x="592963" y="162178"/>
                </a:lnTo>
                <a:lnTo>
                  <a:pt x="592963" y="155828"/>
                </a:lnTo>
                <a:close/>
              </a:path>
              <a:path w="1167129" h="200660">
                <a:moveTo>
                  <a:pt x="1164081" y="0"/>
                </a:moveTo>
                <a:lnTo>
                  <a:pt x="595884" y="0"/>
                </a:lnTo>
                <a:lnTo>
                  <a:pt x="592963" y="2794"/>
                </a:lnTo>
                <a:lnTo>
                  <a:pt x="592963" y="162178"/>
                </a:lnTo>
                <a:lnTo>
                  <a:pt x="599313" y="155828"/>
                </a:lnTo>
                <a:lnTo>
                  <a:pt x="605663" y="155828"/>
                </a:lnTo>
                <a:lnTo>
                  <a:pt x="605663" y="12700"/>
                </a:lnTo>
                <a:lnTo>
                  <a:pt x="599313" y="12700"/>
                </a:lnTo>
                <a:lnTo>
                  <a:pt x="605663" y="6350"/>
                </a:lnTo>
                <a:lnTo>
                  <a:pt x="1167002" y="6350"/>
                </a:lnTo>
                <a:lnTo>
                  <a:pt x="1167002" y="2794"/>
                </a:lnTo>
                <a:lnTo>
                  <a:pt x="1164081" y="0"/>
                </a:lnTo>
                <a:close/>
              </a:path>
              <a:path w="1167129" h="200660">
                <a:moveTo>
                  <a:pt x="605663" y="155828"/>
                </a:moveTo>
                <a:lnTo>
                  <a:pt x="599313" y="155828"/>
                </a:lnTo>
                <a:lnTo>
                  <a:pt x="592963" y="162178"/>
                </a:lnTo>
                <a:lnTo>
                  <a:pt x="605663" y="162178"/>
                </a:lnTo>
                <a:lnTo>
                  <a:pt x="605663" y="155828"/>
                </a:lnTo>
                <a:close/>
              </a:path>
              <a:path w="1167129" h="200660">
                <a:moveTo>
                  <a:pt x="605663" y="6350"/>
                </a:moveTo>
                <a:lnTo>
                  <a:pt x="599313" y="12700"/>
                </a:lnTo>
                <a:lnTo>
                  <a:pt x="605663" y="12700"/>
                </a:lnTo>
                <a:lnTo>
                  <a:pt x="605663" y="6350"/>
                </a:lnTo>
                <a:close/>
              </a:path>
              <a:path w="1167129" h="200660">
                <a:moveTo>
                  <a:pt x="1167002" y="6350"/>
                </a:moveTo>
                <a:lnTo>
                  <a:pt x="605663" y="6350"/>
                </a:lnTo>
                <a:lnTo>
                  <a:pt x="605663" y="12700"/>
                </a:lnTo>
                <a:lnTo>
                  <a:pt x="1164081" y="12700"/>
                </a:lnTo>
                <a:lnTo>
                  <a:pt x="1167002" y="9906"/>
                </a:lnTo>
                <a:lnTo>
                  <a:pt x="1167002" y="6350"/>
                </a:lnTo>
                <a:close/>
              </a:path>
            </a:pathLst>
          </a:custGeom>
          <a:solidFill>
            <a:srgbClr val="FFFFFF"/>
          </a:solidFill>
        </p:spPr>
        <p:txBody>
          <a:bodyPr wrap="square" lIns="0" tIns="0" rIns="0" bIns="0" rtlCol="0"/>
          <a:lstStyle/>
          <a:p>
            <a:endParaRPr/>
          </a:p>
        </p:txBody>
      </p:sp>
      <p:sp>
        <p:nvSpPr>
          <p:cNvPr id="25" name="object 25"/>
          <p:cNvSpPr/>
          <p:nvPr/>
        </p:nvSpPr>
        <p:spPr>
          <a:xfrm>
            <a:off x="5993130" y="5052060"/>
            <a:ext cx="1283843" cy="635466"/>
          </a:xfrm>
          <a:custGeom>
            <a:avLst/>
            <a:gdLst/>
            <a:ahLst/>
            <a:cxnLst/>
            <a:rect l="l" t="t" r="r" b="b"/>
            <a:pathLst>
              <a:path w="1167129" h="560704">
                <a:moveTo>
                  <a:pt x="592963" y="38100"/>
                </a:moveTo>
                <a:lnTo>
                  <a:pt x="592963" y="557657"/>
                </a:lnTo>
                <a:lnTo>
                  <a:pt x="595884" y="560577"/>
                </a:lnTo>
                <a:lnTo>
                  <a:pt x="1164081" y="560577"/>
                </a:lnTo>
                <a:lnTo>
                  <a:pt x="1167002" y="557657"/>
                </a:lnTo>
                <a:lnTo>
                  <a:pt x="1167002" y="554227"/>
                </a:lnTo>
                <a:lnTo>
                  <a:pt x="605663" y="554227"/>
                </a:lnTo>
                <a:lnTo>
                  <a:pt x="599313" y="547877"/>
                </a:lnTo>
                <a:lnTo>
                  <a:pt x="605663" y="547877"/>
                </a:lnTo>
                <a:lnTo>
                  <a:pt x="605663" y="44450"/>
                </a:lnTo>
                <a:lnTo>
                  <a:pt x="599313" y="44450"/>
                </a:lnTo>
                <a:lnTo>
                  <a:pt x="592963" y="38100"/>
                </a:lnTo>
                <a:close/>
              </a:path>
              <a:path w="1167129" h="560704">
                <a:moveTo>
                  <a:pt x="605663" y="547877"/>
                </a:moveTo>
                <a:lnTo>
                  <a:pt x="599313" y="547877"/>
                </a:lnTo>
                <a:lnTo>
                  <a:pt x="605663" y="554227"/>
                </a:lnTo>
                <a:lnTo>
                  <a:pt x="605663" y="547877"/>
                </a:lnTo>
                <a:close/>
              </a:path>
              <a:path w="1167129" h="560704">
                <a:moveTo>
                  <a:pt x="1164081" y="547877"/>
                </a:moveTo>
                <a:lnTo>
                  <a:pt x="605663" y="547877"/>
                </a:lnTo>
                <a:lnTo>
                  <a:pt x="605663" y="554227"/>
                </a:lnTo>
                <a:lnTo>
                  <a:pt x="1167002" y="554227"/>
                </a:lnTo>
                <a:lnTo>
                  <a:pt x="1167002" y="550672"/>
                </a:lnTo>
                <a:lnTo>
                  <a:pt x="1164081" y="547877"/>
                </a:lnTo>
                <a:close/>
              </a:path>
              <a:path w="1167129" h="560704">
                <a:moveTo>
                  <a:pt x="38100" y="0"/>
                </a:moveTo>
                <a:lnTo>
                  <a:pt x="23252" y="2988"/>
                </a:lnTo>
                <a:lnTo>
                  <a:pt x="11144" y="11144"/>
                </a:lnTo>
                <a:lnTo>
                  <a:pt x="2988" y="23252"/>
                </a:lnTo>
                <a:lnTo>
                  <a:pt x="0" y="38100"/>
                </a:lnTo>
                <a:lnTo>
                  <a:pt x="2988" y="52947"/>
                </a:lnTo>
                <a:lnTo>
                  <a:pt x="11144" y="65055"/>
                </a:lnTo>
                <a:lnTo>
                  <a:pt x="23252" y="73211"/>
                </a:lnTo>
                <a:lnTo>
                  <a:pt x="38100" y="76200"/>
                </a:lnTo>
                <a:lnTo>
                  <a:pt x="52947" y="73211"/>
                </a:lnTo>
                <a:lnTo>
                  <a:pt x="65055" y="65055"/>
                </a:lnTo>
                <a:lnTo>
                  <a:pt x="73211" y="52947"/>
                </a:lnTo>
                <a:lnTo>
                  <a:pt x="74921" y="44450"/>
                </a:lnTo>
                <a:lnTo>
                  <a:pt x="34544" y="44450"/>
                </a:lnTo>
                <a:lnTo>
                  <a:pt x="31750" y="41656"/>
                </a:lnTo>
                <a:lnTo>
                  <a:pt x="31750" y="34543"/>
                </a:lnTo>
                <a:lnTo>
                  <a:pt x="34544" y="31750"/>
                </a:lnTo>
                <a:lnTo>
                  <a:pt x="74921" y="31750"/>
                </a:lnTo>
                <a:lnTo>
                  <a:pt x="73211" y="23252"/>
                </a:lnTo>
                <a:lnTo>
                  <a:pt x="65055" y="11144"/>
                </a:lnTo>
                <a:lnTo>
                  <a:pt x="52947" y="2988"/>
                </a:lnTo>
                <a:lnTo>
                  <a:pt x="38100" y="0"/>
                </a:lnTo>
                <a:close/>
              </a:path>
              <a:path w="1167129" h="560704">
                <a:moveTo>
                  <a:pt x="74921" y="31750"/>
                </a:moveTo>
                <a:lnTo>
                  <a:pt x="34544" y="31750"/>
                </a:lnTo>
                <a:lnTo>
                  <a:pt x="31750" y="34543"/>
                </a:lnTo>
                <a:lnTo>
                  <a:pt x="31750" y="41656"/>
                </a:lnTo>
                <a:lnTo>
                  <a:pt x="34544" y="44450"/>
                </a:lnTo>
                <a:lnTo>
                  <a:pt x="74921" y="44450"/>
                </a:lnTo>
                <a:lnTo>
                  <a:pt x="76200" y="38100"/>
                </a:lnTo>
                <a:lnTo>
                  <a:pt x="74921" y="31750"/>
                </a:lnTo>
                <a:close/>
              </a:path>
              <a:path w="1167129" h="560704">
                <a:moveTo>
                  <a:pt x="602869" y="31750"/>
                </a:moveTo>
                <a:lnTo>
                  <a:pt x="74921" y="31750"/>
                </a:lnTo>
                <a:lnTo>
                  <a:pt x="76200" y="38100"/>
                </a:lnTo>
                <a:lnTo>
                  <a:pt x="74921" y="44450"/>
                </a:lnTo>
                <a:lnTo>
                  <a:pt x="592963" y="44450"/>
                </a:lnTo>
                <a:lnTo>
                  <a:pt x="592963" y="38100"/>
                </a:lnTo>
                <a:lnTo>
                  <a:pt x="605663" y="38100"/>
                </a:lnTo>
                <a:lnTo>
                  <a:pt x="605663" y="34543"/>
                </a:lnTo>
                <a:lnTo>
                  <a:pt x="602869" y="31750"/>
                </a:lnTo>
                <a:close/>
              </a:path>
              <a:path w="1167129" h="560704">
                <a:moveTo>
                  <a:pt x="605663" y="38100"/>
                </a:moveTo>
                <a:lnTo>
                  <a:pt x="592963" y="38100"/>
                </a:lnTo>
                <a:lnTo>
                  <a:pt x="599313" y="44450"/>
                </a:lnTo>
                <a:lnTo>
                  <a:pt x="605663" y="44450"/>
                </a:lnTo>
                <a:lnTo>
                  <a:pt x="605663" y="38100"/>
                </a:lnTo>
                <a:close/>
              </a:path>
            </a:pathLst>
          </a:custGeom>
          <a:solidFill>
            <a:srgbClr val="FFFFFF"/>
          </a:solidFill>
        </p:spPr>
        <p:txBody>
          <a:bodyPr wrap="square" lIns="0" tIns="0" rIns="0" bIns="0" rtlCol="0"/>
          <a:lstStyle/>
          <a:p>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Composite">
  <a:themeElements>
    <a:clrScheme name="Composite">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Composite">
      <a:maj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mposite">
      <a:fillStyleLst>
        <a:solidFill>
          <a:schemeClr val="phClr"/>
        </a:solidFill>
        <a:gradFill rotWithShape="1">
          <a:gsLst>
            <a:gs pos="0">
              <a:schemeClr val="phClr">
                <a:tint val="50000"/>
                <a:shade val="95000"/>
                <a:satMod val="300000"/>
              </a:schemeClr>
            </a:gs>
            <a:gs pos="12000">
              <a:schemeClr val="phClr">
                <a:tint val="50000"/>
                <a:shade val="90000"/>
                <a:satMod val="250000"/>
              </a:schemeClr>
            </a:gs>
            <a:gs pos="100000">
              <a:schemeClr val="phClr">
                <a:tint val="85000"/>
                <a:shade val="75000"/>
                <a:satMod val="150000"/>
              </a:schemeClr>
            </a:gs>
          </a:gsLst>
          <a:lin ang="16200000" scaled="1"/>
        </a:gradFill>
        <a:gradFill rotWithShape="1">
          <a:gsLst>
            <a:gs pos="0">
              <a:schemeClr val="phClr">
                <a:tint val="75000"/>
                <a:shade val="95000"/>
                <a:satMod val="175000"/>
              </a:schemeClr>
            </a:gs>
            <a:gs pos="12000">
              <a:schemeClr val="phClr">
                <a:tint val="90000"/>
                <a:shade val="90000"/>
                <a:satMod val="150000"/>
              </a:schemeClr>
            </a:gs>
            <a:gs pos="100000">
              <a:schemeClr val="phClr">
                <a:tint val="100000"/>
                <a:shade val="75000"/>
                <a:satMod val="150000"/>
              </a:schemeClr>
            </a:gs>
          </a:gsLst>
          <a:lin ang="16200000" scaled="1"/>
        </a:gradFill>
      </a:fillStyleLst>
      <a:lnStyleLst>
        <a:ln w="9525" cap="flat" cmpd="sng" algn="ctr">
          <a:solidFill>
            <a:schemeClr val="phClr">
              <a:shade val="95000"/>
              <a:satMod val="105000"/>
            </a:scheme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scene3d>
            <a:camera prst="orthographicFront">
              <a:rot lat="0" lon="0" rev="0"/>
            </a:camera>
            <a:lightRig rig="freezing" dir="t">
              <a:rot lat="0" lon="0" rev="6000000"/>
            </a:lightRig>
          </a:scene3d>
          <a:sp3d contourW="12700" prstMaterial="dkEdge">
            <a:bevelT w="44450" h="25400"/>
            <a:contourClr>
              <a:schemeClr val="phClr">
                <a:shade val="30000"/>
              </a:schemeClr>
            </a:contourClr>
          </a:sp3d>
        </a:effectStyle>
      </a:effectStyleLst>
      <a:bgFillStyleLst>
        <a:solidFill>
          <a:schemeClr val="phClr"/>
        </a:solidFill>
        <a:gradFill rotWithShape="1">
          <a:gsLst>
            <a:gs pos="0">
              <a:schemeClr val="phClr">
                <a:tint val="100000"/>
                <a:shade val="80000"/>
                <a:satMod val="110000"/>
                <a:lumMod val="80000"/>
              </a:schemeClr>
            </a:gs>
            <a:gs pos="79000">
              <a:schemeClr val="phClr">
                <a:tint val="100000"/>
                <a:shade val="90000"/>
                <a:satMod val="105000"/>
                <a:lumMod val="100000"/>
              </a:schemeClr>
            </a:gs>
            <a:gs pos="100000">
              <a:schemeClr val="phClr">
                <a:tint val="95000"/>
                <a:shade val="100000"/>
                <a:satMod val="110000"/>
                <a:lumMod val="115000"/>
              </a:schemeClr>
            </a:gs>
          </a:gsLst>
          <a:lin ang="5400000" scaled="0"/>
        </a:gradFill>
        <a:gradFill rotWithShape="1">
          <a:gsLst>
            <a:gs pos="0">
              <a:schemeClr val="phClr">
                <a:tint val="90000"/>
                <a:shade val="100000"/>
                <a:satMod val="100000"/>
                <a:lumMod val="110000"/>
              </a:schemeClr>
            </a:gs>
            <a:gs pos="83000">
              <a:schemeClr val="phClr">
                <a:shade val="75000"/>
                <a:satMod val="200000"/>
              </a:schemeClr>
            </a:gs>
            <a:gs pos="100000">
              <a:schemeClr val="phClr">
                <a:shade val="90000"/>
                <a:satMod val="200000"/>
              </a:schemeClr>
            </a:gs>
          </a:gsLst>
          <a:path path="circle">
            <a:fillToRect l="75000" t="100000" b="3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Composite</Template>
  <TotalTime>6347</TotalTime>
  <Words>4750</Words>
  <Application>Microsoft Office PowerPoint</Application>
  <PresentationFormat>Custom</PresentationFormat>
  <Paragraphs>1189</Paragraphs>
  <Slides>63</Slides>
  <Notes>6</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63</vt:i4>
      </vt:variant>
    </vt:vector>
  </HeadingPairs>
  <TitlesOfParts>
    <vt:vector size="67" baseType="lpstr">
      <vt:lpstr>Composite</vt:lpstr>
      <vt:lpstr>Chart</vt:lpstr>
      <vt:lpstr>Image Document</vt:lpstr>
      <vt:lpstr>Corel PHOTO-PAINT 7.0 Image</vt:lpstr>
      <vt:lpstr>PowerPoint Presentation</vt:lpstr>
      <vt:lpstr>PowerPoint Presentation</vt:lpstr>
      <vt:lpstr>PowerPoint Presentation</vt:lpstr>
      <vt:lpstr>PowerPoint Presentation</vt:lpstr>
      <vt:lpstr>PowerPoint Presentation</vt:lpstr>
      <vt:lpstr>PowerPoint Presentation</vt:lpstr>
      <vt:lpstr>More than 60% of US projects at the bid phase originate with MASTERSPEC</vt:lpstr>
      <vt:lpstr>Built To Last Rugged Construction…</vt:lpstr>
      <vt:lpstr>Ingress Protection</vt:lpstr>
      <vt:lpstr>Ingress Protection</vt:lpstr>
      <vt:lpstr>PowerPoint Presentation</vt:lpstr>
      <vt:lpstr>PowerPoint Presentation</vt:lpstr>
      <vt:lpstr>Results...</vt:lpstr>
      <vt:lpstr>Sensorless Pump Control</vt:lpstr>
      <vt:lpstr> The Flo Fab Solution:  </vt:lpstr>
      <vt:lpstr> The Flo Fab Solution:  </vt:lpstr>
      <vt:lpstr>Web capability’s of www.flofab.com  </vt:lpstr>
      <vt:lpstr>Unique XRI Pump Design &amp; Benefits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t:lpstr>
      <vt:lpstr>PowerPoint Presentation</vt:lpstr>
      <vt:lpstr>Modularized Packaged Chilling System </vt:lpstr>
      <vt:lpstr>Multiple Chillers</vt:lpstr>
      <vt:lpstr>Maintenance Enhancements : Chiller Tube Service Access</vt:lpstr>
      <vt:lpstr>Overhead Gantry and Chain Pulley Block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Enclosures</vt:lpstr>
      <vt:lpstr>Video: https://mail.google.com/mail/u/0/#inbox?projector=1</vt:lpstr>
      <vt:lpstr>PowerPoint Presentation</vt:lpstr>
      <vt:lpstr>Enclosure installation on skid package</vt:lpstr>
      <vt:lpstr>Complete assembly with Shelter Works enclosure</vt:lpstr>
      <vt:lpstr>How to rig equipment</vt:lpstr>
      <vt:lpstr>Special package delivery</vt:lpstr>
      <vt:lpstr>PowerPoint Presentation</vt:lpstr>
      <vt:lpstr>PowerPoint Presentation</vt:lpstr>
      <vt:lpstr>PowerPoint Presentation</vt:lpstr>
      <vt:lpstr>World trade center Nyc </vt:lpstr>
      <vt:lpstr>PowerPoint Presentation</vt:lpstr>
      <vt:lpstr>Modular packaged Chilling Systems  - Solutions to Suit Every Application</vt:lpstr>
      <vt:lpstr>OTHERS !!!!!! Middle East Project List (Sep 2012)</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Justine</dc:creator>
  <cp:lastModifiedBy>Marc Gauvreau</cp:lastModifiedBy>
  <cp:revision>118</cp:revision>
  <cp:lastPrinted>2016-02-04T13:55:21Z</cp:lastPrinted>
  <dcterms:created xsi:type="dcterms:W3CDTF">2016-01-21T13:29:19Z</dcterms:created>
  <dcterms:modified xsi:type="dcterms:W3CDTF">2016-12-15T19:42:23Z</dcterms:modified>
</cp:coreProperties>
</file>