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51"/>
  </p:notesMasterIdLst>
  <p:sldIdLst>
    <p:sldId id="256" r:id="rId2"/>
    <p:sldId id="317" r:id="rId3"/>
    <p:sldId id="339" r:id="rId4"/>
    <p:sldId id="340" r:id="rId5"/>
    <p:sldId id="284" r:id="rId6"/>
    <p:sldId id="332" r:id="rId7"/>
    <p:sldId id="333" r:id="rId8"/>
    <p:sldId id="334" r:id="rId9"/>
    <p:sldId id="335" r:id="rId10"/>
    <p:sldId id="336" r:id="rId11"/>
    <p:sldId id="293" r:id="rId12"/>
    <p:sldId id="261" r:id="rId13"/>
    <p:sldId id="299" r:id="rId14"/>
    <p:sldId id="300" r:id="rId15"/>
    <p:sldId id="337" r:id="rId16"/>
    <p:sldId id="264" r:id="rId17"/>
    <p:sldId id="342" r:id="rId18"/>
    <p:sldId id="343" r:id="rId19"/>
    <p:sldId id="349" r:id="rId20"/>
    <p:sldId id="266" r:id="rId21"/>
    <p:sldId id="267" r:id="rId22"/>
    <p:sldId id="305" r:id="rId23"/>
    <p:sldId id="304" r:id="rId24"/>
    <p:sldId id="268" r:id="rId25"/>
    <p:sldId id="329" r:id="rId26"/>
    <p:sldId id="269" r:id="rId27"/>
    <p:sldId id="270" r:id="rId28"/>
    <p:sldId id="272" r:id="rId29"/>
    <p:sldId id="273" r:id="rId30"/>
    <p:sldId id="274" r:id="rId31"/>
    <p:sldId id="275" r:id="rId32"/>
    <p:sldId id="276" r:id="rId33"/>
    <p:sldId id="277" r:id="rId34"/>
    <p:sldId id="278" r:id="rId35"/>
    <p:sldId id="279" r:id="rId36"/>
    <p:sldId id="330" r:id="rId37"/>
    <p:sldId id="331" r:id="rId38"/>
    <p:sldId id="287" r:id="rId39"/>
    <p:sldId id="344" r:id="rId40"/>
    <p:sldId id="345" r:id="rId41"/>
    <p:sldId id="346" r:id="rId42"/>
    <p:sldId id="348" r:id="rId43"/>
    <p:sldId id="347" r:id="rId44"/>
    <p:sldId id="311" r:id="rId45"/>
    <p:sldId id="318" r:id="rId46"/>
    <p:sldId id="323" r:id="rId47"/>
    <p:sldId id="325" r:id="rId48"/>
    <p:sldId id="326" r:id="rId49"/>
    <p:sldId id="338"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44" y="-3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B2527C0-80F8-4AAC-9621-939C2CA6B923}" type="datetimeFigureOut">
              <a:rPr lang="en-CA" smtClean="0"/>
              <a:t>11/05/2016</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08FF33A-FD81-41B1-9012-15FE2EB3BC61}" type="slidenum">
              <a:rPr lang="en-CA" smtClean="0"/>
              <a:t>‹#›</a:t>
            </a:fld>
            <a:endParaRPr lang="en-CA"/>
          </a:p>
        </p:txBody>
      </p:sp>
    </p:spTree>
    <p:extLst>
      <p:ext uri="{BB962C8B-B14F-4D97-AF65-F5344CB8AC3E}">
        <p14:creationId xmlns:p14="http://schemas.microsoft.com/office/powerpoint/2010/main" val="4052182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p:spPr>
        <p:txBody>
          <a:bodyPr/>
          <a:lstStyle/>
          <a:p>
            <a:r>
              <a:rPr lang="en-US" altLang="en-US" smtClean="0"/>
              <a:t>John Crane Type 21 Mechanical seal !!! </a:t>
            </a:r>
            <a:r>
              <a:rPr lang="en-CA" altLang="en-US" b="1" smtClean="0"/>
              <a:t>Features</a:t>
            </a:r>
          </a:p>
          <a:p>
            <a:r>
              <a:rPr lang="en-CA" altLang="en-US" smtClean="0"/>
              <a:t>The drive band's "dent and groove" design eliminates overstressing of the elastomer bellows to prevent bellows slip and protect the shaft and sleeve from wear. </a:t>
            </a:r>
          </a:p>
          <a:p>
            <a:r>
              <a:rPr lang="en-CA" altLang="en-US" smtClean="0"/>
              <a:t>Non-clogging, single-coil spring provides greater dependability than multiple spring designs and will not foul due to fluid contact. </a:t>
            </a:r>
          </a:p>
          <a:p>
            <a:r>
              <a:rPr lang="en-CA" altLang="en-US" smtClean="0"/>
              <a:t>Flexible elastomer bellows automatically compensates for abnormal shaft-end play, run-out, primary ring wear and equipment tolerances.</a:t>
            </a:r>
          </a:p>
          <a:p>
            <a:r>
              <a:rPr lang="en-CA" altLang="en-US" b="1" smtClean="0"/>
              <a:t>Parameters</a:t>
            </a:r>
          </a:p>
          <a:p>
            <a:r>
              <a:rPr lang="en-CA" altLang="en-US" smtClean="0"/>
              <a:t>Temperature Limits-40°F to 400°F/-40°C to 205°C (depending on materials used)</a:t>
            </a:r>
          </a:p>
          <a:p>
            <a:r>
              <a:rPr lang="en-CA" altLang="en-US" smtClean="0"/>
              <a:t>Pressure Limits150 psi(g)/10 bar(g)</a:t>
            </a:r>
          </a:p>
          <a:p>
            <a:r>
              <a:rPr lang="en-CA" altLang="en-US" smtClean="0"/>
              <a:t>Speed LimitsUp to 2500fpm/13m/s, depending on configuration and shaft size</a:t>
            </a:r>
          </a:p>
          <a:p>
            <a:endParaRPr lang="en-US" altLang="en-US" smtClean="0"/>
          </a:p>
        </p:txBody>
      </p:sp>
      <p:sp>
        <p:nvSpPr>
          <p:cNvPr id="23556" name="Slide Number Placeholder 3"/>
          <p:cNvSpPr>
            <a:spLocks noGrp="1"/>
          </p:cNvSpPr>
          <p:nvPr>
            <p:ph type="sldNum" sz="quarter" idx="5"/>
          </p:nvPr>
        </p:nvSpPr>
        <p:spPr>
          <a:noFill/>
        </p:spPr>
        <p:txBody>
          <a:bodyPr/>
          <a:lstStyle>
            <a:lvl1pPr defTabSz="911994">
              <a:defRPr sz="2100">
                <a:solidFill>
                  <a:schemeClr val="tx1"/>
                </a:solidFill>
                <a:latin typeface="Arial Narrow" pitchFamily="34" charset="0"/>
                <a:ea typeface="MS Mincho" pitchFamily="49" charset="-128"/>
              </a:defRPr>
            </a:lvl1pPr>
            <a:lvl2pPr marL="716130" indent="-275434" defTabSz="911994">
              <a:defRPr sz="2100">
                <a:solidFill>
                  <a:schemeClr val="tx1"/>
                </a:solidFill>
                <a:latin typeface="Arial Narrow" pitchFamily="34" charset="0"/>
                <a:ea typeface="MS Mincho" pitchFamily="49" charset="-128"/>
              </a:defRPr>
            </a:lvl2pPr>
            <a:lvl3pPr marL="1101738" indent="-220348" defTabSz="911994">
              <a:defRPr sz="2100">
                <a:solidFill>
                  <a:schemeClr val="tx1"/>
                </a:solidFill>
                <a:latin typeface="Arial Narrow" pitchFamily="34" charset="0"/>
                <a:ea typeface="MS Mincho" pitchFamily="49" charset="-128"/>
              </a:defRPr>
            </a:lvl3pPr>
            <a:lvl4pPr marL="1542433" indent="-220348" defTabSz="911994">
              <a:defRPr sz="2100">
                <a:solidFill>
                  <a:schemeClr val="tx1"/>
                </a:solidFill>
                <a:latin typeface="Arial Narrow" pitchFamily="34" charset="0"/>
                <a:ea typeface="MS Mincho" pitchFamily="49" charset="-128"/>
              </a:defRPr>
            </a:lvl4pPr>
            <a:lvl5pPr marL="1983128" indent="-220348" defTabSz="911994">
              <a:defRPr sz="2100">
                <a:solidFill>
                  <a:schemeClr val="tx1"/>
                </a:solidFill>
                <a:latin typeface="Arial Narrow" pitchFamily="34" charset="0"/>
                <a:ea typeface="MS Mincho" pitchFamily="49" charset="-128"/>
              </a:defRPr>
            </a:lvl5pPr>
            <a:lvl6pPr marL="2423823" indent="-220348" defTabSz="911994" eaLnBrk="0" fontAlgn="base" hangingPunct="0">
              <a:spcBef>
                <a:spcPct val="0"/>
              </a:spcBef>
              <a:spcAft>
                <a:spcPct val="0"/>
              </a:spcAft>
              <a:defRPr sz="2100">
                <a:solidFill>
                  <a:schemeClr val="tx1"/>
                </a:solidFill>
                <a:latin typeface="Arial Narrow" pitchFamily="34" charset="0"/>
                <a:ea typeface="MS Mincho" pitchFamily="49" charset="-128"/>
              </a:defRPr>
            </a:lvl6pPr>
            <a:lvl7pPr marL="2864518" indent="-220348" defTabSz="911994" eaLnBrk="0" fontAlgn="base" hangingPunct="0">
              <a:spcBef>
                <a:spcPct val="0"/>
              </a:spcBef>
              <a:spcAft>
                <a:spcPct val="0"/>
              </a:spcAft>
              <a:defRPr sz="2100">
                <a:solidFill>
                  <a:schemeClr val="tx1"/>
                </a:solidFill>
                <a:latin typeface="Arial Narrow" pitchFamily="34" charset="0"/>
                <a:ea typeface="MS Mincho" pitchFamily="49" charset="-128"/>
              </a:defRPr>
            </a:lvl7pPr>
            <a:lvl8pPr marL="3305213" indent="-220348" defTabSz="911994" eaLnBrk="0" fontAlgn="base" hangingPunct="0">
              <a:spcBef>
                <a:spcPct val="0"/>
              </a:spcBef>
              <a:spcAft>
                <a:spcPct val="0"/>
              </a:spcAft>
              <a:defRPr sz="2100">
                <a:solidFill>
                  <a:schemeClr val="tx1"/>
                </a:solidFill>
                <a:latin typeface="Arial Narrow" pitchFamily="34" charset="0"/>
                <a:ea typeface="MS Mincho" pitchFamily="49" charset="-128"/>
              </a:defRPr>
            </a:lvl8pPr>
            <a:lvl9pPr marL="3745908" indent="-220348" defTabSz="911994" eaLnBrk="0" fontAlgn="base" hangingPunct="0">
              <a:spcBef>
                <a:spcPct val="0"/>
              </a:spcBef>
              <a:spcAft>
                <a:spcPct val="0"/>
              </a:spcAft>
              <a:defRPr sz="2100">
                <a:solidFill>
                  <a:schemeClr val="tx1"/>
                </a:solidFill>
                <a:latin typeface="Arial Narrow" pitchFamily="34" charset="0"/>
                <a:ea typeface="MS Mincho" pitchFamily="49" charset="-128"/>
              </a:defRPr>
            </a:lvl9pPr>
          </a:lstStyle>
          <a:p>
            <a:fld id="{C990DF82-F083-43ED-B101-3FD01C152320}" type="slidenum">
              <a:rPr lang="en-CA" altLang="en-US" sz="1200">
                <a:latin typeface="Times New Roman" pitchFamily="18" charset="0"/>
              </a:rPr>
              <a:pPr/>
              <a:t>6</a:t>
            </a:fld>
            <a:endParaRPr lang="en-CA" altLang="en-US" sz="120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phere1.png"/>
          <p:cNvPicPr>
            <a:picLocks noChangeAspect="1"/>
          </p:cNvPicPr>
          <p:nvPr/>
        </p:nvPicPr>
        <p:blipFill>
          <a:blip r:embed="rId2" cstate="print"/>
          <a:stretch>
            <a:fillRect/>
          </a:stretch>
        </p:blipFill>
        <p:spPr>
          <a:xfrm>
            <a:off x="6850374" y="0"/>
            <a:ext cx="2293626" cy="6858000"/>
          </a:xfrm>
          <a:prstGeom prst="rect">
            <a:avLst/>
          </a:prstGeom>
        </p:spPr>
      </p:pic>
      <p:sp>
        <p:nvSpPr>
          <p:cNvPr id="3" name="Subtitle 2"/>
          <p:cNvSpPr>
            <a:spLocks noGrp="1"/>
          </p:cNvSpPr>
          <p:nvPr>
            <p:ph type="subTitle" idx="1"/>
          </p:nvPr>
        </p:nvSpPr>
        <p:spPr>
          <a:xfrm>
            <a:off x="2438400" y="3581400"/>
            <a:ext cx="3962400" cy="2133600"/>
          </a:xfrm>
        </p:spPr>
        <p:txBody>
          <a:bodyPr anchor="t">
            <a:normAutofit/>
          </a:bodyPr>
          <a:lstStyle>
            <a:lvl1pPr marL="0" indent="0" algn="r">
              <a:buNone/>
              <a:defRPr sz="1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Title 15"/>
          <p:cNvSpPr>
            <a:spLocks noGrp="1"/>
          </p:cNvSpPr>
          <p:nvPr>
            <p:ph type="title"/>
          </p:nvPr>
        </p:nvSpPr>
        <p:spPr>
          <a:xfrm>
            <a:off x="2438400" y="1447800"/>
            <a:ext cx="3962400" cy="2133600"/>
          </a:xfrm>
        </p:spPr>
        <p:txBody>
          <a:bodyPr anchor="b"/>
          <a:lstStyle/>
          <a:p>
            <a:r>
              <a:rPr lang="en-US" smtClean="0"/>
              <a:t>Click to edit Master title style</a:t>
            </a:r>
            <a:endParaRPr lang="en-US" dirty="0"/>
          </a:p>
        </p:txBody>
      </p:sp>
      <p:sp>
        <p:nvSpPr>
          <p:cNvPr id="13" name="Date Placeholder 12"/>
          <p:cNvSpPr>
            <a:spLocks noGrp="1"/>
          </p:cNvSpPr>
          <p:nvPr>
            <p:ph type="dt" sz="half" idx="10"/>
          </p:nvPr>
        </p:nvSpPr>
        <p:spPr>
          <a:xfrm>
            <a:off x="3582988" y="6426201"/>
            <a:ext cx="2819399" cy="126999"/>
          </a:xfrm>
        </p:spPr>
        <p:txBody>
          <a:bodyPr/>
          <a:lstStyle/>
          <a:p>
            <a:fld id="{24F33721-4C5A-4663-B804-E8C18A7FAE5E}" type="datetimeFigureOut">
              <a:rPr lang="en-CA" smtClean="0"/>
              <a:t>11/05/2016</a:t>
            </a:fld>
            <a:endParaRPr lang="en-CA"/>
          </a:p>
        </p:txBody>
      </p:sp>
      <p:sp>
        <p:nvSpPr>
          <p:cNvPr id="14" name="Slide Number Placeholder 13"/>
          <p:cNvSpPr>
            <a:spLocks noGrp="1"/>
          </p:cNvSpPr>
          <p:nvPr>
            <p:ph type="sldNum" sz="quarter" idx="11"/>
          </p:nvPr>
        </p:nvSpPr>
        <p:spPr>
          <a:xfrm>
            <a:off x="6414976" y="6400800"/>
            <a:ext cx="457200" cy="152400"/>
          </a:xfrm>
        </p:spPr>
        <p:txBody>
          <a:bodyPr/>
          <a:lstStyle>
            <a:lvl1pPr algn="r">
              <a:defRPr/>
            </a:lvl1pPr>
          </a:lstStyle>
          <a:p>
            <a:fld id="{ABE4D179-0D58-4EF3-AD98-AD681EECAD50}" type="slidenum">
              <a:rPr lang="en-CA" smtClean="0"/>
              <a:t>‹#›</a:t>
            </a:fld>
            <a:endParaRPr lang="en-CA"/>
          </a:p>
        </p:txBody>
      </p:sp>
      <p:sp>
        <p:nvSpPr>
          <p:cNvPr id="15" name="Footer Placeholder 14"/>
          <p:cNvSpPr>
            <a:spLocks noGrp="1"/>
          </p:cNvSpPr>
          <p:nvPr>
            <p:ph type="ftr" sz="quarter" idx="12"/>
          </p:nvPr>
        </p:nvSpPr>
        <p:spPr>
          <a:xfrm>
            <a:off x="3581400" y="6296248"/>
            <a:ext cx="2820987" cy="152400"/>
          </a:xfrm>
        </p:spPr>
        <p:txBody>
          <a:bodyPr/>
          <a:lstStyle/>
          <a:p>
            <a:endParaRPr lang="en-CA"/>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24F33721-4C5A-4663-B804-E8C18A7FAE5E}" type="datetimeFigureOut">
              <a:rPr lang="en-CA" smtClean="0"/>
              <a:t>11/05/2016</a:t>
            </a:fld>
            <a:endParaRPr lang="en-CA"/>
          </a:p>
        </p:txBody>
      </p:sp>
      <p:sp>
        <p:nvSpPr>
          <p:cNvPr id="14" name="Slide Number Placeholder 13"/>
          <p:cNvSpPr>
            <a:spLocks noGrp="1"/>
          </p:cNvSpPr>
          <p:nvPr>
            <p:ph type="sldNum" sz="quarter" idx="11"/>
          </p:nvPr>
        </p:nvSpPr>
        <p:spPr/>
        <p:txBody>
          <a:bodyPr/>
          <a:lstStyle/>
          <a:p>
            <a:fld id="{ABE4D179-0D58-4EF3-AD98-AD681EECAD50}" type="slidenum">
              <a:rPr lang="en-CA" smtClean="0"/>
              <a:t>‹#›</a:t>
            </a:fld>
            <a:endParaRPr lang="en-CA"/>
          </a:p>
        </p:txBody>
      </p:sp>
      <p:sp>
        <p:nvSpPr>
          <p:cNvPr id="15" name="Footer Placeholder 14"/>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Date Placeholder 12"/>
          <p:cNvSpPr>
            <a:spLocks noGrp="1"/>
          </p:cNvSpPr>
          <p:nvPr>
            <p:ph type="dt" sz="half" idx="10"/>
          </p:nvPr>
        </p:nvSpPr>
        <p:spPr/>
        <p:txBody>
          <a:bodyPr/>
          <a:lstStyle/>
          <a:p>
            <a:fld id="{24F33721-4C5A-4663-B804-E8C18A7FAE5E}" type="datetimeFigureOut">
              <a:rPr lang="en-CA" smtClean="0"/>
              <a:t>11/05/2016</a:t>
            </a:fld>
            <a:endParaRPr lang="en-CA"/>
          </a:p>
        </p:txBody>
      </p:sp>
      <p:sp>
        <p:nvSpPr>
          <p:cNvPr id="14" name="Slide Number Placeholder 13"/>
          <p:cNvSpPr>
            <a:spLocks noGrp="1"/>
          </p:cNvSpPr>
          <p:nvPr>
            <p:ph type="sldNum" sz="quarter" idx="11"/>
          </p:nvPr>
        </p:nvSpPr>
        <p:spPr/>
        <p:txBody>
          <a:bodyPr/>
          <a:lstStyle/>
          <a:p>
            <a:fld id="{ABE4D179-0D58-4EF3-AD98-AD681EECAD50}" type="slidenum">
              <a:rPr lang="en-CA" smtClean="0"/>
              <a:t>‹#›</a:t>
            </a:fld>
            <a:endParaRPr lang="en-CA"/>
          </a:p>
        </p:txBody>
      </p:sp>
      <p:sp>
        <p:nvSpPr>
          <p:cNvPr id="15" name="Footer Placeholder 14"/>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3657600" cy="5714999"/>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24F33721-4C5A-4663-B804-E8C18A7FAE5E}" type="datetimeFigureOut">
              <a:rPr lang="en-CA" smtClean="0"/>
              <a:t>11/05/2016</a:t>
            </a:fld>
            <a:endParaRPr lang="en-CA"/>
          </a:p>
        </p:txBody>
      </p:sp>
      <p:sp>
        <p:nvSpPr>
          <p:cNvPr id="11" name="Slide Number Placeholder 10"/>
          <p:cNvSpPr>
            <a:spLocks noGrp="1"/>
          </p:cNvSpPr>
          <p:nvPr>
            <p:ph type="sldNum" sz="quarter" idx="11"/>
          </p:nvPr>
        </p:nvSpPr>
        <p:spPr/>
        <p:txBody>
          <a:bodyPr/>
          <a:lstStyle/>
          <a:p>
            <a:fld id="{ABE4D179-0D58-4EF3-AD98-AD681EECAD50}" type="slidenum">
              <a:rPr lang="en-CA" smtClean="0"/>
              <a:t>‹#›</a:t>
            </a:fld>
            <a:endParaRPr lang="en-CA"/>
          </a:p>
        </p:txBody>
      </p:sp>
      <p:sp>
        <p:nvSpPr>
          <p:cNvPr id="12" name="Footer Placeholder 11"/>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phere1.png"/>
          <p:cNvPicPr>
            <a:picLocks noChangeAspect="1"/>
          </p:cNvPicPr>
          <p:nvPr/>
        </p:nvPicPr>
        <p:blipFill>
          <a:blip r:embed="rId2" cstate="print"/>
          <a:stretch>
            <a:fillRect/>
          </a:stretch>
        </p:blipFill>
        <p:spPr>
          <a:xfrm>
            <a:off x="6858000" y="0"/>
            <a:ext cx="2293626" cy="6858000"/>
          </a:xfrm>
          <a:prstGeom prst="rect">
            <a:avLst/>
          </a:prstGeom>
        </p:spPr>
      </p:pic>
      <p:sp>
        <p:nvSpPr>
          <p:cNvPr id="12" name="Date Placeholder 11"/>
          <p:cNvSpPr>
            <a:spLocks noGrp="1"/>
          </p:cNvSpPr>
          <p:nvPr>
            <p:ph type="dt" sz="half" idx="10"/>
          </p:nvPr>
        </p:nvSpPr>
        <p:spPr>
          <a:xfrm>
            <a:off x="839788" y="6426201"/>
            <a:ext cx="2819399" cy="126999"/>
          </a:xfrm>
        </p:spPr>
        <p:txBody>
          <a:bodyPr/>
          <a:lstStyle/>
          <a:p>
            <a:fld id="{24F33721-4C5A-4663-B804-E8C18A7FAE5E}" type="datetimeFigureOut">
              <a:rPr lang="en-CA" smtClean="0"/>
              <a:t>11/05/2016</a:t>
            </a:fld>
            <a:endParaRPr lang="en-CA"/>
          </a:p>
        </p:txBody>
      </p:sp>
      <p:sp>
        <p:nvSpPr>
          <p:cNvPr id="13" name="Slide Number Placeholder 12"/>
          <p:cNvSpPr>
            <a:spLocks noGrp="1"/>
          </p:cNvSpPr>
          <p:nvPr>
            <p:ph type="sldNum" sz="quarter" idx="11"/>
          </p:nvPr>
        </p:nvSpPr>
        <p:spPr>
          <a:xfrm>
            <a:off x="4116388" y="6400800"/>
            <a:ext cx="533400" cy="152400"/>
          </a:xfrm>
        </p:spPr>
        <p:txBody>
          <a:bodyPr/>
          <a:lstStyle/>
          <a:p>
            <a:fld id="{ABE4D179-0D58-4EF3-AD98-AD681EECAD50}" type="slidenum">
              <a:rPr lang="en-CA" smtClean="0"/>
              <a:t>‹#›</a:t>
            </a:fld>
            <a:endParaRPr lang="en-CA"/>
          </a:p>
        </p:txBody>
      </p:sp>
      <p:sp>
        <p:nvSpPr>
          <p:cNvPr id="14" name="Footer Placeholder 13"/>
          <p:cNvSpPr>
            <a:spLocks noGrp="1"/>
          </p:cNvSpPr>
          <p:nvPr>
            <p:ph type="ftr" sz="quarter" idx="12"/>
          </p:nvPr>
        </p:nvSpPr>
        <p:spPr>
          <a:xfrm>
            <a:off x="838200" y="6296248"/>
            <a:ext cx="2820987" cy="152400"/>
          </a:xfrm>
        </p:spPr>
        <p:txBody>
          <a:bodyPr/>
          <a:lstStyle/>
          <a:p>
            <a:endParaRPr lang="en-CA"/>
          </a:p>
        </p:txBody>
      </p:sp>
      <p:sp>
        <p:nvSpPr>
          <p:cNvPr id="15" name="Title 14"/>
          <p:cNvSpPr>
            <a:spLocks noGrp="1"/>
          </p:cNvSpPr>
          <p:nvPr>
            <p:ph type="title"/>
          </p:nvPr>
        </p:nvSpPr>
        <p:spPr>
          <a:xfrm>
            <a:off x="457200" y="1828800"/>
            <a:ext cx="3200400" cy="1752600"/>
          </a:xfrm>
        </p:spPr>
        <p:txBody>
          <a:bodyPr anchor="b"/>
          <a:lstStyle/>
          <a:p>
            <a:r>
              <a:rPr lang="en-US" smtClean="0"/>
              <a:t>Click to edit Master title style</a:t>
            </a:r>
            <a:endParaRPr lang="en-US"/>
          </a:p>
        </p:txBody>
      </p:sp>
      <p:sp>
        <p:nvSpPr>
          <p:cNvPr id="3" name="Text Placeholder 2"/>
          <p:cNvSpPr>
            <a:spLocks noGrp="1"/>
          </p:cNvSpPr>
          <p:nvPr>
            <p:ph type="body" sz="quarter" idx="13"/>
          </p:nvPr>
        </p:nvSpPr>
        <p:spPr>
          <a:xfrm>
            <a:off x="457200" y="3578224"/>
            <a:ext cx="3200645" cy="1459767"/>
          </a:xfrm>
        </p:spPr>
        <p:txBody>
          <a:bodyPr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lang="en-US" sz="1400" kern="1200" dirty="0" smtClean="0">
                <a:solidFill>
                  <a:schemeClr val="tx2"/>
                </a:solidFill>
                <a:latin typeface="+mn-lt"/>
                <a:ea typeface="+mn-ea"/>
                <a:cs typeface="+mn-cs"/>
              </a:defRPr>
            </a:lvl1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34290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7200" y="457200"/>
            <a:ext cx="3124200" cy="2667000"/>
          </a:xfrm>
        </p:spPr>
        <p:txBody>
          <a:bodyPr>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itle 1"/>
          <p:cNvSpPr>
            <a:spLocks noGrp="1"/>
          </p:cNvSpPr>
          <p:nvPr>
            <p:ph type="title"/>
          </p:nvPr>
        </p:nvSpPr>
        <p:spPr>
          <a:xfrm>
            <a:off x="4876800" y="457200"/>
            <a:ext cx="2819400" cy="5714999"/>
          </a:xfrm>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fld id="{24F33721-4C5A-4663-B804-E8C18A7FAE5E}" type="datetimeFigureOut">
              <a:rPr lang="en-CA" smtClean="0"/>
              <a:t>11/05/2016</a:t>
            </a:fld>
            <a:endParaRPr lang="en-CA"/>
          </a:p>
        </p:txBody>
      </p:sp>
      <p:sp>
        <p:nvSpPr>
          <p:cNvPr id="13" name="Slide Number Placeholder 12"/>
          <p:cNvSpPr>
            <a:spLocks noGrp="1"/>
          </p:cNvSpPr>
          <p:nvPr>
            <p:ph type="sldNum" sz="quarter" idx="11"/>
          </p:nvPr>
        </p:nvSpPr>
        <p:spPr/>
        <p:txBody>
          <a:bodyPr/>
          <a:lstStyle/>
          <a:p>
            <a:fld id="{ABE4D179-0D58-4EF3-AD98-AD681EECAD50}" type="slidenum">
              <a:rPr lang="en-CA" smtClean="0"/>
              <a:t>‹#›</a:t>
            </a:fld>
            <a:endParaRPr lang="en-CA"/>
          </a:p>
        </p:txBody>
      </p:sp>
      <p:sp>
        <p:nvSpPr>
          <p:cNvPr id="14" name="Footer Placeholder 13"/>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275238"/>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675288"/>
            <a:ext cx="3581400" cy="2525112"/>
          </a:xfrm>
        </p:spPr>
        <p:txBody>
          <a:bodyPr anchor="t">
            <a:normAutofit/>
          </a:bodyPr>
          <a:lstStyle>
            <a:lvl1pPr marL="228600" indent="-182880">
              <a:defRPr sz="1400"/>
            </a:lvl1pPr>
            <a:lvl2pPr>
              <a:defRPr sz="1400"/>
            </a:lvl2pPr>
            <a:lvl3pPr>
              <a:defRPr sz="1400"/>
            </a:lvl3pPr>
            <a:lvl4pPr>
              <a:defRPr sz="1400" baseline="0"/>
            </a:lvl4pPr>
            <a:lvl5pPr>
              <a:buFont typeface="Wingdings" pitchFamily="2" charset="2"/>
              <a:buChar char="§"/>
              <a:defRPr sz="1400"/>
            </a:lvl5pPr>
            <a:lvl6pPr>
              <a:buFont typeface="Wingdings" pitchFamily="2" charset="2"/>
              <a:buChar cha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457199" y="3429000"/>
            <a:ext cx="3581400" cy="411162"/>
          </a:xfrm>
        </p:spPr>
        <p:txBody>
          <a:bodyPr anchor="b">
            <a:noAutofit/>
          </a:bodyPr>
          <a:lstStyle>
            <a:lvl1pPr marL="0" indent="0" algn="ctr">
              <a:buNone/>
              <a:defRPr sz="1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7199" y="3840162"/>
            <a:ext cx="3581400" cy="2515198"/>
          </a:xfrm>
        </p:spPr>
        <p:txBody>
          <a:bodyPr anchor="t">
            <a:normAutofit/>
          </a:bodyPr>
          <a:lstStyle>
            <a:lvl1pPr marL="228600" indent="-182880">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
          <p:cNvSpPr>
            <a:spLocks noGrp="1"/>
          </p:cNvSpPr>
          <p:nvPr>
            <p:ph type="title"/>
          </p:nvPr>
        </p:nvSpPr>
        <p:spPr>
          <a:xfrm>
            <a:off x="4876800" y="457200"/>
            <a:ext cx="2819400" cy="5714999"/>
          </a:xfrm>
        </p:spPr>
        <p:txBody>
          <a:bodyPr/>
          <a:lstStyle/>
          <a:p>
            <a:r>
              <a:rPr lang="en-US" smtClean="0"/>
              <a:t>Click to edit Master title style</a:t>
            </a:r>
            <a:endParaRPr lang="en-US"/>
          </a:p>
        </p:txBody>
      </p:sp>
      <p:sp>
        <p:nvSpPr>
          <p:cNvPr id="12" name="Date Placeholder 11"/>
          <p:cNvSpPr>
            <a:spLocks noGrp="1"/>
          </p:cNvSpPr>
          <p:nvPr>
            <p:ph type="dt" sz="half" idx="10"/>
          </p:nvPr>
        </p:nvSpPr>
        <p:spPr/>
        <p:txBody>
          <a:bodyPr/>
          <a:lstStyle/>
          <a:p>
            <a:fld id="{24F33721-4C5A-4663-B804-E8C18A7FAE5E}" type="datetimeFigureOut">
              <a:rPr lang="en-CA" smtClean="0"/>
              <a:t>11/05/2016</a:t>
            </a:fld>
            <a:endParaRPr lang="en-CA"/>
          </a:p>
        </p:txBody>
      </p:sp>
      <p:sp>
        <p:nvSpPr>
          <p:cNvPr id="14" name="Slide Number Placeholder 13"/>
          <p:cNvSpPr>
            <a:spLocks noGrp="1"/>
          </p:cNvSpPr>
          <p:nvPr>
            <p:ph type="sldNum" sz="quarter" idx="11"/>
          </p:nvPr>
        </p:nvSpPr>
        <p:spPr/>
        <p:txBody>
          <a:bodyPr/>
          <a:lstStyle/>
          <a:p>
            <a:fld id="{ABE4D179-0D58-4EF3-AD98-AD681EECAD50}" type="slidenum">
              <a:rPr lang="en-CA" smtClean="0"/>
              <a:t>‹#›</a:t>
            </a:fld>
            <a:endParaRPr lang="en-CA"/>
          </a:p>
        </p:txBody>
      </p:sp>
      <p:sp>
        <p:nvSpPr>
          <p:cNvPr id="16" name="Footer Placeholder 15"/>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33800" y="457200"/>
            <a:ext cx="3962400" cy="5715000"/>
          </a:xfrm>
        </p:spPr>
        <p:txBody>
          <a:bodyPr/>
          <a:lstStyle/>
          <a:p>
            <a:r>
              <a:rPr lang="en-US" smtClean="0"/>
              <a:t>Click to edit Master title style</a:t>
            </a:r>
            <a:endParaRPr lang="en-US" dirty="0"/>
          </a:p>
        </p:txBody>
      </p:sp>
      <p:sp>
        <p:nvSpPr>
          <p:cNvPr id="9" name="Date Placeholder 8"/>
          <p:cNvSpPr>
            <a:spLocks noGrp="1"/>
          </p:cNvSpPr>
          <p:nvPr>
            <p:ph type="dt" sz="half" idx="10"/>
          </p:nvPr>
        </p:nvSpPr>
        <p:spPr/>
        <p:txBody>
          <a:bodyPr/>
          <a:lstStyle/>
          <a:p>
            <a:fld id="{24F33721-4C5A-4663-B804-E8C18A7FAE5E}" type="datetimeFigureOut">
              <a:rPr lang="en-CA" smtClean="0"/>
              <a:t>11/05/2016</a:t>
            </a:fld>
            <a:endParaRPr lang="en-CA"/>
          </a:p>
        </p:txBody>
      </p:sp>
      <p:sp>
        <p:nvSpPr>
          <p:cNvPr id="10" name="Slide Number Placeholder 9"/>
          <p:cNvSpPr>
            <a:spLocks noGrp="1"/>
          </p:cNvSpPr>
          <p:nvPr>
            <p:ph type="sldNum" sz="quarter" idx="11"/>
          </p:nvPr>
        </p:nvSpPr>
        <p:spPr/>
        <p:txBody>
          <a:bodyPr/>
          <a:lstStyle/>
          <a:p>
            <a:fld id="{ABE4D179-0D58-4EF3-AD98-AD681EECAD50}" type="slidenum">
              <a:rPr lang="en-CA" smtClean="0"/>
              <a:t>‹#›</a:t>
            </a:fld>
            <a:endParaRPr lang="en-CA"/>
          </a:p>
        </p:txBody>
      </p:sp>
      <p:sp>
        <p:nvSpPr>
          <p:cNvPr id="11" name="Footer Placeholder 10"/>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24F33721-4C5A-4663-B804-E8C18A7FAE5E}" type="datetimeFigureOut">
              <a:rPr lang="en-CA" smtClean="0"/>
              <a:t>11/05/2016</a:t>
            </a:fld>
            <a:endParaRPr lang="en-CA"/>
          </a:p>
        </p:txBody>
      </p:sp>
      <p:sp>
        <p:nvSpPr>
          <p:cNvPr id="9" name="Slide Number Placeholder 8"/>
          <p:cNvSpPr>
            <a:spLocks noGrp="1"/>
          </p:cNvSpPr>
          <p:nvPr>
            <p:ph type="sldNum" sz="quarter" idx="11"/>
          </p:nvPr>
        </p:nvSpPr>
        <p:spPr/>
        <p:txBody>
          <a:bodyPr/>
          <a:lstStyle/>
          <a:p>
            <a:fld id="{ABE4D179-0D58-4EF3-AD98-AD681EECAD50}" type="slidenum">
              <a:rPr lang="en-CA" smtClean="0"/>
              <a:t>‹#›</a:t>
            </a:fld>
            <a:endParaRPr lang="en-CA"/>
          </a:p>
        </p:txBody>
      </p:sp>
      <p:sp>
        <p:nvSpPr>
          <p:cNvPr id="10" name="Footer Placeholder 9"/>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81600" y="1676400"/>
            <a:ext cx="2514600" cy="1874837"/>
          </a:xfrm>
        </p:spPr>
        <p:txBody>
          <a:bodyPr anchor="b">
            <a:normAutofit/>
          </a:bodyPr>
          <a:lstStyle>
            <a:lvl1pPr algn="r">
              <a:defRPr sz="2000" b="0">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304800" y="1676400"/>
            <a:ext cx="4700016" cy="3505200"/>
          </a:xfrm>
        </p:spPr>
        <p:txBody>
          <a:bodyPr>
            <a:normAutofit/>
          </a:bodyPr>
          <a:lstStyle>
            <a:lvl1pPr marL="228600" indent="-182880">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4"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24F33721-4C5A-4663-B804-E8C18A7FAE5E}" type="datetimeFigureOut">
              <a:rPr lang="en-CA" smtClean="0"/>
              <a:t>11/05/2016</a:t>
            </a:fld>
            <a:endParaRPr lang="en-CA"/>
          </a:p>
        </p:txBody>
      </p:sp>
      <p:sp>
        <p:nvSpPr>
          <p:cNvPr id="16" name="Slide Number Placeholder 15"/>
          <p:cNvSpPr>
            <a:spLocks noGrp="1"/>
          </p:cNvSpPr>
          <p:nvPr>
            <p:ph type="sldNum" sz="quarter" idx="11"/>
          </p:nvPr>
        </p:nvSpPr>
        <p:spPr/>
        <p:txBody>
          <a:bodyPr/>
          <a:lstStyle/>
          <a:p>
            <a:fld id="{ABE4D179-0D58-4EF3-AD98-AD681EECAD50}" type="slidenum">
              <a:rPr lang="en-CA" smtClean="0"/>
              <a:t>‹#›</a:t>
            </a:fld>
            <a:endParaRPr lang="en-CA"/>
          </a:p>
        </p:txBody>
      </p:sp>
      <p:sp>
        <p:nvSpPr>
          <p:cNvPr id="17" name="Footer Placeholder 16"/>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04800" y="1676400"/>
            <a:ext cx="4696967" cy="3505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11" name="Title 1"/>
          <p:cNvSpPr>
            <a:spLocks noGrp="1"/>
          </p:cNvSpPr>
          <p:nvPr>
            <p:ph type="title"/>
          </p:nvPr>
        </p:nvSpPr>
        <p:spPr>
          <a:xfrm>
            <a:off x="5181600" y="1676400"/>
            <a:ext cx="2514600" cy="1875972"/>
          </a:xfrm>
        </p:spPr>
        <p:txBody>
          <a:bodyPr anchor="b">
            <a:normAutofit/>
          </a:bodyPr>
          <a:lstStyle>
            <a:lvl1pPr algn="r">
              <a:defRPr sz="2000" b="0">
                <a:effectLst/>
              </a:defRPr>
            </a:lvl1pPr>
          </a:lstStyle>
          <a:p>
            <a:r>
              <a:rPr lang="en-US" smtClean="0"/>
              <a:t>Click to edit Master title style</a:t>
            </a:r>
            <a:endParaRPr lang="en-US" dirty="0"/>
          </a:p>
        </p:txBody>
      </p:sp>
      <p:sp>
        <p:nvSpPr>
          <p:cNvPr id="12" name="Text Placeholder 3"/>
          <p:cNvSpPr>
            <a:spLocks noGrp="1"/>
          </p:cNvSpPr>
          <p:nvPr>
            <p:ph type="body" sz="half" idx="2"/>
          </p:nvPr>
        </p:nvSpPr>
        <p:spPr>
          <a:xfrm>
            <a:off x="5486400" y="3552372"/>
            <a:ext cx="2209800" cy="1629228"/>
          </a:xfrm>
        </p:spPr>
        <p:txBody>
          <a:bodyPr anchor="t">
            <a:normAutofit/>
          </a:bodyPr>
          <a:lstStyle>
            <a:lvl1pPr marL="0" indent="0" algn="r">
              <a:buNone/>
              <a:defRPr sz="12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Date Placeholder 15"/>
          <p:cNvSpPr>
            <a:spLocks noGrp="1"/>
          </p:cNvSpPr>
          <p:nvPr>
            <p:ph type="dt" sz="half" idx="10"/>
          </p:nvPr>
        </p:nvSpPr>
        <p:spPr/>
        <p:txBody>
          <a:bodyPr/>
          <a:lstStyle/>
          <a:p>
            <a:fld id="{24F33721-4C5A-4663-B804-E8C18A7FAE5E}" type="datetimeFigureOut">
              <a:rPr lang="en-CA" smtClean="0"/>
              <a:t>11/05/2016</a:t>
            </a:fld>
            <a:endParaRPr lang="en-CA"/>
          </a:p>
        </p:txBody>
      </p:sp>
      <p:sp>
        <p:nvSpPr>
          <p:cNvPr id="17" name="Slide Number Placeholder 16"/>
          <p:cNvSpPr>
            <a:spLocks noGrp="1"/>
          </p:cNvSpPr>
          <p:nvPr>
            <p:ph type="sldNum" sz="quarter" idx="11"/>
          </p:nvPr>
        </p:nvSpPr>
        <p:spPr/>
        <p:txBody>
          <a:bodyPr/>
          <a:lstStyle/>
          <a:p>
            <a:fld id="{ABE4D179-0D58-4EF3-AD98-AD681EECAD50}" type="slidenum">
              <a:rPr lang="en-CA" smtClean="0"/>
              <a:t>‹#›</a:t>
            </a:fld>
            <a:endParaRPr lang="en-CA"/>
          </a:p>
        </p:txBody>
      </p:sp>
      <p:sp>
        <p:nvSpPr>
          <p:cNvPr id="18" name="Footer Placeholder 17"/>
          <p:cNvSpPr>
            <a:spLocks noGrp="1"/>
          </p:cNvSpPr>
          <p:nvPr>
            <p:ph type="ftr" sz="quarter" idx="12"/>
          </p:nvPr>
        </p:nvSpPr>
        <p:spPr/>
        <p:txBody>
          <a:bodyPr/>
          <a:lstStyle/>
          <a:p>
            <a:endParaRPr lang="en-CA"/>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sphere2.png"/>
          <p:cNvPicPr>
            <a:picLocks noChangeAspect="1"/>
          </p:cNvPicPr>
          <p:nvPr/>
        </p:nvPicPr>
        <p:blipFill>
          <a:blip r:embed="rId13" cstate="print"/>
          <a:stretch>
            <a:fillRect/>
          </a:stretch>
        </p:blipFill>
        <p:spPr>
          <a:xfrm>
            <a:off x="8823693" y="0"/>
            <a:ext cx="320307" cy="6858000"/>
          </a:xfrm>
          <a:prstGeom prst="rect">
            <a:avLst/>
          </a:prstGeom>
        </p:spPr>
      </p:pic>
      <p:sp>
        <p:nvSpPr>
          <p:cNvPr id="2" name="Title Placeholder 1"/>
          <p:cNvSpPr>
            <a:spLocks noGrp="1"/>
          </p:cNvSpPr>
          <p:nvPr>
            <p:ph type="title"/>
          </p:nvPr>
        </p:nvSpPr>
        <p:spPr>
          <a:xfrm>
            <a:off x="4876800" y="457200"/>
            <a:ext cx="2819400" cy="571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457200"/>
            <a:ext cx="3657600" cy="57149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7"/>
          <p:cNvSpPr>
            <a:spLocks noGrp="1"/>
          </p:cNvSpPr>
          <p:nvPr>
            <p:ph type="sldNum" sz="quarter" idx="4"/>
          </p:nvPr>
        </p:nvSpPr>
        <p:spPr>
          <a:xfrm>
            <a:off x="7772400" y="6400800"/>
            <a:ext cx="533400" cy="152400"/>
          </a:xfrm>
          <a:prstGeom prst="rect">
            <a:avLst/>
          </a:prstGeom>
        </p:spPr>
        <p:txBody>
          <a:bodyPr vert="horz" lIns="91440" tIns="45720" rIns="91440" bIns="45720" rtlCol="0" anchor="ctr"/>
          <a:lstStyle>
            <a:lvl1pPr algn="ctr">
              <a:defRPr sz="1050">
                <a:solidFill>
                  <a:schemeClr val="tx1">
                    <a:lumMod val="50000"/>
                    <a:lumOff val="50000"/>
                  </a:schemeClr>
                </a:solidFill>
              </a:defRPr>
            </a:lvl1pPr>
          </a:lstStyle>
          <a:p>
            <a:fld id="{ABE4D179-0D58-4EF3-AD98-AD681EECAD50}" type="slidenum">
              <a:rPr lang="en-CA" smtClean="0"/>
              <a:t>‹#›</a:t>
            </a:fld>
            <a:endParaRPr lang="en-CA"/>
          </a:p>
        </p:txBody>
      </p:sp>
      <p:sp>
        <p:nvSpPr>
          <p:cNvPr id="9" name="Date Placeholder 8"/>
          <p:cNvSpPr>
            <a:spLocks noGrp="1"/>
          </p:cNvSpPr>
          <p:nvPr>
            <p:ph type="dt" sz="half" idx="2"/>
          </p:nvPr>
        </p:nvSpPr>
        <p:spPr>
          <a:xfrm>
            <a:off x="4876801" y="6426201"/>
            <a:ext cx="2819399" cy="126999"/>
          </a:xfrm>
          <a:prstGeom prst="rect">
            <a:avLst/>
          </a:prstGeom>
        </p:spPr>
        <p:txBody>
          <a:bodyPr vert="horz" lIns="91440" tIns="45720" rIns="91440" bIns="45720" rtlCol="0" anchor="ctr"/>
          <a:lstStyle>
            <a:lvl1pPr algn="r">
              <a:defRPr sz="1050">
                <a:solidFill>
                  <a:schemeClr val="tx1">
                    <a:lumMod val="50000"/>
                    <a:lumOff val="50000"/>
                  </a:schemeClr>
                </a:solidFill>
              </a:defRPr>
            </a:lvl1pPr>
          </a:lstStyle>
          <a:p>
            <a:fld id="{24F33721-4C5A-4663-B804-E8C18A7FAE5E}" type="datetimeFigureOut">
              <a:rPr lang="en-CA" smtClean="0"/>
              <a:t>11/05/2016</a:t>
            </a:fld>
            <a:endParaRPr lang="en-CA"/>
          </a:p>
        </p:txBody>
      </p:sp>
      <p:sp>
        <p:nvSpPr>
          <p:cNvPr id="10" name="Footer Placeholder 9"/>
          <p:cNvSpPr>
            <a:spLocks noGrp="1"/>
          </p:cNvSpPr>
          <p:nvPr>
            <p:ph type="ftr" sz="quarter" idx="3"/>
          </p:nvPr>
        </p:nvSpPr>
        <p:spPr>
          <a:xfrm>
            <a:off x="4875213" y="6296248"/>
            <a:ext cx="2820987" cy="152400"/>
          </a:xfrm>
          <a:prstGeom prst="rect">
            <a:avLst/>
          </a:prstGeom>
        </p:spPr>
        <p:txBody>
          <a:bodyPr vert="horz" lIns="91440" tIns="45720" rIns="91440" bIns="45720" rtlCol="0" anchor="b"/>
          <a:lstStyle>
            <a:lvl1pPr algn="r">
              <a:defRPr sz="1050">
                <a:solidFill>
                  <a:schemeClr val="tx1"/>
                </a:solidFill>
              </a:defRPr>
            </a:lvl1pPr>
          </a:lstStyle>
          <a:p>
            <a:endParaRPr lang="en-CA"/>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p:titleStyle>
    <p:bodyStyle>
      <a:lvl1pPr marL="182880" indent="-182880" algn="l" defTabSz="914400" rtl="0" eaLnBrk="1" latinLnBrk="0" hangingPunct="1">
        <a:spcBef>
          <a:spcPct val="20000"/>
        </a:spcBef>
        <a:buClr>
          <a:schemeClr val="tx1">
            <a:lumMod val="50000"/>
            <a:lumOff val="50000"/>
          </a:schemeClr>
        </a:buClr>
        <a:buFont typeface="Wingdings" pitchFamily="2" charset="2"/>
        <a:buChar char="§"/>
        <a:defRPr sz="1800" kern="1200">
          <a:solidFill>
            <a:schemeClr val="tx1">
              <a:lumMod val="85000"/>
            </a:schemeClr>
          </a:solidFill>
          <a:latin typeface="+mn-lt"/>
          <a:ea typeface="+mn-ea"/>
          <a:cs typeface="+mn-cs"/>
        </a:defRPr>
      </a:lvl1pPr>
      <a:lvl2pPr marL="41148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2pPr>
      <a:lvl3pPr marL="59436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3pPr>
      <a:lvl4pPr marL="77724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4pPr>
      <a:lvl5pPr marL="960120" indent="-182880" algn="l" defTabSz="914400" rtl="0" eaLnBrk="1" latinLnBrk="0" hangingPunct="1">
        <a:spcBef>
          <a:spcPct val="20000"/>
        </a:spcBef>
        <a:buClr>
          <a:schemeClr val="tx1">
            <a:lumMod val="50000"/>
            <a:lumOff val="50000"/>
          </a:schemeClr>
        </a:buClr>
        <a:buFont typeface="Wingdings" pitchFamily="2" charset="2"/>
        <a:buChar char="§"/>
        <a:defRPr sz="1400" kern="1200">
          <a:solidFill>
            <a:schemeClr val="tx1">
              <a:lumMod val="85000"/>
            </a:schemeClr>
          </a:solidFill>
          <a:latin typeface="+mn-lt"/>
          <a:ea typeface="+mn-ea"/>
          <a:cs typeface="+mn-cs"/>
        </a:defRPr>
      </a:lvl5pPr>
      <a:lvl6pPr marL="114300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6pPr>
      <a:lvl7pPr marL="132588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7pPr>
      <a:lvl8pPr marL="150876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8pPr>
      <a:lvl9pPr marL="1691640" indent="-182880" algn="l" defTabSz="914400" rtl="0" eaLnBrk="1" latinLnBrk="0" hangingPunct="1">
        <a:spcBef>
          <a:spcPts val="288"/>
        </a:spcBef>
        <a:buClr>
          <a:schemeClr val="tx1">
            <a:lumMod val="50000"/>
            <a:lumOff val="50000"/>
          </a:schemeClr>
        </a:buClr>
        <a:buFont typeface="Wingdings" pitchFamily="2" charset="2"/>
        <a:buChar char="§"/>
        <a:defRPr sz="14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www.flofab.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www.youtube.com/watch?v=WVYCGdltj-o"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28.gif"/></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0.gif"/></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0.gif"/></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45.gif"/></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g"/></Relationships>
</file>

<file path=ppt/slides/_rels/slide4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 Target="slide35.xml"/><Relationship Id="rId5" Type="http://schemas.openxmlformats.org/officeDocument/2006/relationships/slide" Target="slide28.xml"/><Relationship Id="rId4" Type="http://schemas.openxmlformats.org/officeDocument/2006/relationships/slide" Target="slide2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CA"/>
          </a:p>
        </p:txBody>
      </p:sp>
      <p:sp>
        <p:nvSpPr>
          <p:cNvPr id="2" name="Title 1"/>
          <p:cNvSpPr>
            <a:spLocks noGrp="1"/>
          </p:cNvSpPr>
          <p:nvPr>
            <p:ph type="title"/>
          </p:nvPr>
        </p:nvSpPr>
        <p:spPr/>
        <p:txBody>
          <a:bodyPr/>
          <a:lstStyle/>
          <a:p>
            <a:endParaRPr lang="en-CA"/>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56" y="1075953"/>
            <a:ext cx="8316416" cy="4325105"/>
          </a:xfrm>
          <a:prstGeom prst="rect">
            <a:avLst/>
          </a:prstGeom>
        </p:spPr>
      </p:pic>
    </p:spTree>
    <p:extLst>
      <p:ext uri="{BB962C8B-B14F-4D97-AF65-F5344CB8AC3E}">
        <p14:creationId xmlns:p14="http://schemas.microsoft.com/office/powerpoint/2010/main" val="2112427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67544" y="620688"/>
            <a:ext cx="8214494" cy="827112"/>
          </a:xfrm>
        </p:spPr>
        <p:txBody>
          <a:bodyPr>
            <a:normAutofit/>
          </a:bodyPr>
          <a:lstStyle/>
          <a:p>
            <a:pPr algn="l"/>
            <a:r>
              <a:rPr lang="en-CA" altLang="en-US" sz="3200" dirty="0" smtClean="0">
                <a:latin typeface="Days" panose="02000505050000020004" pitchFamily="2" charset="0"/>
              </a:rPr>
              <a:t>Web capability’s of </a:t>
            </a:r>
            <a:r>
              <a:rPr lang="en-CA" altLang="en-US" sz="3200" dirty="0" smtClean="0">
                <a:latin typeface="Days" panose="02000505050000020004" pitchFamily="2" charset="0"/>
                <a:hlinkClick r:id="rId2"/>
              </a:rPr>
              <a:t>www.flofab.com</a:t>
            </a:r>
            <a:r>
              <a:rPr lang="en-CA" altLang="en-US" sz="3200" dirty="0" smtClean="0">
                <a:latin typeface="Days" panose="02000505050000020004" pitchFamily="2" charset="0"/>
              </a:rPr>
              <a:t>  </a:t>
            </a:r>
          </a:p>
        </p:txBody>
      </p:sp>
      <p:sp>
        <p:nvSpPr>
          <p:cNvPr id="3" name="Content Placeholder 2"/>
          <p:cNvSpPr>
            <a:spLocks noGrp="1"/>
          </p:cNvSpPr>
          <p:nvPr>
            <p:ph idx="1"/>
          </p:nvPr>
        </p:nvSpPr>
        <p:spPr>
          <a:xfrm>
            <a:off x="2143125" y="1858963"/>
            <a:ext cx="6908800" cy="4867275"/>
          </a:xfrm>
        </p:spPr>
        <p:txBody>
          <a:bodyPr/>
          <a:lstStyle/>
          <a:p>
            <a:pPr>
              <a:defRPr/>
            </a:pPr>
            <a:r>
              <a:rPr lang="en-CA" dirty="0" smtClean="0"/>
              <a:t>Pump Selections</a:t>
            </a:r>
          </a:p>
          <a:p>
            <a:pPr>
              <a:defRPr/>
            </a:pPr>
            <a:r>
              <a:rPr lang="en-CA" dirty="0" smtClean="0"/>
              <a:t>Expansion Tank Selections</a:t>
            </a:r>
          </a:p>
          <a:p>
            <a:pPr>
              <a:defRPr/>
            </a:pPr>
            <a:r>
              <a:rPr lang="en-CA" dirty="0" smtClean="0"/>
              <a:t>Plate and Frame Heat Exchanger Selections</a:t>
            </a:r>
          </a:p>
          <a:p>
            <a:pPr>
              <a:defRPr/>
            </a:pPr>
            <a:r>
              <a:rPr lang="en-CA" dirty="0" smtClean="0"/>
              <a:t>Hot Water Storage Selections</a:t>
            </a:r>
          </a:p>
          <a:p>
            <a:pPr>
              <a:defRPr/>
            </a:pPr>
            <a:r>
              <a:rPr lang="en-CA" dirty="0" smtClean="0"/>
              <a:t>Make your own quotes</a:t>
            </a:r>
          </a:p>
          <a:p>
            <a:pPr>
              <a:defRPr/>
            </a:pPr>
            <a:r>
              <a:rPr lang="en-CA" dirty="0" smtClean="0"/>
              <a:t>Make your own customer quotes</a:t>
            </a:r>
          </a:p>
          <a:p>
            <a:pPr marL="0" indent="0">
              <a:buFont typeface="Wingdings" pitchFamily="2" charset="2"/>
              <a:buNone/>
              <a:defRPr/>
            </a:pPr>
            <a:endParaRPr lang="en-CA" dirty="0"/>
          </a:p>
        </p:txBody>
      </p:sp>
      <p:sp>
        <p:nvSpPr>
          <p:cNvPr id="2" name="TextBox 1"/>
          <p:cNvSpPr txBox="1"/>
          <p:nvPr/>
        </p:nvSpPr>
        <p:spPr>
          <a:xfrm>
            <a:off x="1115616" y="2141637"/>
            <a:ext cx="5663456"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defRPr/>
            </a:pPr>
            <a:r>
              <a:rPr lang="en-US" sz="3200" b="1" dirty="0">
                <a:latin typeface="Days" panose="02000505050000020004" pitchFamily="2" charset="0"/>
                <a:cs typeface="Arial" panose="020B0604020202020204" pitchFamily="34" charset="0"/>
              </a:rPr>
              <a:t>www.flofab.com</a:t>
            </a:r>
          </a:p>
        </p:txBody>
      </p:sp>
    </p:spTree>
    <p:extLst>
      <p:ext uri="{BB962C8B-B14F-4D97-AF65-F5344CB8AC3E}">
        <p14:creationId xmlns:p14="http://schemas.microsoft.com/office/powerpoint/2010/main" val="283851708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pic>
        <p:nvPicPr>
          <p:cNvPr id="1029" name="Picture 5" descr="C:\Users\Justine\Desktop\CHIM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738" y="4861294"/>
            <a:ext cx="1328395" cy="128042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Justine\Desktop\DA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57662" y="4542135"/>
            <a:ext cx="1738460" cy="19187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Justine\Desktop\KS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63096" y="3773428"/>
            <a:ext cx="2281903" cy="30845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1340768"/>
            <a:ext cx="4572000" cy="2585323"/>
          </a:xfrm>
          <a:prstGeom prst="rect">
            <a:avLst/>
          </a:prstGeom>
        </p:spPr>
        <p:txBody>
          <a:bodyPr>
            <a:spAutoFit/>
          </a:bodyPr>
          <a:lstStyle/>
          <a:p>
            <a:r>
              <a:rPr lang="en-CA" b="1" baseline="30000" dirty="0"/>
              <a:t>Type: </a:t>
            </a:r>
            <a:r>
              <a:rPr lang="fr-FR" baseline="30000" dirty="0" err="1"/>
              <a:t>Circulating</a:t>
            </a:r>
            <a:r>
              <a:rPr lang="fr-FR" baseline="30000" dirty="0"/>
              <a:t> </a:t>
            </a:r>
            <a:r>
              <a:rPr lang="fr-FR" baseline="30000" dirty="0" err="1" smtClean="0"/>
              <a:t>Pump</a:t>
            </a:r>
            <a:r>
              <a:rPr lang="fr-FR" dirty="0" smtClean="0"/>
              <a:t> </a:t>
            </a:r>
            <a:endParaRPr lang="fr-FR" dirty="0"/>
          </a:p>
          <a:p>
            <a:r>
              <a:rPr lang="fr-FR" b="1" baseline="30000" dirty="0" err="1"/>
              <a:t>Capacities</a:t>
            </a:r>
            <a:r>
              <a:rPr lang="fr-FR" b="1" baseline="30000" dirty="0"/>
              <a:t>: </a:t>
            </a:r>
            <a:r>
              <a:rPr lang="fr-FR" baseline="30000" dirty="0"/>
              <a:t>up to 234 </a:t>
            </a:r>
            <a:r>
              <a:rPr lang="fr-FR" baseline="30000" dirty="0" smtClean="0"/>
              <a:t>USGPM,</a:t>
            </a:r>
            <a:r>
              <a:rPr lang="fr-FR" dirty="0" smtClean="0"/>
              <a:t> </a:t>
            </a:r>
            <a:r>
              <a:rPr lang="fr-FR" baseline="30000" dirty="0" smtClean="0"/>
              <a:t>54 </a:t>
            </a:r>
            <a:r>
              <a:rPr lang="fr-FR" baseline="30000" dirty="0"/>
              <a:t>m3/</a:t>
            </a:r>
            <a:r>
              <a:rPr lang="fr-FR" baseline="30000" dirty="0" err="1"/>
              <a:t>hr</a:t>
            </a:r>
            <a:endParaRPr lang="fr-FR" dirty="0"/>
          </a:p>
          <a:p>
            <a:r>
              <a:rPr lang="fr-FR" b="1" baseline="30000" dirty="0"/>
              <a:t>Head: </a:t>
            </a:r>
            <a:r>
              <a:rPr lang="fr-FR" baseline="30000" dirty="0"/>
              <a:t>up to 43 </a:t>
            </a:r>
            <a:r>
              <a:rPr lang="fr-FR" baseline="30000" dirty="0" err="1"/>
              <a:t>ft</a:t>
            </a:r>
            <a:r>
              <a:rPr lang="fr-FR" baseline="30000" dirty="0" smtClean="0"/>
              <a:t>.(</a:t>
            </a:r>
            <a:r>
              <a:rPr lang="fr-FR" baseline="30000" dirty="0"/>
              <a:t>14 m)</a:t>
            </a:r>
            <a:endParaRPr lang="fr-FR" dirty="0"/>
          </a:p>
          <a:p>
            <a:r>
              <a:rPr lang="fr-FR" b="1" baseline="30000" dirty="0"/>
              <a:t>Pressure: </a:t>
            </a:r>
            <a:r>
              <a:rPr lang="fr-FR" baseline="30000" dirty="0"/>
              <a:t>up to 145 </a:t>
            </a:r>
            <a:r>
              <a:rPr lang="fr-FR" baseline="30000" dirty="0" smtClean="0"/>
              <a:t>PSI</a:t>
            </a:r>
            <a:r>
              <a:rPr lang="fr-FR" dirty="0" smtClean="0"/>
              <a:t> </a:t>
            </a:r>
            <a:r>
              <a:rPr lang="fr-FR" baseline="30000" dirty="0" smtClean="0"/>
              <a:t>(999 </a:t>
            </a:r>
            <a:r>
              <a:rPr lang="fr-FR" baseline="30000" dirty="0" err="1"/>
              <a:t>kpa</a:t>
            </a:r>
            <a:r>
              <a:rPr lang="fr-FR" baseline="30000" dirty="0"/>
              <a:t>)</a:t>
            </a:r>
            <a:r>
              <a:rPr lang="fr-FR" baseline="30000" dirty="0" smtClean="0"/>
              <a:t> </a:t>
            </a:r>
            <a:endParaRPr lang="fr-FR" baseline="30000" dirty="0"/>
          </a:p>
          <a:p>
            <a:r>
              <a:rPr lang="fr-FR" b="1" baseline="30000" dirty="0"/>
              <a:t>Horsepower:</a:t>
            </a:r>
            <a:r>
              <a:rPr lang="fr-FR" b="1" dirty="0"/>
              <a:t> </a:t>
            </a:r>
            <a:r>
              <a:rPr lang="fr-FR" baseline="30000" dirty="0"/>
              <a:t>up to 2/5 </a:t>
            </a:r>
            <a:r>
              <a:rPr lang="fr-FR" baseline="30000" dirty="0" smtClean="0"/>
              <a:t>HP(280 </a:t>
            </a:r>
            <a:r>
              <a:rPr lang="fr-FR" baseline="30000" dirty="0"/>
              <a:t>kW) 	</a:t>
            </a:r>
            <a:endParaRPr lang="fr-FR" dirty="0"/>
          </a:p>
          <a:p>
            <a:r>
              <a:rPr lang="fr-FR" b="1" baseline="30000" dirty="0"/>
              <a:t>Drives:</a:t>
            </a:r>
            <a:r>
              <a:rPr lang="fr-FR" b="1" dirty="0"/>
              <a:t> </a:t>
            </a:r>
            <a:r>
              <a:rPr lang="fr-FR" baseline="30000" dirty="0"/>
              <a:t>ECM </a:t>
            </a:r>
            <a:r>
              <a:rPr lang="fr-FR" baseline="30000" dirty="0" err="1" smtClean="0"/>
              <a:t>Motor</a:t>
            </a:r>
            <a:r>
              <a:rPr lang="fr-FR" baseline="30000" dirty="0" smtClean="0"/>
              <a:t>,</a:t>
            </a:r>
            <a:r>
              <a:rPr lang="fr-FR" dirty="0" smtClean="0"/>
              <a:t> </a:t>
            </a:r>
            <a:r>
              <a:rPr lang="fr-FR" baseline="30000" dirty="0" smtClean="0"/>
              <a:t>ERP </a:t>
            </a:r>
            <a:r>
              <a:rPr lang="fr-FR" baseline="30000" dirty="0" err="1"/>
              <a:t>Ready</a:t>
            </a:r>
            <a:r>
              <a:rPr lang="fr-FR" baseline="30000" dirty="0"/>
              <a:t> 	</a:t>
            </a:r>
          </a:p>
          <a:p>
            <a:r>
              <a:rPr lang="fr-FR" b="1" baseline="30000" dirty="0"/>
              <a:t>Applications:</a:t>
            </a:r>
            <a:r>
              <a:rPr lang="fr-FR" b="1" dirty="0"/>
              <a:t> </a:t>
            </a:r>
            <a:r>
              <a:rPr lang="fr-FR" baseline="30000" dirty="0"/>
              <a:t>Water / </a:t>
            </a:r>
            <a:r>
              <a:rPr lang="fr-FR" baseline="30000" dirty="0" smtClean="0"/>
              <a:t>Glycol</a:t>
            </a:r>
            <a:r>
              <a:rPr lang="fr-FR" baseline="30000" dirty="0"/>
              <a:t>	</a:t>
            </a:r>
            <a:r>
              <a:rPr lang="fr-FR" dirty="0"/>
              <a:t> </a:t>
            </a:r>
          </a:p>
          <a:p>
            <a:r>
              <a:rPr lang="fr-FR" b="1" baseline="30000" dirty="0" err="1"/>
              <a:t>Temperature</a:t>
            </a:r>
            <a:r>
              <a:rPr lang="fr-FR" b="1" baseline="30000" dirty="0"/>
              <a:t>:</a:t>
            </a:r>
            <a:r>
              <a:rPr lang="fr-FR" b="1" dirty="0"/>
              <a:t> </a:t>
            </a:r>
            <a:r>
              <a:rPr lang="fr-FR" baseline="30000" dirty="0"/>
              <a:t>up to 220°F </a:t>
            </a:r>
            <a:r>
              <a:rPr lang="fr-FR" baseline="30000" dirty="0" smtClean="0"/>
              <a:t>(</a:t>
            </a:r>
            <a:r>
              <a:rPr lang="fr-FR" baseline="30000" dirty="0"/>
              <a:t>104°C)</a:t>
            </a:r>
            <a:endParaRPr lang="fr-FR" dirty="0"/>
          </a:p>
          <a:p>
            <a:r>
              <a:rPr lang="en-CA" b="1" baseline="30000" dirty="0"/>
              <a:t>Constr. Materials:</a:t>
            </a:r>
            <a:r>
              <a:rPr lang="en-CA" baseline="30000" dirty="0"/>
              <a:t> </a:t>
            </a:r>
            <a:r>
              <a:rPr lang="fr-FR" baseline="30000" dirty="0" err="1"/>
              <a:t>Cast</a:t>
            </a:r>
            <a:r>
              <a:rPr lang="fr-FR" baseline="30000" dirty="0"/>
              <a:t> </a:t>
            </a:r>
            <a:r>
              <a:rPr lang="fr-FR" baseline="30000" dirty="0" err="1"/>
              <a:t>Iron</a:t>
            </a:r>
            <a:r>
              <a:rPr lang="fr-FR" baseline="30000" dirty="0"/>
              <a:t>, </a:t>
            </a:r>
            <a:r>
              <a:rPr lang="fr-FR" baseline="30000" dirty="0" err="1" smtClean="0"/>
              <a:t>Stainless</a:t>
            </a:r>
            <a:r>
              <a:rPr lang="fr-FR" baseline="30000" dirty="0" smtClean="0"/>
              <a:t>,</a:t>
            </a:r>
            <a:r>
              <a:rPr lang="fr-FR" dirty="0" smtClean="0"/>
              <a:t> </a:t>
            </a:r>
            <a:r>
              <a:rPr lang="fr-FR" baseline="30000" dirty="0" smtClean="0"/>
              <a:t>Bronze</a:t>
            </a:r>
            <a:endParaRPr lang="en-CA" dirty="0"/>
          </a:p>
        </p:txBody>
      </p:sp>
      <p:sp>
        <p:nvSpPr>
          <p:cNvPr id="9" name="TextBox 8"/>
          <p:cNvSpPr txBox="1"/>
          <p:nvPr/>
        </p:nvSpPr>
        <p:spPr>
          <a:xfrm>
            <a:off x="395536" y="332656"/>
            <a:ext cx="590465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2400" dirty="0" smtClean="0">
                <a:latin typeface="Days" panose="02000505050000020004" pitchFamily="2" charset="0"/>
              </a:rPr>
              <a:t>Circulating Pump - Flo Fab Pumps</a:t>
            </a:r>
          </a:p>
          <a:p>
            <a:r>
              <a:rPr lang="en-US"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Series 500</a:t>
            </a:r>
            <a:endParaRPr lang="en-CA"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767326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77299">
            <a:off x="4263488" y="3622715"/>
            <a:ext cx="2379005" cy="2852603"/>
          </a:xfrm>
          <a:prstGeom prst="rect">
            <a:avLst/>
          </a:prstGeom>
        </p:spPr>
      </p:pic>
      <p:sp>
        <p:nvSpPr>
          <p:cNvPr id="8" name="Rectangle 7"/>
          <p:cNvSpPr/>
          <p:nvPr/>
        </p:nvSpPr>
        <p:spPr>
          <a:xfrm>
            <a:off x="323528" y="1340768"/>
            <a:ext cx="4572000" cy="2585323"/>
          </a:xfrm>
          <a:prstGeom prst="rect">
            <a:avLst/>
          </a:prstGeom>
        </p:spPr>
        <p:txBody>
          <a:bodyPr>
            <a:spAutoFit/>
          </a:bodyPr>
          <a:lstStyle/>
          <a:p>
            <a:r>
              <a:rPr lang="en-CA" b="1" baseline="30000" dirty="0"/>
              <a:t>Type: </a:t>
            </a:r>
            <a:r>
              <a:rPr lang="fr-FR" baseline="30000" dirty="0"/>
              <a:t>In-Line </a:t>
            </a:r>
            <a:r>
              <a:rPr lang="fr-FR" baseline="30000" dirty="0" err="1" smtClean="0"/>
              <a:t>Circulator</a:t>
            </a:r>
            <a:endParaRPr lang="fr-FR" dirty="0"/>
          </a:p>
          <a:p>
            <a:r>
              <a:rPr lang="fr-FR" b="1" baseline="30000" dirty="0" err="1"/>
              <a:t>Capacities</a:t>
            </a:r>
            <a:r>
              <a:rPr lang="fr-FR" b="1" baseline="30000" dirty="0"/>
              <a:t>: </a:t>
            </a:r>
            <a:r>
              <a:rPr lang="fr-FR" baseline="30000" dirty="0"/>
              <a:t>up to 290 </a:t>
            </a:r>
            <a:r>
              <a:rPr lang="fr-FR" baseline="30000" dirty="0" smtClean="0"/>
              <a:t>USGPM,</a:t>
            </a:r>
            <a:r>
              <a:rPr lang="fr-FR" dirty="0" smtClean="0"/>
              <a:t> </a:t>
            </a:r>
            <a:r>
              <a:rPr lang="fr-FR" baseline="30000" dirty="0" smtClean="0"/>
              <a:t>61 m3/</a:t>
            </a:r>
            <a:r>
              <a:rPr lang="fr-FR" baseline="30000" dirty="0" err="1" smtClean="0"/>
              <a:t>hr</a:t>
            </a:r>
            <a:endParaRPr lang="fr-FR" dirty="0" smtClean="0"/>
          </a:p>
          <a:p>
            <a:pPr>
              <a:lnSpc>
                <a:spcPct val="150000"/>
              </a:lnSpc>
            </a:pPr>
            <a:r>
              <a:rPr lang="fr-FR" b="1" baseline="30000" dirty="0" smtClean="0"/>
              <a:t>Head</a:t>
            </a:r>
            <a:r>
              <a:rPr lang="fr-FR" b="1" baseline="30000" dirty="0"/>
              <a:t>: </a:t>
            </a:r>
            <a:r>
              <a:rPr lang="fr-FR" baseline="30000" dirty="0"/>
              <a:t>up to 120 </a:t>
            </a:r>
            <a:r>
              <a:rPr lang="fr-FR" baseline="30000" dirty="0" err="1"/>
              <a:t>ft</a:t>
            </a:r>
            <a:r>
              <a:rPr lang="fr-FR" baseline="30000" dirty="0" smtClean="0"/>
              <a:t>. (</a:t>
            </a:r>
            <a:r>
              <a:rPr lang="fr-FR" baseline="30000" dirty="0"/>
              <a:t>37 m</a:t>
            </a:r>
            <a:r>
              <a:rPr lang="fr-FR" baseline="30000" dirty="0" smtClean="0"/>
              <a:t>)</a:t>
            </a:r>
          </a:p>
          <a:p>
            <a:r>
              <a:rPr lang="fr-FR" b="1" baseline="30000" dirty="0" smtClean="0"/>
              <a:t>Pressure</a:t>
            </a:r>
            <a:r>
              <a:rPr lang="fr-FR" b="1" baseline="30000" dirty="0"/>
              <a:t>: </a:t>
            </a:r>
            <a:r>
              <a:rPr lang="fr-FR" baseline="30000" dirty="0"/>
              <a:t>up to 250 </a:t>
            </a:r>
            <a:r>
              <a:rPr lang="fr-FR" baseline="30000" dirty="0" smtClean="0"/>
              <a:t>PSI</a:t>
            </a:r>
            <a:r>
              <a:rPr lang="fr-FR" dirty="0" smtClean="0"/>
              <a:t> </a:t>
            </a:r>
            <a:r>
              <a:rPr lang="fr-FR" baseline="30000" dirty="0" smtClean="0"/>
              <a:t>(1724 </a:t>
            </a:r>
            <a:r>
              <a:rPr lang="fr-FR" baseline="30000" dirty="0" err="1"/>
              <a:t>kpa</a:t>
            </a:r>
            <a:r>
              <a:rPr lang="fr-FR" baseline="30000" dirty="0"/>
              <a:t>)</a:t>
            </a:r>
          </a:p>
          <a:p>
            <a:r>
              <a:rPr lang="fr-FR" b="1" baseline="30000" dirty="0"/>
              <a:t>Horsepower:</a:t>
            </a:r>
            <a:r>
              <a:rPr lang="fr-FR" b="1" dirty="0"/>
              <a:t> </a:t>
            </a:r>
            <a:r>
              <a:rPr lang="fr-FR" baseline="30000" dirty="0"/>
              <a:t>up to 10 </a:t>
            </a:r>
            <a:r>
              <a:rPr lang="fr-FR" baseline="30000" dirty="0" smtClean="0"/>
              <a:t>HP</a:t>
            </a:r>
            <a:r>
              <a:rPr lang="fr-FR" dirty="0" smtClean="0"/>
              <a:t> </a:t>
            </a:r>
            <a:r>
              <a:rPr lang="fr-FR" baseline="30000" dirty="0" smtClean="0"/>
              <a:t>(7.5 </a:t>
            </a:r>
            <a:r>
              <a:rPr lang="fr-FR" baseline="30000" dirty="0"/>
              <a:t>kW)	</a:t>
            </a:r>
            <a:endParaRPr lang="fr-FR" dirty="0"/>
          </a:p>
          <a:p>
            <a:r>
              <a:rPr lang="fr-FR" b="1" baseline="30000" dirty="0"/>
              <a:t>Drives:</a:t>
            </a:r>
            <a:r>
              <a:rPr lang="fr-FR" b="1" dirty="0"/>
              <a:t> </a:t>
            </a:r>
            <a:r>
              <a:rPr lang="fr-FR" baseline="30000" dirty="0"/>
              <a:t>56C Electric </a:t>
            </a:r>
            <a:r>
              <a:rPr lang="fr-FR" baseline="30000" dirty="0" smtClean="0"/>
              <a:t>Motors</a:t>
            </a:r>
            <a:r>
              <a:rPr lang="fr-FR" baseline="30000" dirty="0"/>
              <a:t>	</a:t>
            </a:r>
          </a:p>
          <a:p>
            <a:r>
              <a:rPr lang="fr-FR" b="1" baseline="30000" dirty="0"/>
              <a:t>Applications:</a:t>
            </a:r>
            <a:r>
              <a:rPr lang="fr-FR" b="1" dirty="0"/>
              <a:t> </a:t>
            </a:r>
            <a:r>
              <a:rPr lang="fr-FR" baseline="30000" dirty="0"/>
              <a:t>Water / </a:t>
            </a:r>
            <a:r>
              <a:rPr lang="fr-FR" baseline="30000" dirty="0" smtClean="0"/>
              <a:t>Glycol</a:t>
            </a:r>
            <a:r>
              <a:rPr lang="fr-FR" baseline="30000" dirty="0"/>
              <a:t>	</a:t>
            </a:r>
            <a:r>
              <a:rPr lang="fr-FR" dirty="0"/>
              <a:t> </a:t>
            </a:r>
          </a:p>
          <a:p>
            <a:r>
              <a:rPr lang="fr-FR" b="1" baseline="30000" dirty="0" err="1"/>
              <a:t>Temperature</a:t>
            </a:r>
            <a:r>
              <a:rPr lang="fr-FR" b="1" baseline="30000" dirty="0"/>
              <a:t>:</a:t>
            </a:r>
            <a:r>
              <a:rPr lang="fr-FR" b="1" dirty="0"/>
              <a:t> </a:t>
            </a:r>
            <a:r>
              <a:rPr lang="fr-FR" baseline="30000" dirty="0"/>
              <a:t>up to 250°F </a:t>
            </a:r>
            <a:r>
              <a:rPr lang="fr-FR" baseline="30000" dirty="0" smtClean="0"/>
              <a:t>(</a:t>
            </a:r>
            <a:r>
              <a:rPr lang="fr-FR" baseline="30000" dirty="0"/>
              <a:t>121°C</a:t>
            </a:r>
            <a:r>
              <a:rPr lang="fr-FR" baseline="30000" dirty="0" smtClean="0"/>
              <a:t>)</a:t>
            </a:r>
          </a:p>
          <a:p>
            <a:r>
              <a:rPr lang="en-CA" b="1" baseline="30000" dirty="0" smtClean="0"/>
              <a:t>Constr</a:t>
            </a:r>
            <a:r>
              <a:rPr lang="en-CA" b="1" baseline="30000" dirty="0"/>
              <a:t>. Materials:</a:t>
            </a:r>
            <a:r>
              <a:rPr lang="en-CA" baseline="30000" dirty="0"/>
              <a:t> </a:t>
            </a:r>
            <a:r>
              <a:rPr lang="fr-FR" baseline="30000" dirty="0" err="1"/>
              <a:t>Cast</a:t>
            </a:r>
            <a:r>
              <a:rPr lang="fr-FR" baseline="30000" dirty="0"/>
              <a:t> </a:t>
            </a:r>
            <a:r>
              <a:rPr lang="fr-FR" baseline="30000" dirty="0" err="1"/>
              <a:t>Iron</a:t>
            </a:r>
            <a:r>
              <a:rPr lang="fr-FR" baseline="30000" dirty="0"/>
              <a:t>, </a:t>
            </a:r>
            <a:r>
              <a:rPr lang="en-CA" baseline="30000" dirty="0" smtClean="0"/>
              <a:t>Bronze </a:t>
            </a:r>
            <a:r>
              <a:rPr lang="en-CA" baseline="30000" dirty="0"/>
              <a:t>Fitted or All Bronze</a:t>
            </a:r>
            <a:endParaRPr lang="en-CA" dirty="0"/>
          </a:p>
        </p:txBody>
      </p:sp>
      <p:sp>
        <p:nvSpPr>
          <p:cNvPr id="10" name="TextBox 9"/>
          <p:cNvSpPr txBox="1"/>
          <p:nvPr/>
        </p:nvSpPr>
        <p:spPr>
          <a:xfrm>
            <a:off x="395536" y="332656"/>
            <a:ext cx="5832648"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2400" dirty="0" smtClean="0">
                <a:latin typeface="Days" panose="02000505050000020004" pitchFamily="2" charset="0"/>
              </a:rPr>
              <a:t>Inline Circulator - Flo Fab Pumps</a:t>
            </a:r>
          </a:p>
          <a:p>
            <a:r>
              <a:rPr lang="en-US"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Series 600</a:t>
            </a:r>
            <a:endParaRPr lang="en-CA"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126543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a:effectLst>
            <a:reflection stA="78000" endPos="65000" dist="50800" dir="5400000" sy="-100000" algn="bl" rotWithShape="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10" name="TextBox 9"/>
          <p:cNvSpPr txBox="1"/>
          <p:nvPr/>
        </p:nvSpPr>
        <p:spPr>
          <a:xfrm>
            <a:off x="395536" y="332656"/>
            <a:ext cx="554461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2400" dirty="0" smtClean="0">
                <a:latin typeface="Days" panose="02000505050000020004" pitchFamily="2" charset="0"/>
              </a:rPr>
              <a:t>Vertical Inline - Flo Fab Pumps</a:t>
            </a:r>
          </a:p>
          <a:p>
            <a:r>
              <a:rPr lang="en-US"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rPr>
              <a:t>Series </a:t>
            </a:r>
            <a:r>
              <a:rPr lang="en-US"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880</a:t>
            </a:r>
            <a:r>
              <a:rPr lang="en-CA"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 </a:t>
            </a:r>
            <a:endParaRPr lang="en-CA"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endParaRPr>
          </a:p>
        </p:txBody>
      </p:sp>
      <p:pic>
        <p:nvPicPr>
          <p:cNvPr id="15" name="Picture 2" descr="C:\Users\Justine\Desktop\_FLO FAB\Powerpoint (3)\Powerpoint Catalogue\88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3926091"/>
            <a:ext cx="2428881" cy="250984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23528" y="1340768"/>
            <a:ext cx="5544616" cy="2585323"/>
          </a:xfrm>
          <a:prstGeom prst="rect">
            <a:avLst/>
          </a:prstGeom>
        </p:spPr>
        <p:txBody>
          <a:bodyPr wrap="square">
            <a:spAutoFit/>
          </a:bodyPr>
          <a:lstStyle/>
          <a:p>
            <a:r>
              <a:rPr lang="en-CA" b="1" baseline="30000" dirty="0"/>
              <a:t>Type: </a:t>
            </a:r>
            <a:r>
              <a:rPr lang="fr-FR" baseline="30000" dirty="0"/>
              <a:t>Compact </a:t>
            </a:r>
            <a:r>
              <a:rPr lang="fr-FR" baseline="30000" dirty="0" smtClean="0"/>
              <a:t>In-Line</a:t>
            </a:r>
            <a:r>
              <a:rPr lang="fr-FR" dirty="0" smtClean="0"/>
              <a:t> </a:t>
            </a:r>
            <a:r>
              <a:rPr lang="fr-FR" baseline="30000" dirty="0" err="1" smtClean="0"/>
              <a:t>Centrifugal</a:t>
            </a:r>
            <a:endParaRPr lang="fr-FR" baseline="30000" dirty="0" smtClean="0"/>
          </a:p>
          <a:p>
            <a:r>
              <a:rPr lang="fr-FR" b="1" baseline="30000" dirty="0" err="1" smtClean="0"/>
              <a:t>Capacities</a:t>
            </a:r>
            <a:r>
              <a:rPr lang="fr-FR" b="1" baseline="30000" dirty="0" smtClean="0"/>
              <a:t>: </a:t>
            </a:r>
            <a:r>
              <a:rPr lang="fr-FR" baseline="30000" dirty="0" smtClean="0"/>
              <a:t>up to 3000 USGPM</a:t>
            </a:r>
            <a:r>
              <a:rPr lang="fr-FR" dirty="0" smtClean="0"/>
              <a:t> </a:t>
            </a:r>
            <a:r>
              <a:rPr lang="fr-FR" baseline="30000" dirty="0" smtClean="0"/>
              <a:t>(680 m3/</a:t>
            </a:r>
            <a:r>
              <a:rPr lang="fr-FR" baseline="30000" dirty="0" err="1" smtClean="0"/>
              <a:t>hr</a:t>
            </a:r>
            <a:r>
              <a:rPr lang="fr-FR" baseline="30000" dirty="0" smtClean="0"/>
              <a:t>)</a:t>
            </a:r>
          </a:p>
          <a:p>
            <a:pPr>
              <a:lnSpc>
                <a:spcPct val="150000"/>
              </a:lnSpc>
            </a:pPr>
            <a:r>
              <a:rPr lang="fr-FR" b="1" baseline="30000" dirty="0" smtClean="0"/>
              <a:t>Head: </a:t>
            </a:r>
            <a:r>
              <a:rPr lang="fr-FR" baseline="30000" dirty="0"/>
              <a:t>up to 650 </a:t>
            </a:r>
            <a:r>
              <a:rPr lang="fr-FR" baseline="30000" dirty="0" err="1"/>
              <a:t>ft</a:t>
            </a:r>
            <a:r>
              <a:rPr lang="fr-FR" baseline="30000" dirty="0" smtClean="0"/>
              <a:t>. (</a:t>
            </a:r>
            <a:r>
              <a:rPr lang="fr-FR" baseline="30000" dirty="0"/>
              <a:t>198 m</a:t>
            </a:r>
            <a:r>
              <a:rPr lang="fr-FR" baseline="30000" dirty="0" smtClean="0"/>
              <a:t>)</a:t>
            </a:r>
          </a:p>
          <a:p>
            <a:r>
              <a:rPr lang="fr-FR" b="1" baseline="30000" dirty="0" smtClean="0"/>
              <a:t>Pressure</a:t>
            </a:r>
            <a:r>
              <a:rPr lang="fr-FR" b="1" baseline="30000" dirty="0"/>
              <a:t>: </a:t>
            </a:r>
            <a:r>
              <a:rPr lang="fr-FR" baseline="30000" dirty="0"/>
              <a:t>up to 250 </a:t>
            </a:r>
            <a:r>
              <a:rPr lang="fr-FR" baseline="30000" dirty="0" smtClean="0"/>
              <a:t>PSI</a:t>
            </a:r>
            <a:r>
              <a:rPr lang="fr-FR" dirty="0" smtClean="0"/>
              <a:t> </a:t>
            </a:r>
            <a:r>
              <a:rPr lang="fr-FR" baseline="30000" dirty="0" smtClean="0"/>
              <a:t>(1724 </a:t>
            </a:r>
            <a:r>
              <a:rPr lang="fr-FR" baseline="30000" dirty="0" err="1"/>
              <a:t>kpa</a:t>
            </a:r>
            <a:r>
              <a:rPr lang="fr-FR" baseline="30000" dirty="0" smtClean="0"/>
              <a:t>)</a:t>
            </a:r>
          </a:p>
          <a:p>
            <a:r>
              <a:rPr lang="fr-FR" b="1" baseline="30000" dirty="0" smtClean="0"/>
              <a:t>Horsepower</a:t>
            </a:r>
            <a:r>
              <a:rPr lang="fr-FR" b="1" baseline="30000" dirty="0"/>
              <a:t>:</a:t>
            </a:r>
            <a:r>
              <a:rPr lang="fr-FR" b="1" dirty="0"/>
              <a:t> </a:t>
            </a:r>
            <a:r>
              <a:rPr lang="fr-FR" baseline="30000" dirty="0"/>
              <a:t>up to 200 </a:t>
            </a:r>
            <a:r>
              <a:rPr lang="fr-FR" baseline="30000" dirty="0" smtClean="0"/>
              <a:t>HP(149kW</a:t>
            </a:r>
            <a:r>
              <a:rPr lang="fr-FR" baseline="30000" dirty="0"/>
              <a:t>)	</a:t>
            </a:r>
            <a:endParaRPr lang="fr-FR" dirty="0"/>
          </a:p>
          <a:p>
            <a:r>
              <a:rPr lang="fr-FR" b="1" baseline="30000" dirty="0"/>
              <a:t>Drives:</a:t>
            </a:r>
            <a:r>
              <a:rPr lang="fr-FR" b="1" dirty="0"/>
              <a:t> </a:t>
            </a:r>
            <a:r>
              <a:rPr lang="fr-FR" baseline="30000" dirty="0"/>
              <a:t>JM Electric </a:t>
            </a:r>
            <a:r>
              <a:rPr lang="fr-FR" baseline="30000" dirty="0" smtClean="0"/>
              <a:t>Motors</a:t>
            </a:r>
            <a:r>
              <a:rPr lang="fr-FR" baseline="30000" dirty="0"/>
              <a:t>	</a:t>
            </a:r>
          </a:p>
          <a:p>
            <a:r>
              <a:rPr lang="fr-FR" b="1" baseline="30000" dirty="0"/>
              <a:t>Applications:</a:t>
            </a:r>
            <a:r>
              <a:rPr lang="fr-FR" b="1" dirty="0"/>
              <a:t> </a:t>
            </a:r>
            <a:r>
              <a:rPr lang="fr-FR" baseline="30000" dirty="0"/>
              <a:t>Water / </a:t>
            </a:r>
            <a:r>
              <a:rPr lang="fr-FR" baseline="30000" dirty="0" smtClean="0"/>
              <a:t>Glycol</a:t>
            </a:r>
            <a:r>
              <a:rPr lang="fr-FR" baseline="30000" dirty="0"/>
              <a:t>	</a:t>
            </a:r>
            <a:r>
              <a:rPr lang="fr-FR" dirty="0"/>
              <a:t> </a:t>
            </a:r>
          </a:p>
          <a:p>
            <a:r>
              <a:rPr lang="fr-FR" b="1" baseline="30000" dirty="0" err="1"/>
              <a:t>Temperature</a:t>
            </a:r>
            <a:r>
              <a:rPr lang="fr-FR" b="1" baseline="30000" dirty="0"/>
              <a:t>:</a:t>
            </a:r>
            <a:r>
              <a:rPr lang="fr-FR" b="1" dirty="0"/>
              <a:t> </a:t>
            </a:r>
            <a:r>
              <a:rPr lang="fr-FR" baseline="30000" dirty="0"/>
              <a:t>up to 300°F </a:t>
            </a:r>
            <a:r>
              <a:rPr lang="fr-FR" baseline="30000" dirty="0" smtClean="0"/>
              <a:t>(</a:t>
            </a:r>
            <a:r>
              <a:rPr lang="fr-FR" baseline="30000" dirty="0"/>
              <a:t>149°C</a:t>
            </a:r>
            <a:r>
              <a:rPr lang="fr-FR" baseline="30000" dirty="0" smtClean="0"/>
              <a:t>)</a:t>
            </a:r>
          </a:p>
          <a:p>
            <a:r>
              <a:rPr lang="en-CA" b="1" baseline="30000" dirty="0" smtClean="0"/>
              <a:t>Constr</a:t>
            </a:r>
            <a:r>
              <a:rPr lang="en-CA" b="1" baseline="30000" dirty="0"/>
              <a:t>. Materials:</a:t>
            </a:r>
            <a:r>
              <a:rPr lang="en-CA" baseline="30000" dirty="0"/>
              <a:t> </a:t>
            </a:r>
            <a:r>
              <a:rPr lang="fr-FR" baseline="30000" dirty="0" err="1"/>
              <a:t>Cast</a:t>
            </a:r>
            <a:r>
              <a:rPr lang="fr-FR" baseline="30000" dirty="0"/>
              <a:t> </a:t>
            </a:r>
            <a:r>
              <a:rPr lang="fr-FR" baseline="30000" dirty="0" err="1"/>
              <a:t>Iron</a:t>
            </a:r>
            <a:r>
              <a:rPr lang="fr-FR" baseline="30000" dirty="0"/>
              <a:t>, </a:t>
            </a:r>
            <a:r>
              <a:rPr lang="en-CA" baseline="30000" dirty="0" smtClean="0"/>
              <a:t>Bronze </a:t>
            </a:r>
            <a:r>
              <a:rPr lang="en-CA" baseline="30000" dirty="0"/>
              <a:t>Fitted as Standard, Other Materials Also Available</a:t>
            </a:r>
            <a:endParaRPr lang="en-CA" dirty="0"/>
          </a:p>
        </p:txBody>
      </p:sp>
    </p:spTree>
    <p:extLst>
      <p:ext uri="{BB962C8B-B14F-4D97-AF65-F5344CB8AC3E}">
        <p14:creationId xmlns:p14="http://schemas.microsoft.com/office/powerpoint/2010/main" val="35501867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a:effectLst>
            <a:reflection stA="78000" endPos="65000" dist="50800" dir="5400000" sy="-100000" algn="bl" rotWithShape="0"/>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0883" y="2996952"/>
            <a:ext cx="2053485" cy="3833664"/>
          </a:xfrm>
          <a:prstGeom prst="rect">
            <a:avLst/>
          </a:prstGeom>
        </p:spPr>
      </p:pic>
      <p:sp>
        <p:nvSpPr>
          <p:cNvPr id="10" name="TextBox 9"/>
          <p:cNvSpPr txBox="1"/>
          <p:nvPr/>
        </p:nvSpPr>
        <p:spPr>
          <a:xfrm>
            <a:off x="395536" y="332656"/>
            <a:ext cx="554461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2400" dirty="0" smtClean="0">
                <a:latin typeface="Days" panose="02000505050000020004" pitchFamily="2" charset="0"/>
              </a:rPr>
              <a:t>Vertical Inline - Flo Fab Pumps</a:t>
            </a:r>
          </a:p>
          <a:p>
            <a:r>
              <a:rPr lang="en-US"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rPr>
              <a:t>Series </a:t>
            </a:r>
            <a:r>
              <a:rPr lang="en-US"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880RI</a:t>
            </a:r>
            <a:r>
              <a:rPr lang="en-CA"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 </a:t>
            </a:r>
            <a:endParaRPr lang="en-CA"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endParaRPr>
          </a:p>
        </p:txBody>
      </p:sp>
      <p:sp>
        <p:nvSpPr>
          <p:cNvPr id="8" name="Rectangle 3"/>
          <p:cNvSpPr txBox="1">
            <a:spLocks noChangeArrowheads="1"/>
          </p:cNvSpPr>
          <p:nvPr/>
        </p:nvSpPr>
        <p:spPr>
          <a:xfrm>
            <a:off x="457200" y="1676400"/>
            <a:ext cx="5194920" cy="2590800"/>
          </a:xfrm>
          <a:prstGeom prst="rect">
            <a:avLst/>
          </a:prstGeom>
        </p:spPr>
        <p:txBody>
          <a:bodyPr vert="horz" lIns="91440" tIns="45720" rIns="91440" bIns="45720" rtlCol="0" anchor="t">
            <a:normAutofit/>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pPr algn="l">
              <a:buClr>
                <a:schemeClr val="bg2"/>
              </a:buClr>
              <a:buSzPct val="65000"/>
              <a:buFont typeface="Wingdings" pitchFamily="2" charset="2"/>
              <a:buChar char="§"/>
            </a:pPr>
            <a:endParaRPr lang="en-CA" altLang="en-US" sz="1800" b="1" dirty="0" smtClean="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tangle 8"/>
          <p:cNvSpPr/>
          <p:nvPr/>
        </p:nvSpPr>
        <p:spPr>
          <a:xfrm>
            <a:off x="323528" y="1340768"/>
            <a:ext cx="5544616" cy="2492990"/>
          </a:xfrm>
          <a:prstGeom prst="rect">
            <a:avLst/>
          </a:prstGeom>
        </p:spPr>
        <p:txBody>
          <a:bodyPr wrap="square">
            <a:spAutoFit/>
          </a:bodyPr>
          <a:lstStyle/>
          <a:p>
            <a:r>
              <a:rPr lang="en-CA" b="1" baseline="30000" dirty="0" smtClean="0"/>
              <a:t>Type: </a:t>
            </a:r>
            <a:r>
              <a:rPr lang="fr-FR" baseline="30000" dirty="0"/>
              <a:t>Vertical In-Line </a:t>
            </a:r>
            <a:r>
              <a:rPr lang="fr-FR" baseline="30000" dirty="0" err="1" smtClean="0"/>
              <a:t>Centrifugal</a:t>
            </a:r>
            <a:r>
              <a:rPr lang="fr-FR" baseline="30000" dirty="0" smtClean="0"/>
              <a:t> Split </a:t>
            </a:r>
            <a:r>
              <a:rPr lang="fr-FR" baseline="30000" dirty="0" err="1" smtClean="0"/>
              <a:t>Coupling</a:t>
            </a:r>
            <a:endParaRPr lang="fr-FR" baseline="30000" dirty="0" smtClean="0"/>
          </a:p>
          <a:p>
            <a:r>
              <a:rPr lang="fr-FR" b="1" baseline="30000" dirty="0" err="1" smtClean="0"/>
              <a:t>Capacities</a:t>
            </a:r>
            <a:r>
              <a:rPr lang="fr-FR" b="1" baseline="30000" dirty="0"/>
              <a:t>: </a:t>
            </a:r>
            <a:r>
              <a:rPr lang="fr-FR" baseline="30000" dirty="0"/>
              <a:t>up to 3000 </a:t>
            </a:r>
            <a:r>
              <a:rPr lang="fr-FR" baseline="30000" dirty="0" smtClean="0"/>
              <a:t>USGPM</a:t>
            </a:r>
            <a:r>
              <a:rPr lang="fr-FR" dirty="0" smtClean="0"/>
              <a:t> </a:t>
            </a:r>
            <a:r>
              <a:rPr lang="fr-FR" baseline="30000" dirty="0" smtClean="0"/>
              <a:t>(680 </a:t>
            </a:r>
            <a:r>
              <a:rPr lang="fr-FR" baseline="30000" dirty="0"/>
              <a:t>m3/</a:t>
            </a:r>
            <a:r>
              <a:rPr lang="fr-FR" baseline="30000" dirty="0" err="1"/>
              <a:t>hr</a:t>
            </a:r>
            <a:r>
              <a:rPr lang="fr-FR" baseline="30000" dirty="0" smtClean="0"/>
              <a:t>)</a:t>
            </a:r>
          </a:p>
          <a:p>
            <a:pPr>
              <a:lnSpc>
                <a:spcPct val="150000"/>
              </a:lnSpc>
            </a:pPr>
            <a:r>
              <a:rPr lang="fr-FR" b="1" baseline="30000" dirty="0" smtClean="0"/>
              <a:t>Head: </a:t>
            </a:r>
            <a:r>
              <a:rPr lang="fr-FR" baseline="30000" dirty="0"/>
              <a:t>up to 650 </a:t>
            </a:r>
            <a:r>
              <a:rPr lang="fr-FR" baseline="30000" dirty="0" err="1"/>
              <a:t>ft</a:t>
            </a:r>
            <a:r>
              <a:rPr lang="fr-FR" baseline="30000" dirty="0" smtClean="0"/>
              <a:t>. (</a:t>
            </a:r>
            <a:r>
              <a:rPr lang="fr-FR" baseline="30000" dirty="0"/>
              <a:t>198 m</a:t>
            </a:r>
            <a:r>
              <a:rPr lang="fr-FR" baseline="30000" dirty="0" smtClean="0"/>
              <a:t>)</a:t>
            </a:r>
          </a:p>
          <a:p>
            <a:r>
              <a:rPr lang="fr-FR" b="1" baseline="30000" dirty="0" smtClean="0"/>
              <a:t>Pressure</a:t>
            </a:r>
            <a:r>
              <a:rPr lang="fr-FR" b="1" baseline="30000" dirty="0"/>
              <a:t>: </a:t>
            </a:r>
            <a:r>
              <a:rPr lang="fr-FR" baseline="30000" dirty="0"/>
              <a:t>up to 250 </a:t>
            </a:r>
            <a:r>
              <a:rPr lang="fr-FR" baseline="30000" dirty="0" smtClean="0"/>
              <a:t>PSI</a:t>
            </a:r>
            <a:r>
              <a:rPr lang="fr-FR" dirty="0" smtClean="0"/>
              <a:t> </a:t>
            </a:r>
            <a:r>
              <a:rPr lang="fr-FR" baseline="30000" dirty="0" smtClean="0"/>
              <a:t>(1724 </a:t>
            </a:r>
            <a:r>
              <a:rPr lang="fr-FR" baseline="30000" dirty="0" err="1"/>
              <a:t>kpa</a:t>
            </a:r>
            <a:r>
              <a:rPr lang="fr-FR" baseline="30000" dirty="0" smtClean="0"/>
              <a:t>)</a:t>
            </a:r>
          </a:p>
          <a:p>
            <a:r>
              <a:rPr lang="fr-FR" b="1" baseline="30000" dirty="0" smtClean="0"/>
              <a:t>Horsepower</a:t>
            </a:r>
            <a:r>
              <a:rPr lang="fr-FR" b="1" baseline="30000" dirty="0"/>
              <a:t>:</a:t>
            </a:r>
            <a:r>
              <a:rPr lang="fr-FR" b="1" dirty="0"/>
              <a:t> </a:t>
            </a:r>
            <a:r>
              <a:rPr lang="fr-FR" baseline="30000" dirty="0"/>
              <a:t>up to 200 </a:t>
            </a:r>
            <a:r>
              <a:rPr lang="fr-FR" baseline="30000" dirty="0" smtClean="0"/>
              <a:t>HP(149kW</a:t>
            </a:r>
            <a:r>
              <a:rPr lang="fr-FR" baseline="30000" dirty="0"/>
              <a:t>)	</a:t>
            </a:r>
            <a:endParaRPr lang="fr-FR" dirty="0"/>
          </a:p>
          <a:p>
            <a:r>
              <a:rPr lang="fr-FR" b="1" baseline="30000" dirty="0"/>
              <a:t>Drives:</a:t>
            </a:r>
            <a:r>
              <a:rPr lang="fr-FR" b="1" dirty="0"/>
              <a:t> </a:t>
            </a:r>
            <a:r>
              <a:rPr lang="fr-FR" baseline="30000" dirty="0" smtClean="0"/>
              <a:t>TC </a:t>
            </a:r>
            <a:r>
              <a:rPr lang="fr-FR" baseline="30000" dirty="0"/>
              <a:t>Electric </a:t>
            </a:r>
            <a:r>
              <a:rPr lang="fr-FR" baseline="30000" dirty="0" smtClean="0"/>
              <a:t>Motors</a:t>
            </a:r>
            <a:r>
              <a:rPr lang="fr-FR" baseline="30000" dirty="0"/>
              <a:t>	</a:t>
            </a:r>
          </a:p>
          <a:p>
            <a:r>
              <a:rPr lang="fr-FR" b="1" baseline="30000" dirty="0"/>
              <a:t>Applications:</a:t>
            </a:r>
            <a:r>
              <a:rPr lang="fr-FR" b="1" dirty="0"/>
              <a:t> </a:t>
            </a:r>
            <a:r>
              <a:rPr lang="fr-FR" baseline="30000" dirty="0"/>
              <a:t>Water / </a:t>
            </a:r>
            <a:r>
              <a:rPr lang="fr-FR" baseline="30000" dirty="0" smtClean="0"/>
              <a:t>Glycol</a:t>
            </a:r>
            <a:r>
              <a:rPr lang="fr-FR" baseline="30000" dirty="0"/>
              <a:t>	</a:t>
            </a:r>
            <a:r>
              <a:rPr lang="fr-FR" dirty="0"/>
              <a:t> </a:t>
            </a:r>
          </a:p>
          <a:p>
            <a:r>
              <a:rPr lang="fr-FR" b="1" baseline="30000" dirty="0" err="1"/>
              <a:t>Temperature</a:t>
            </a:r>
            <a:r>
              <a:rPr lang="fr-FR" b="1" baseline="30000" dirty="0"/>
              <a:t>:</a:t>
            </a:r>
            <a:r>
              <a:rPr lang="fr-FR" b="1" dirty="0"/>
              <a:t> </a:t>
            </a:r>
            <a:r>
              <a:rPr lang="fr-FR" baseline="30000" dirty="0"/>
              <a:t>up to 300°F </a:t>
            </a:r>
            <a:r>
              <a:rPr lang="fr-FR" baseline="30000" dirty="0" smtClean="0"/>
              <a:t>(</a:t>
            </a:r>
            <a:r>
              <a:rPr lang="fr-FR" baseline="30000" dirty="0"/>
              <a:t>149°C</a:t>
            </a:r>
            <a:r>
              <a:rPr lang="fr-FR" baseline="30000" dirty="0" smtClean="0"/>
              <a:t>)</a:t>
            </a:r>
          </a:p>
          <a:p>
            <a:r>
              <a:rPr lang="en-CA" b="1" baseline="30000" dirty="0" smtClean="0"/>
              <a:t>Constr</a:t>
            </a:r>
            <a:r>
              <a:rPr lang="en-CA" b="1" baseline="30000" dirty="0"/>
              <a:t>. Materials:</a:t>
            </a:r>
            <a:r>
              <a:rPr lang="en-CA" baseline="30000" dirty="0"/>
              <a:t> </a:t>
            </a:r>
            <a:r>
              <a:rPr lang="fr-FR" baseline="30000" dirty="0" err="1"/>
              <a:t>Cast</a:t>
            </a:r>
            <a:r>
              <a:rPr lang="fr-FR" baseline="30000" dirty="0"/>
              <a:t> </a:t>
            </a:r>
            <a:r>
              <a:rPr lang="fr-FR" baseline="30000" dirty="0" err="1"/>
              <a:t>Iron</a:t>
            </a:r>
            <a:r>
              <a:rPr lang="fr-FR" baseline="30000" dirty="0"/>
              <a:t>, </a:t>
            </a:r>
            <a:r>
              <a:rPr lang="en-CA" baseline="30000" dirty="0" smtClean="0"/>
              <a:t>Bronze </a:t>
            </a:r>
            <a:r>
              <a:rPr lang="en-CA" baseline="30000" dirty="0"/>
              <a:t>Fitted as Standard, Other Materials Also Available</a:t>
            </a:r>
            <a:endParaRPr lang="en-CA" dirty="0"/>
          </a:p>
        </p:txBody>
      </p:sp>
    </p:spTree>
    <p:extLst>
      <p:ext uri="{BB962C8B-B14F-4D97-AF65-F5344CB8AC3E}">
        <p14:creationId xmlns:p14="http://schemas.microsoft.com/office/powerpoint/2010/main" val="1509231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2880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pic>
        <p:nvPicPr>
          <p:cNvPr id="2051" name="Picture 3" descr="C:\Users\Justine\Desktop\840S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6210" y="3140968"/>
            <a:ext cx="2216150" cy="34028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5536" y="332656"/>
            <a:ext cx="554461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2400" dirty="0" smtClean="0">
                <a:latin typeface="Days" panose="02000505050000020004" pitchFamily="2" charset="0"/>
              </a:rPr>
              <a:t>Vertical Inline - Flo Fab Pumps</a:t>
            </a:r>
          </a:p>
          <a:p>
            <a:r>
              <a:rPr lang="en-US"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Series 840SC</a:t>
            </a:r>
            <a:endParaRPr lang="en-CA"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endParaRPr>
          </a:p>
        </p:txBody>
      </p:sp>
      <p:sp>
        <p:nvSpPr>
          <p:cNvPr id="10" name="Rectangle 9"/>
          <p:cNvSpPr/>
          <p:nvPr/>
        </p:nvSpPr>
        <p:spPr>
          <a:xfrm>
            <a:off x="323528" y="1340768"/>
            <a:ext cx="5544616" cy="2585323"/>
          </a:xfrm>
          <a:prstGeom prst="rect">
            <a:avLst/>
          </a:prstGeom>
        </p:spPr>
        <p:txBody>
          <a:bodyPr wrap="square">
            <a:spAutoFit/>
          </a:bodyPr>
          <a:lstStyle/>
          <a:p>
            <a:r>
              <a:rPr lang="en-CA" b="1" baseline="30000" dirty="0"/>
              <a:t>Type: </a:t>
            </a:r>
            <a:r>
              <a:rPr lang="fr-FR" baseline="30000" dirty="0"/>
              <a:t>Vertical In-Line </a:t>
            </a:r>
            <a:r>
              <a:rPr lang="fr-FR" baseline="30000" dirty="0" err="1" smtClean="0"/>
              <a:t>Centrifugal</a:t>
            </a:r>
            <a:r>
              <a:rPr lang="fr-FR" baseline="30000" dirty="0" smtClean="0"/>
              <a:t> Split </a:t>
            </a:r>
            <a:r>
              <a:rPr lang="fr-FR" baseline="30000" dirty="0" err="1" smtClean="0"/>
              <a:t>Coupling</a:t>
            </a:r>
            <a:endParaRPr lang="fr-FR" baseline="30000" dirty="0" smtClean="0"/>
          </a:p>
          <a:p>
            <a:r>
              <a:rPr lang="fr-FR" b="1" baseline="30000" dirty="0" err="1" smtClean="0"/>
              <a:t>Capacities</a:t>
            </a:r>
            <a:r>
              <a:rPr lang="fr-FR" b="1" baseline="30000" dirty="0"/>
              <a:t>: </a:t>
            </a:r>
            <a:r>
              <a:rPr lang="fr-FR" baseline="30000" dirty="0"/>
              <a:t>454 to 8000 </a:t>
            </a:r>
            <a:r>
              <a:rPr lang="fr-FR" baseline="30000" dirty="0" smtClean="0"/>
              <a:t>USGPM,</a:t>
            </a:r>
            <a:r>
              <a:rPr lang="fr-FR" dirty="0" smtClean="0"/>
              <a:t> </a:t>
            </a:r>
            <a:r>
              <a:rPr lang="fr-FR" baseline="30000" dirty="0" smtClean="0"/>
              <a:t>1816 </a:t>
            </a:r>
            <a:r>
              <a:rPr lang="fr-FR" baseline="30000" dirty="0"/>
              <a:t>m3/</a:t>
            </a:r>
            <a:r>
              <a:rPr lang="fr-FR" baseline="30000" dirty="0" err="1"/>
              <a:t>hr</a:t>
            </a:r>
            <a:endParaRPr lang="fr-FR" dirty="0" smtClean="0"/>
          </a:p>
          <a:p>
            <a:r>
              <a:rPr lang="fr-FR" b="1" baseline="30000" dirty="0" smtClean="0"/>
              <a:t>Head: </a:t>
            </a:r>
            <a:r>
              <a:rPr lang="fr-FR" baseline="30000" dirty="0"/>
              <a:t>up to 410 </a:t>
            </a:r>
            <a:r>
              <a:rPr lang="fr-FR" baseline="30000" dirty="0" err="1"/>
              <a:t>ft</a:t>
            </a:r>
            <a:r>
              <a:rPr lang="fr-FR" baseline="30000" dirty="0" smtClean="0"/>
              <a:t>.</a:t>
            </a:r>
            <a:r>
              <a:rPr lang="fr-FR" dirty="0" smtClean="0"/>
              <a:t> </a:t>
            </a:r>
            <a:r>
              <a:rPr lang="fr-FR" baseline="30000" dirty="0" smtClean="0"/>
              <a:t>(</a:t>
            </a:r>
            <a:r>
              <a:rPr lang="fr-FR" baseline="30000" dirty="0"/>
              <a:t>125 m</a:t>
            </a:r>
            <a:r>
              <a:rPr lang="fr-FR" baseline="30000" dirty="0" smtClean="0"/>
              <a:t>)</a:t>
            </a:r>
          </a:p>
          <a:p>
            <a:r>
              <a:rPr lang="fr-FR" b="1" baseline="30000" dirty="0" smtClean="0"/>
              <a:t>Pressure</a:t>
            </a:r>
            <a:r>
              <a:rPr lang="fr-FR" b="1" baseline="30000" dirty="0"/>
              <a:t>: </a:t>
            </a:r>
            <a:r>
              <a:rPr lang="fr-FR" baseline="30000" dirty="0"/>
              <a:t>up to 600 </a:t>
            </a:r>
            <a:r>
              <a:rPr lang="fr-FR" baseline="30000" dirty="0" smtClean="0"/>
              <a:t>PSI</a:t>
            </a:r>
            <a:r>
              <a:rPr lang="fr-FR" dirty="0" smtClean="0"/>
              <a:t> </a:t>
            </a:r>
            <a:r>
              <a:rPr lang="fr-FR" baseline="30000" dirty="0" smtClean="0"/>
              <a:t>(4136 </a:t>
            </a:r>
            <a:r>
              <a:rPr lang="fr-FR" baseline="30000" dirty="0" err="1"/>
              <a:t>kpa</a:t>
            </a:r>
            <a:r>
              <a:rPr lang="fr-FR" baseline="30000" dirty="0" smtClean="0"/>
              <a:t>)</a:t>
            </a:r>
            <a:endParaRPr lang="fr-FR" baseline="30000" dirty="0"/>
          </a:p>
          <a:p>
            <a:r>
              <a:rPr lang="fr-FR" b="1" baseline="30000" dirty="0"/>
              <a:t>Horsepower:</a:t>
            </a:r>
            <a:r>
              <a:rPr lang="fr-FR" b="1" dirty="0"/>
              <a:t> </a:t>
            </a:r>
            <a:r>
              <a:rPr lang="fr-FR" baseline="30000" dirty="0"/>
              <a:t>up to 400 </a:t>
            </a:r>
            <a:r>
              <a:rPr lang="fr-FR" baseline="30000" dirty="0" smtClean="0"/>
              <a:t>HP</a:t>
            </a:r>
            <a:r>
              <a:rPr lang="fr-FR" dirty="0" smtClean="0"/>
              <a:t> </a:t>
            </a:r>
            <a:r>
              <a:rPr lang="fr-FR" baseline="30000" dirty="0" smtClean="0"/>
              <a:t>(298 </a:t>
            </a:r>
            <a:r>
              <a:rPr lang="fr-FR" baseline="30000" dirty="0"/>
              <a:t>kW)	</a:t>
            </a:r>
            <a:endParaRPr lang="fr-FR" dirty="0"/>
          </a:p>
          <a:p>
            <a:r>
              <a:rPr lang="fr-FR" b="1" baseline="30000" dirty="0"/>
              <a:t>Drives:</a:t>
            </a:r>
            <a:r>
              <a:rPr lang="fr-FR" b="1" dirty="0"/>
              <a:t> </a:t>
            </a:r>
            <a:r>
              <a:rPr lang="fr-FR" baseline="30000" dirty="0"/>
              <a:t>TC Electric </a:t>
            </a:r>
            <a:r>
              <a:rPr lang="fr-FR" baseline="30000" dirty="0" smtClean="0"/>
              <a:t>Motors</a:t>
            </a:r>
            <a:r>
              <a:rPr lang="fr-FR" baseline="30000" dirty="0"/>
              <a:t>	</a:t>
            </a:r>
          </a:p>
          <a:p>
            <a:r>
              <a:rPr lang="fr-FR" b="1" baseline="30000" dirty="0"/>
              <a:t>Applications:</a:t>
            </a:r>
            <a:r>
              <a:rPr lang="fr-FR" b="1" dirty="0"/>
              <a:t> </a:t>
            </a:r>
            <a:r>
              <a:rPr lang="fr-FR" baseline="30000" dirty="0"/>
              <a:t>Water / </a:t>
            </a:r>
            <a:r>
              <a:rPr lang="fr-FR" baseline="30000" dirty="0" smtClean="0"/>
              <a:t>Glycol</a:t>
            </a:r>
            <a:r>
              <a:rPr lang="fr-FR" baseline="30000" dirty="0"/>
              <a:t>	</a:t>
            </a:r>
            <a:r>
              <a:rPr lang="fr-FR" dirty="0"/>
              <a:t> </a:t>
            </a:r>
          </a:p>
          <a:p>
            <a:r>
              <a:rPr lang="fr-FR" b="1" baseline="30000" dirty="0" err="1"/>
              <a:t>Temperature</a:t>
            </a:r>
            <a:r>
              <a:rPr lang="fr-FR" b="1" baseline="30000" dirty="0"/>
              <a:t>:</a:t>
            </a:r>
            <a:r>
              <a:rPr lang="fr-FR" b="1" dirty="0"/>
              <a:t> </a:t>
            </a:r>
            <a:r>
              <a:rPr lang="fr-FR" baseline="30000" dirty="0"/>
              <a:t>up to 300°F </a:t>
            </a:r>
            <a:r>
              <a:rPr lang="fr-FR" baseline="30000" dirty="0" smtClean="0"/>
              <a:t>(</a:t>
            </a:r>
            <a:r>
              <a:rPr lang="fr-FR" baseline="30000" dirty="0"/>
              <a:t>149°C</a:t>
            </a:r>
            <a:r>
              <a:rPr lang="fr-FR" baseline="30000" dirty="0" smtClean="0"/>
              <a:t>)</a:t>
            </a:r>
          </a:p>
          <a:p>
            <a:r>
              <a:rPr lang="en-CA" b="1" baseline="30000" dirty="0" smtClean="0"/>
              <a:t>Constr</a:t>
            </a:r>
            <a:r>
              <a:rPr lang="en-CA" b="1" baseline="30000" dirty="0"/>
              <a:t>. Materials:</a:t>
            </a:r>
            <a:r>
              <a:rPr lang="en-CA" baseline="30000" dirty="0"/>
              <a:t> </a:t>
            </a:r>
            <a:r>
              <a:rPr lang="fr-FR" baseline="30000" dirty="0" err="1"/>
              <a:t>Cast</a:t>
            </a:r>
            <a:r>
              <a:rPr lang="fr-FR" baseline="30000" dirty="0"/>
              <a:t> </a:t>
            </a:r>
            <a:r>
              <a:rPr lang="fr-FR" baseline="30000" dirty="0" err="1"/>
              <a:t>Iron</a:t>
            </a:r>
            <a:r>
              <a:rPr lang="fr-FR" baseline="30000" dirty="0"/>
              <a:t>, </a:t>
            </a:r>
            <a:r>
              <a:rPr lang="fr-FR" baseline="30000" dirty="0" smtClean="0"/>
              <a:t>Bronze </a:t>
            </a:r>
            <a:r>
              <a:rPr lang="fr-FR" baseline="30000" dirty="0" err="1"/>
              <a:t>Fitted</a:t>
            </a:r>
            <a:r>
              <a:rPr lang="fr-FR" baseline="30000" dirty="0"/>
              <a:t> as </a:t>
            </a:r>
            <a:r>
              <a:rPr lang="fr-FR" baseline="30000" dirty="0" smtClean="0"/>
              <a:t>Standard</a:t>
            </a:r>
            <a:r>
              <a:rPr lang="fr-FR" baseline="30000" dirty="0"/>
              <a:t>, </a:t>
            </a:r>
            <a:r>
              <a:rPr lang="fr-FR" baseline="30000" dirty="0" err="1" smtClean="0"/>
              <a:t>Other</a:t>
            </a:r>
            <a:r>
              <a:rPr lang="fr-FR" baseline="30000" dirty="0" smtClean="0"/>
              <a:t> </a:t>
            </a:r>
            <a:r>
              <a:rPr lang="fr-FR" baseline="30000" dirty="0" err="1" smtClean="0"/>
              <a:t>Materials</a:t>
            </a:r>
            <a:r>
              <a:rPr lang="fr-FR" baseline="30000" dirty="0" smtClean="0"/>
              <a:t>  </a:t>
            </a:r>
            <a:r>
              <a:rPr lang="fr-FR" baseline="30000" dirty="0" err="1" smtClean="0"/>
              <a:t>Also</a:t>
            </a:r>
            <a:r>
              <a:rPr lang="fr-FR" baseline="30000" dirty="0" smtClean="0"/>
              <a:t> </a:t>
            </a:r>
            <a:r>
              <a:rPr lang="fr-FR" baseline="30000" dirty="0" err="1"/>
              <a:t>Available</a:t>
            </a:r>
            <a:endParaRPr lang="en-CA" dirty="0"/>
          </a:p>
        </p:txBody>
      </p:sp>
    </p:spTree>
    <p:extLst>
      <p:ext uri="{BB962C8B-B14F-4D97-AF65-F5344CB8AC3E}">
        <p14:creationId xmlns:p14="http://schemas.microsoft.com/office/powerpoint/2010/main" val="5991771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2880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pic>
        <p:nvPicPr>
          <p:cNvPr id="3074" name="Picture 2" descr="C:\Users\Justine\Desktop\xr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4727" y="2924944"/>
            <a:ext cx="3068423" cy="38884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3528" y="1340768"/>
            <a:ext cx="6415410" cy="2585323"/>
          </a:xfrm>
          <a:prstGeom prst="rect">
            <a:avLst/>
          </a:prstGeom>
        </p:spPr>
        <p:txBody>
          <a:bodyPr wrap="square">
            <a:spAutoFit/>
          </a:bodyPr>
          <a:lstStyle/>
          <a:p>
            <a:r>
              <a:rPr lang="en-CA" b="1" baseline="30000" dirty="0"/>
              <a:t>Type: </a:t>
            </a:r>
            <a:r>
              <a:rPr lang="fr-FR" baseline="30000" dirty="0"/>
              <a:t>Universal </a:t>
            </a:r>
            <a:r>
              <a:rPr lang="fr-FR" baseline="30000" dirty="0" smtClean="0"/>
              <a:t>10 positions</a:t>
            </a:r>
            <a:r>
              <a:rPr lang="fr-FR" dirty="0" smtClean="0"/>
              <a:t> </a:t>
            </a:r>
            <a:r>
              <a:rPr lang="fr-FR" baseline="30000" dirty="0" smtClean="0"/>
              <a:t>Vertical </a:t>
            </a:r>
            <a:r>
              <a:rPr lang="fr-FR" baseline="30000" dirty="0"/>
              <a:t>/ </a:t>
            </a:r>
            <a:r>
              <a:rPr lang="fr-FR" baseline="30000" dirty="0" smtClean="0"/>
              <a:t>Horizontal</a:t>
            </a:r>
            <a:r>
              <a:rPr lang="fr-FR" dirty="0"/>
              <a:t> </a:t>
            </a:r>
            <a:r>
              <a:rPr lang="fr-FR" baseline="30000" dirty="0" err="1" smtClean="0"/>
              <a:t>Centrifugal</a:t>
            </a:r>
            <a:r>
              <a:rPr lang="fr-FR" baseline="30000" dirty="0" smtClean="0"/>
              <a:t> </a:t>
            </a:r>
            <a:r>
              <a:rPr lang="fr-FR" baseline="30000" dirty="0" err="1"/>
              <a:t>Pump</a:t>
            </a:r>
            <a:r>
              <a:rPr lang="fr-FR" baseline="30000" dirty="0"/>
              <a:t> </a:t>
            </a:r>
            <a:r>
              <a:rPr lang="fr-FR" baseline="30000" dirty="0" err="1"/>
              <a:t>with</a:t>
            </a:r>
            <a:r>
              <a:rPr lang="fr-FR" baseline="30000" dirty="0"/>
              <a:t> </a:t>
            </a:r>
            <a:r>
              <a:rPr lang="fr-FR" baseline="30000" dirty="0" err="1" smtClean="0"/>
              <a:t>removable</a:t>
            </a:r>
            <a:r>
              <a:rPr lang="fr-FR" baseline="30000" dirty="0" smtClean="0"/>
              <a:t> </a:t>
            </a:r>
            <a:r>
              <a:rPr lang="fr-FR" baseline="30000" dirty="0" err="1" smtClean="0"/>
              <a:t>Impeller</a:t>
            </a:r>
            <a:r>
              <a:rPr lang="fr-FR" baseline="30000" dirty="0" smtClean="0"/>
              <a:t> </a:t>
            </a:r>
            <a:r>
              <a:rPr lang="fr-FR" b="1" baseline="30000" dirty="0" err="1" smtClean="0"/>
              <a:t>Capacities</a:t>
            </a:r>
            <a:r>
              <a:rPr lang="fr-FR" b="1" baseline="30000" dirty="0"/>
              <a:t>: </a:t>
            </a:r>
            <a:r>
              <a:rPr lang="fr-FR" baseline="30000" dirty="0"/>
              <a:t>up to 15850 </a:t>
            </a:r>
            <a:r>
              <a:rPr lang="fr-FR" baseline="30000" dirty="0" smtClean="0"/>
              <a:t>USGPM,</a:t>
            </a:r>
            <a:r>
              <a:rPr lang="fr-FR" dirty="0" smtClean="0"/>
              <a:t> </a:t>
            </a:r>
            <a:r>
              <a:rPr lang="fr-FR" baseline="30000" dirty="0" smtClean="0"/>
              <a:t>3600 m3/</a:t>
            </a:r>
            <a:r>
              <a:rPr lang="fr-FR" baseline="30000" dirty="0" err="1" smtClean="0"/>
              <a:t>hr</a:t>
            </a:r>
            <a:endParaRPr lang="fr-FR" baseline="30000" dirty="0" smtClean="0"/>
          </a:p>
          <a:p>
            <a:r>
              <a:rPr lang="fr-FR" b="1" baseline="30000" dirty="0" smtClean="0"/>
              <a:t>Head: </a:t>
            </a:r>
            <a:r>
              <a:rPr lang="fr-FR" baseline="30000" dirty="0"/>
              <a:t>up to </a:t>
            </a:r>
            <a:r>
              <a:rPr lang="fr-FR" baseline="30000" dirty="0" smtClean="0"/>
              <a:t>655ft</a:t>
            </a:r>
            <a:r>
              <a:rPr lang="fr-FR" dirty="0" smtClean="0"/>
              <a:t> </a:t>
            </a:r>
            <a:r>
              <a:rPr lang="fr-FR" baseline="30000" dirty="0" smtClean="0"/>
              <a:t>(200m)</a:t>
            </a:r>
          </a:p>
          <a:p>
            <a:r>
              <a:rPr lang="fr-FR" b="1" baseline="30000" dirty="0" smtClean="0"/>
              <a:t>Pressure: </a:t>
            </a:r>
            <a:r>
              <a:rPr lang="fr-FR" baseline="30000" dirty="0" smtClean="0"/>
              <a:t>up to 600 PSI</a:t>
            </a:r>
            <a:r>
              <a:rPr lang="fr-FR" dirty="0" smtClean="0"/>
              <a:t> </a:t>
            </a:r>
            <a:r>
              <a:rPr lang="fr-FR" baseline="30000" dirty="0" smtClean="0"/>
              <a:t>(4136 </a:t>
            </a:r>
            <a:r>
              <a:rPr lang="fr-FR" baseline="30000" dirty="0" err="1" smtClean="0"/>
              <a:t>kpa</a:t>
            </a:r>
            <a:r>
              <a:rPr lang="fr-FR" baseline="30000" dirty="0" smtClean="0"/>
              <a:t>)</a:t>
            </a:r>
          </a:p>
          <a:p>
            <a:r>
              <a:rPr lang="fr-FR" b="1" baseline="30000" dirty="0" smtClean="0"/>
              <a:t>Horsepower</a:t>
            </a:r>
            <a:r>
              <a:rPr lang="fr-FR" b="1" baseline="30000" dirty="0"/>
              <a:t>:</a:t>
            </a:r>
            <a:r>
              <a:rPr lang="fr-FR" b="1" dirty="0"/>
              <a:t> </a:t>
            </a:r>
            <a:r>
              <a:rPr lang="fr-FR" baseline="30000" dirty="0"/>
              <a:t>up to </a:t>
            </a:r>
            <a:r>
              <a:rPr lang="fr-FR" baseline="30000" dirty="0" smtClean="0"/>
              <a:t>1000HP</a:t>
            </a:r>
            <a:r>
              <a:rPr lang="fr-FR" dirty="0" smtClean="0"/>
              <a:t> </a:t>
            </a:r>
            <a:r>
              <a:rPr lang="fr-FR" baseline="30000" dirty="0" smtClean="0"/>
              <a:t>(746kW</a:t>
            </a:r>
            <a:r>
              <a:rPr lang="fr-FR" baseline="30000" dirty="0"/>
              <a:t>)	</a:t>
            </a:r>
            <a:endParaRPr lang="fr-FR" dirty="0"/>
          </a:p>
          <a:p>
            <a:r>
              <a:rPr lang="fr-FR" b="1" baseline="30000" dirty="0" smtClean="0"/>
              <a:t>Drives:</a:t>
            </a:r>
            <a:r>
              <a:rPr lang="fr-FR" b="1" dirty="0" smtClean="0"/>
              <a:t> </a:t>
            </a:r>
            <a:r>
              <a:rPr lang="fr-FR" baseline="30000" dirty="0" smtClean="0"/>
              <a:t>TC Electric Motors	</a:t>
            </a:r>
          </a:p>
          <a:p>
            <a:r>
              <a:rPr lang="fr-FR" b="1" baseline="30000" dirty="0" smtClean="0"/>
              <a:t>Applications</a:t>
            </a:r>
            <a:r>
              <a:rPr lang="fr-FR" b="1" baseline="30000" dirty="0"/>
              <a:t>:</a:t>
            </a:r>
            <a:r>
              <a:rPr lang="fr-FR" b="1" dirty="0"/>
              <a:t> </a:t>
            </a:r>
            <a:r>
              <a:rPr lang="fr-FR" baseline="30000" dirty="0"/>
              <a:t>Water / </a:t>
            </a:r>
            <a:r>
              <a:rPr lang="fr-FR" baseline="30000" dirty="0" smtClean="0"/>
              <a:t>Glycol</a:t>
            </a:r>
            <a:r>
              <a:rPr lang="fr-FR" baseline="30000" dirty="0"/>
              <a:t>	</a:t>
            </a:r>
            <a:r>
              <a:rPr lang="fr-FR" dirty="0"/>
              <a:t> </a:t>
            </a:r>
          </a:p>
          <a:p>
            <a:r>
              <a:rPr lang="fr-FR" b="1" baseline="30000" dirty="0" err="1"/>
              <a:t>Temperature</a:t>
            </a:r>
            <a:r>
              <a:rPr lang="fr-FR" b="1" baseline="30000" dirty="0"/>
              <a:t>:</a:t>
            </a:r>
            <a:r>
              <a:rPr lang="fr-FR" b="1" dirty="0"/>
              <a:t> </a:t>
            </a:r>
            <a:r>
              <a:rPr lang="fr-FR" baseline="30000" dirty="0"/>
              <a:t>up to 300°F </a:t>
            </a:r>
            <a:r>
              <a:rPr lang="fr-FR" baseline="30000" dirty="0" smtClean="0"/>
              <a:t>(</a:t>
            </a:r>
            <a:r>
              <a:rPr lang="fr-FR" baseline="30000" dirty="0"/>
              <a:t>149°C</a:t>
            </a:r>
            <a:r>
              <a:rPr lang="fr-FR" baseline="30000" dirty="0" smtClean="0"/>
              <a:t>)</a:t>
            </a:r>
          </a:p>
          <a:p>
            <a:r>
              <a:rPr lang="en-CA" b="1" baseline="30000" dirty="0" smtClean="0"/>
              <a:t>Constr</a:t>
            </a:r>
            <a:r>
              <a:rPr lang="en-CA" b="1" baseline="30000" dirty="0"/>
              <a:t>. Materials:</a:t>
            </a:r>
            <a:r>
              <a:rPr lang="en-CA" baseline="30000" dirty="0"/>
              <a:t> </a:t>
            </a:r>
            <a:r>
              <a:rPr lang="fr-FR" baseline="30000" dirty="0" err="1"/>
              <a:t>Cast</a:t>
            </a:r>
            <a:r>
              <a:rPr lang="fr-FR" baseline="30000" dirty="0"/>
              <a:t> </a:t>
            </a:r>
            <a:r>
              <a:rPr lang="fr-FR" baseline="30000" dirty="0" err="1"/>
              <a:t>Iron</a:t>
            </a:r>
            <a:r>
              <a:rPr lang="fr-FR" baseline="30000" dirty="0"/>
              <a:t>, </a:t>
            </a:r>
            <a:r>
              <a:rPr lang="fr-FR" baseline="30000" dirty="0" smtClean="0"/>
              <a:t>Bronze </a:t>
            </a:r>
            <a:r>
              <a:rPr lang="fr-FR" baseline="30000" dirty="0" err="1"/>
              <a:t>Fitted</a:t>
            </a:r>
            <a:r>
              <a:rPr lang="fr-FR" baseline="30000" dirty="0"/>
              <a:t> as </a:t>
            </a:r>
            <a:r>
              <a:rPr lang="fr-FR" baseline="30000" dirty="0" smtClean="0"/>
              <a:t>Standard</a:t>
            </a:r>
            <a:r>
              <a:rPr lang="fr-FR" baseline="30000" dirty="0"/>
              <a:t>, </a:t>
            </a:r>
            <a:r>
              <a:rPr lang="fr-FR" baseline="30000" dirty="0" err="1" smtClean="0"/>
              <a:t>Other</a:t>
            </a:r>
            <a:r>
              <a:rPr lang="fr-FR" baseline="30000" dirty="0" smtClean="0"/>
              <a:t> </a:t>
            </a:r>
            <a:r>
              <a:rPr lang="fr-FR" baseline="30000" dirty="0" err="1" smtClean="0"/>
              <a:t>Materials</a:t>
            </a:r>
            <a:r>
              <a:rPr lang="fr-FR" baseline="30000" dirty="0" smtClean="0"/>
              <a:t>  </a:t>
            </a:r>
            <a:r>
              <a:rPr lang="fr-FR" baseline="30000" dirty="0" err="1" smtClean="0"/>
              <a:t>Also</a:t>
            </a:r>
            <a:r>
              <a:rPr lang="fr-FR" baseline="30000" dirty="0" smtClean="0"/>
              <a:t> </a:t>
            </a:r>
            <a:r>
              <a:rPr lang="fr-FR" baseline="30000" dirty="0" err="1"/>
              <a:t>Available</a:t>
            </a:r>
            <a:endParaRPr lang="en-CA" dirty="0"/>
          </a:p>
        </p:txBody>
      </p:sp>
      <p:sp>
        <p:nvSpPr>
          <p:cNvPr id="9" name="TextBox 8"/>
          <p:cNvSpPr txBox="1"/>
          <p:nvPr/>
        </p:nvSpPr>
        <p:spPr>
          <a:xfrm>
            <a:off x="395536" y="332656"/>
            <a:ext cx="554461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2400" dirty="0" smtClean="0">
                <a:latin typeface="Days" panose="02000505050000020004" pitchFamily="2" charset="0"/>
              </a:rPr>
              <a:t>Vertical Inline - Flo Fab Pumps</a:t>
            </a:r>
          </a:p>
          <a:p>
            <a:r>
              <a:rPr lang="en-US"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Series XRI</a:t>
            </a:r>
            <a:endParaRPr lang="en-CA"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11657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356320" y="548680"/>
            <a:ext cx="7239000" cy="439738"/>
          </a:xfrm>
        </p:spPr>
        <p:txBody>
          <a:bodyPr>
            <a:noAutofit/>
          </a:bodyPr>
          <a:lstStyle/>
          <a:p>
            <a:pPr algn="l"/>
            <a:r>
              <a:rPr lang="en-CA" altLang="en-US" b="1" dirty="0" smtClean="0">
                <a:latin typeface="Days" panose="02000505050000020004" pitchFamily="2" charset="0"/>
              </a:rPr>
              <a:t>Unique XRI Pump Design &amp; Benefits</a:t>
            </a:r>
          </a:p>
        </p:txBody>
      </p:sp>
      <p:pic>
        <p:nvPicPr>
          <p:cNvPr id="3584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6320" y="1196752"/>
            <a:ext cx="831373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2121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094709"/>
            <a:ext cx="7744072" cy="557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a:xfrm>
            <a:off x="356320" y="548680"/>
            <a:ext cx="7239000" cy="439738"/>
          </a:xfrm>
          <a:prstGeom prst="rect">
            <a:avLst/>
          </a:prstGeom>
        </p:spPr>
        <p:txBody>
          <a:bodyPr vert="horz" lIns="91440" tIns="45720" rIns="91440" bIns="45720" rtlCol="0" anchor="ctr">
            <a:noAutofit/>
          </a:bodyPr>
          <a:lstStyle>
            <a:lvl1pPr algn="r" defTabSz="914400" rtl="0" eaLnBrk="1" latinLnBrk="0" hangingPunct="1">
              <a:spcBef>
                <a:spcPct val="0"/>
              </a:spcBef>
              <a:buNone/>
              <a:defRPr sz="2800" kern="1200">
                <a:gradFill>
                  <a:gsLst>
                    <a:gs pos="0">
                      <a:schemeClr val="tx1">
                        <a:lumMod val="50000"/>
                      </a:schemeClr>
                    </a:gs>
                    <a:gs pos="61000">
                      <a:schemeClr val="tx1"/>
                    </a:gs>
                  </a:gsLst>
                  <a:lin ang="5400000" scaled="0"/>
                </a:gradFill>
                <a:effectLst/>
                <a:latin typeface="+mj-lt"/>
                <a:ea typeface="+mj-ea"/>
                <a:cs typeface="+mj-cs"/>
              </a:defRPr>
            </a:lvl1pPr>
          </a:lstStyle>
          <a:p>
            <a:pPr algn="l"/>
            <a:r>
              <a:rPr lang="en-CA" altLang="en-US" b="1" dirty="0">
                <a:latin typeface="Days" panose="02000505050000020004" pitchFamily="2" charset="0"/>
              </a:rPr>
              <a:t>XRI Multiple Positions</a:t>
            </a:r>
            <a:endParaRPr lang="en-CA" altLang="en-US" b="1" dirty="0" smtClean="0">
              <a:latin typeface="Days" panose="02000505050000020004" pitchFamily="2" charset="0"/>
            </a:endParaRPr>
          </a:p>
        </p:txBody>
      </p:sp>
    </p:spTree>
    <p:extLst>
      <p:ext uri="{BB962C8B-B14F-4D97-AF65-F5344CB8AC3E}">
        <p14:creationId xmlns:p14="http://schemas.microsoft.com/office/powerpoint/2010/main" val="162160750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1720" y="3284984"/>
            <a:ext cx="5544616" cy="369332"/>
          </a:xfrm>
          <a:prstGeom prst="rect">
            <a:avLst/>
          </a:prstGeom>
        </p:spPr>
        <p:txBody>
          <a:bodyPr wrap="square">
            <a:spAutoFit/>
          </a:bodyPr>
          <a:lstStyle/>
          <a:p>
            <a:pPr fontAlgn="auto">
              <a:lnSpc>
                <a:spcPct val="100000"/>
              </a:lnSpc>
              <a:spcBef>
                <a:spcPts val="0"/>
              </a:spcBef>
              <a:spcAft>
                <a:spcPts val="0"/>
              </a:spcAft>
              <a:buClrTx/>
              <a:buFontTx/>
              <a:buNone/>
            </a:pPr>
            <a:r>
              <a:rPr lang="en-CA" dirty="0">
                <a:solidFill>
                  <a:prstClr val="black"/>
                </a:solidFill>
                <a:hlinkClick r:id="rId2"/>
              </a:rPr>
              <a:t>https://www.youtube.com/watch?v=WVYCGdltj-o</a:t>
            </a:r>
            <a:endParaRPr lang="en-CA" sz="1800" dirty="0" smtClean="0">
              <a:solidFill>
                <a:prstClr val="black"/>
              </a:solidFill>
              <a:latin typeface="Calibri"/>
            </a:endParaRPr>
          </a:p>
        </p:txBody>
      </p:sp>
      <p:sp>
        <p:nvSpPr>
          <p:cNvPr id="5" name="Rectangle 4"/>
          <p:cNvSpPr/>
          <p:nvPr/>
        </p:nvSpPr>
        <p:spPr>
          <a:xfrm>
            <a:off x="3024336" y="2564904"/>
            <a:ext cx="2880320" cy="369332"/>
          </a:xfrm>
          <a:prstGeom prst="rect">
            <a:avLst/>
          </a:prstGeom>
        </p:spPr>
        <p:txBody>
          <a:bodyPr wrap="square">
            <a:spAutoFit/>
          </a:bodyPr>
          <a:lstStyle/>
          <a:p>
            <a:pPr fontAlgn="auto">
              <a:lnSpc>
                <a:spcPct val="100000"/>
              </a:lnSpc>
              <a:spcBef>
                <a:spcPts val="0"/>
              </a:spcBef>
              <a:spcAft>
                <a:spcPts val="0"/>
              </a:spcAft>
              <a:buClrTx/>
              <a:buFontTx/>
              <a:buNone/>
            </a:pPr>
            <a:r>
              <a:rPr lang="en-CA" sz="1800" dirty="0" smtClean="0">
                <a:solidFill>
                  <a:srgbClr val="0070C0"/>
                </a:solidFill>
                <a:latin typeface="Days" panose="02000505050000020004" pitchFamily="2" charset="0"/>
              </a:rPr>
              <a:t>XRI Pump Video…</a:t>
            </a:r>
            <a:endParaRPr lang="en-CA" sz="1800" dirty="0">
              <a:solidFill>
                <a:srgbClr val="0070C0"/>
              </a:solidFill>
              <a:latin typeface="Days" panose="02000505050000020004" pitchFamily="2" charset="0"/>
            </a:endParaRPr>
          </a:p>
        </p:txBody>
      </p:sp>
    </p:spTree>
    <p:extLst>
      <p:ext uri="{BB962C8B-B14F-4D97-AF65-F5344CB8AC3E}">
        <p14:creationId xmlns:p14="http://schemas.microsoft.com/office/powerpoint/2010/main" val="23204804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5" name="TextBox 4"/>
          <p:cNvSpPr txBox="1"/>
          <p:nvPr/>
        </p:nvSpPr>
        <p:spPr>
          <a:xfrm>
            <a:off x="233264" y="116632"/>
            <a:ext cx="3042592" cy="646331"/>
          </a:xfrm>
          <a:prstGeom prst="rect">
            <a:avLst/>
          </a:prstGeom>
          <a:noFill/>
        </p:spPr>
        <p:txBody>
          <a:bodyPr wrap="square" rtlCol="0">
            <a:spAutoFit/>
          </a:bodyPr>
          <a:lstStyle/>
          <a:p>
            <a:r>
              <a:rPr lang="en-CA" sz="3600" dirty="0" smtClean="0">
                <a:latin typeface="Days" panose="02000505050000020004" pitchFamily="2" charset="0"/>
              </a:rPr>
              <a:t>History</a:t>
            </a:r>
            <a:endParaRPr lang="en-CA" sz="3600" dirty="0">
              <a:latin typeface="Days" panose="02000505050000020004" pitchFamily="2" charset="0"/>
            </a:endParaRPr>
          </a:p>
        </p:txBody>
      </p:sp>
      <p:sp>
        <p:nvSpPr>
          <p:cNvPr id="6" name="Rectangle 5"/>
          <p:cNvSpPr/>
          <p:nvPr/>
        </p:nvSpPr>
        <p:spPr>
          <a:xfrm>
            <a:off x="197768" y="476672"/>
            <a:ext cx="6462464" cy="6401753"/>
          </a:xfrm>
          <a:prstGeom prst="rect">
            <a:avLst/>
          </a:prstGeom>
        </p:spPr>
        <p:txBody>
          <a:bodyPr wrap="square">
            <a:spAutoFit/>
          </a:bodyPr>
          <a:lstStyle/>
          <a:p>
            <a:pPr algn="just"/>
            <a:endParaRPr lang="en-CA" dirty="0"/>
          </a:p>
          <a:p>
            <a:pPr algn="just"/>
            <a:r>
              <a:rPr lang="en-CA" sz="1400" dirty="0"/>
              <a:t>Flo Fab was established in 1981 by Denis Gauvreau who created and developed </a:t>
            </a:r>
            <a:endParaRPr lang="en-CA" sz="1400" dirty="0" smtClean="0"/>
          </a:p>
          <a:p>
            <a:pPr algn="just"/>
            <a:r>
              <a:rPr lang="en-CA" sz="1400" dirty="0" smtClean="0"/>
              <a:t>the </a:t>
            </a:r>
            <a:r>
              <a:rPr lang="en-CA" sz="1400" dirty="0"/>
              <a:t>products line and constantly being perfected by Marc Gauvreau, as well as </a:t>
            </a:r>
            <a:r>
              <a:rPr lang="en-CA" sz="1400" dirty="0" smtClean="0"/>
              <a:t>by</a:t>
            </a:r>
          </a:p>
          <a:p>
            <a:pPr algn="just"/>
            <a:r>
              <a:rPr lang="en-CA" sz="1400" dirty="0" smtClean="0"/>
              <a:t>a </a:t>
            </a:r>
            <a:r>
              <a:rPr lang="en-CA" sz="1400" dirty="0"/>
              <a:t>team of professional engineers and designers. It’s a combination of existing designs from several renowned products and the innovative ideas of a new generation professionals. </a:t>
            </a:r>
          </a:p>
          <a:p>
            <a:pPr algn="just"/>
            <a:endParaRPr lang="en-CA" sz="1400" dirty="0" smtClean="0"/>
          </a:p>
          <a:p>
            <a:pPr algn="just"/>
            <a:r>
              <a:rPr lang="en-CA" sz="1400" dirty="0" smtClean="0"/>
              <a:t>Through </a:t>
            </a:r>
            <a:r>
              <a:rPr lang="en-CA" sz="1400" dirty="0"/>
              <a:t>the years, Flo Fab has acquired several companies and service entities including : AQUA-PROFAB (ASME Tanks manufacturer), MÉNARD, LÉONARD ÉLECTRIQUE, PMA. , Furthermore Flo Fab purchased equipment, fabrication designs and patterns from IDEALCO, a manufacturer of shell and tube type heat exchangers. </a:t>
            </a:r>
          </a:p>
          <a:p>
            <a:pPr algn="just"/>
            <a:endParaRPr lang="en-CA" sz="1400" dirty="0" smtClean="0"/>
          </a:p>
          <a:p>
            <a:pPr algn="just"/>
            <a:r>
              <a:rPr lang="en-CA" sz="1400" dirty="0" smtClean="0"/>
              <a:t>The </a:t>
            </a:r>
            <a:r>
              <a:rPr lang="en-CA" sz="1400" dirty="0"/>
              <a:t>after sales services, sales, engineering, R&amp;D, production, quality control, accounting and administration departments of all the above companies share the same location</a:t>
            </a:r>
            <a:r>
              <a:rPr lang="en-CA" sz="1400" dirty="0" smtClean="0"/>
              <a:t>.</a:t>
            </a:r>
          </a:p>
          <a:p>
            <a:pPr algn="just"/>
            <a:endParaRPr lang="en-CA" sz="1400" dirty="0"/>
          </a:p>
          <a:p>
            <a:pPr algn="just"/>
            <a:r>
              <a:rPr lang="en-CA" sz="1400" dirty="0"/>
              <a:t>In December 2014, Marc Gauvreau, son of the founder, acquired all shares of The company. Flo Fab and is constantly investing in new state of the art innovations new product like the XRI series and Prefab Skid for Hydronic Hearing 8 cooling system, pumping systems. This has allowed Flo Fab to retain competent and experienced staff of professionals with varied and specialized abilities that constantly work on improving our existing products and add new engineered solutions that exceeding customer’s expectations . </a:t>
            </a:r>
          </a:p>
          <a:p>
            <a:pPr algn="just"/>
            <a:r>
              <a:rPr lang="en-CA" sz="1400" dirty="0"/>
              <a:t>Flo Fab has grown quite rapidly and now proudly offers of a wide range of products available directly from one manufacturer. This includes pumps &amp; pump packages, tanks, heat exchangers &amp; hydronic accessories. This allows each project stakeholders to </a:t>
            </a:r>
            <a:r>
              <a:rPr lang="en-CA" sz="1400" dirty="0" smtClean="0"/>
              <a:t>enjoy </a:t>
            </a:r>
            <a:r>
              <a:rPr lang="en-CA" sz="1400" dirty="0"/>
              <a:t>economical savings, peace of mind, best value for their </a:t>
            </a:r>
            <a:r>
              <a:rPr lang="en-CA" sz="1400" dirty="0" smtClean="0"/>
              <a:t>investment </a:t>
            </a:r>
            <a:r>
              <a:rPr lang="en-CA" sz="1400" dirty="0"/>
              <a:t>and optimized total cost of ownership. </a:t>
            </a:r>
            <a:r>
              <a:rPr lang="en-CA" sz="1400" dirty="0" smtClean="0"/>
              <a:t> </a:t>
            </a:r>
          </a:p>
          <a:p>
            <a:pPr algn="just"/>
            <a:endParaRPr lang="en-CA" sz="1400" dirty="0" smtClean="0"/>
          </a:p>
        </p:txBody>
      </p:sp>
      <p:pic>
        <p:nvPicPr>
          <p:cNvPr id="1034" name="Picture 10" descr="C:\Users\Justine\Desktop\Powerpoint Catalogue\IMG_068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54322" y="1916832"/>
            <a:ext cx="1964477" cy="2813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8113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pic>
        <p:nvPicPr>
          <p:cNvPr id="4098" name="Picture 2" descr="C:\Users\Justine\Desktop\10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154963"/>
            <a:ext cx="3121704" cy="23042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4459219"/>
            <a:ext cx="3200407" cy="2398781"/>
          </a:xfrm>
          <a:prstGeom prst="rect">
            <a:avLst/>
          </a:prstGeom>
        </p:spPr>
      </p:pic>
      <p:sp>
        <p:nvSpPr>
          <p:cNvPr id="9" name="TextBox 8"/>
          <p:cNvSpPr txBox="1"/>
          <p:nvPr/>
        </p:nvSpPr>
        <p:spPr>
          <a:xfrm>
            <a:off x="395536" y="332656"/>
            <a:ext cx="554461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2400" dirty="0">
                <a:latin typeface="Days" panose="02000505050000020004" pitchFamily="2" charset="0"/>
              </a:rPr>
              <a:t>Flo </a:t>
            </a:r>
            <a:r>
              <a:rPr lang="en-CA" sz="2400" dirty="0" err="1" smtClean="0">
                <a:latin typeface="Days" panose="02000505050000020004" pitchFamily="2" charset="0"/>
              </a:rPr>
              <a:t>Fab’s</a:t>
            </a:r>
            <a:r>
              <a:rPr lang="en-CA" sz="2400" dirty="0" smtClean="0">
                <a:latin typeface="Days" panose="02000505050000020004" pitchFamily="2" charset="0"/>
              </a:rPr>
              <a:t> Closed </a:t>
            </a:r>
            <a:r>
              <a:rPr lang="en-CA" sz="2400" dirty="0">
                <a:latin typeface="Days" panose="02000505050000020004" pitchFamily="2" charset="0"/>
              </a:rPr>
              <a:t>Coupled Pump</a:t>
            </a:r>
          </a:p>
          <a:p>
            <a:r>
              <a:rPr lang="en-US"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Series 1000</a:t>
            </a:r>
            <a:endParaRPr lang="en-CA"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endParaRPr>
          </a:p>
        </p:txBody>
      </p:sp>
      <p:sp>
        <p:nvSpPr>
          <p:cNvPr id="10" name="Rectangle 9"/>
          <p:cNvSpPr/>
          <p:nvPr/>
        </p:nvSpPr>
        <p:spPr>
          <a:xfrm>
            <a:off x="323528" y="1340768"/>
            <a:ext cx="6415410" cy="2585323"/>
          </a:xfrm>
          <a:prstGeom prst="rect">
            <a:avLst/>
          </a:prstGeom>
        </p:spPr>
        <p:txBody>
          <a:bodyPr wrap="square">
            <a:spAutoFit/>
          </a:bodyPr>
          <a:lstStyle/>
          <a:p>
            <a:r>
              <a:rPr lang="en-CA" b="1" baseline="30000" dirty="0"/>
              <a:t>Type: </a:t>
            </a:r>
            <a:r>
              <a:rPr lang="fr-FR" baseline="30000" dirty="0"/>
              <a:t>Universal </a:t>
            </a:r>
            <a:r>
              <a:rPr lang="fr-FR" baseline="30000" dirty="0" smtClean="0"/>
              <a:t>10 positions</a:t>
            </a:r>
            <a:r>
              <a:rPr lang="fr-FR" dirty="0" smtClean="0"/>
              <a:t> </a:t>
            </a:r>
            <a:r>
              <a:rPr lang="fr-FR" baseline="30000" dirty="0" smtClean="0"/>
              <a:t>Vertical </a:t>
            </a:r>
            <a:r>
              <a:rPr lang="fr-FR" baseline="30000" dirty="0"/>
              <a:t>/ </a:t>
            </a:r>
            <a:r>
              <a:rPr lang="fr-FR" baseline="30000" dirty="0" smtClean="0"/>
              <a:t>Horizontal</a:t>
            </a:r>
            <a:r>
              <a:rPr lang="fr-FR" dirty="0"/>
              <a:t> </a:t>
            </a:r>
            <a:r>
              <a:rPr lang="fr-FR" baseline="30000" dirty="0" err="1" smtClean="0"/>
              <a:t>Centrifugal</a:t>
            </a:r>
            <a:r>
              <a:rPr lang="fr-FR" baseline="30000" dirty="0" smtClean="0"/>
              <a:t> </a:t>
            </a:r>
            <a:r>
              <a:rPr lang="fr-FR" baseline="30000" dirty="0" err="1"/>
              <a:t>Pump</a:t>
            </a:r>
            <a:r>
              <a:rPr lang="fr-FR" baseline="30000" dirty="0"/>
              <a:t> </a:t>
            </a:r>
            <a:r>
              <a:rPr lang="fr-FR" baseline="30000" dirty="0" err="1"/>
              <a:t>with</a:t>
            </a:r>
            <a:r>
              <a:rPr lang="fr-FR" baseline="30000" dirty="0"/>
              <a:t> </a:t>
            </a:r>
            <a:r>
              <a:rPr lang="fr-FR" baseline="30000" dirty="0" err="1" smtClean="0"/>
              <a:t>removable</a:t>
            </a:r>
            <a:r>
              <a:rPr lang="fr-FR" baseline="30000" dirty="0" smtClean="0"/>
              <a:t> </a:t>
            </a:r>
            <a:r>
              <a:rPr lang="fr-FR" baseline="30000" dirty="0" err="1" smtClean="0"/>
              <a:t>Impeller</a:t>
            </a:r>
            <a:r>
              <a:rPr lang="fr-FR" baseline="30000" dirty="0" smtClean="0"/>
              <a:t> </a:t>
            </a:r>
            <a:r>
              <a:rPr lang="fr-FR" b="1" baseline="30000" dirty="0" err="1" smtClean="0"/>
              <a:t>Capacities</a:t>
            </a:r>
            <a:r>
              <a:rPr lang="fr-FR" b="1" baseline="30000" dirty="0"/>
              <a:t>: </a:t>
            </a:r>
            <a:r>
              <a:rPr lang="fr-FR" baseline="30000" dirty="0"/>
              <a:t>up to 15850 </a:t>
            </a:r>
            <a:r>
              <a:rPr lang="fr-FR" baseline="30000" dirty="0" smtClean="0"/>
              <a:t>USGPM,</a:t>
            </a:r>
            <a:r>
              <a:rPr lang="fr-FR" dirty="0" smtClean="0"/>
              <a:t> </a:t>
            </a:r>
            <a:r>
              <a:rPr lang="fr-FR" baseline="30000" dirty="0" smtClean="0"/>
              <a:t>3600 m3/</a:t>
            </a:r>
            <a:r>
              <a:rPr lang="fr-FR" baseline="30000" dirty="0" err="1" smtClean="0"/>
              <a:t>hr</a:t>
            </a:r>
            <a:endParaRPr lang="fr-FR" baseline="30000" dirty="0" smtClean="0"/>
          </a:p>
          <a:p>
            <a:r>
              <a:rPr lang="fr-FR" b="1" baseline="30000" dirty="0" smtClean="0"/>
              <a:t>Head: </a:t>
            </a:r>
            <a:r>
              <a:rPr lang="fr-FR" baseline="30000" dirty="0"/>
              <a:t>up to </a:t>
            </a:r>
            <a:r>
              <a:rPr lang="fr-FR" baseline="30000" dirty="0" smtClean="0"/>
              <a:t>655ft</a:t>
            </a:r>
            <a:r>
              <a:rPr lang="fr-FR" dirty="0" smtClean="0"/>
              <a:t> </a:t>
            </a:r>
            <a:r>
              <a:rPr lang="fr-FR" baseline="30000" dirty="0" smtClean="0"/>
              <a:t>(200m)</a:t>
            </a:r>
          </a:p>
          <a:p>
            <a:r>
              <a:rPr lang="fr-FR" b="1" baseline="30000" dirty="0" smtClean="0"/>
              <a:t>Pressure: </a:t>
            </a:r>
            <a:r>
              <a:rPr lang="fr-FR" baseline="30000" dirty="0" smtClean="0"/>
              <a:t>up to 600 PSI</a:t>
            </a:r>
            <a:r>
              <a:rPr lang="fr-FR" dirty="0" smtClean="0"/>
              <a:t> </a:t>
            </a:r>
            <a:r>
              <a:rPr lang="fr-FR" baseline="30000" dirty="0" smtClean="0"/>
              <a:t>(4136 </a:t>
            </a:r>
            <a:r>
              <a:rPr lang="fr-FR" baseline="30000" dirty="0" err="1" smtClean="0"/>
              <a:t>kpa</a:t>
            </a:r>
            <a:r>
              <a:rPr lang="fr-FR" baseline="30000" dirty="0" smtClean="0"/>
              <a:t>)</a:t>
            </a:r>
          </a:p>
          <a:p>
            <a:r>
              <a:rPr lang="fr-FR" b="1" baseline="30000" dirty="0" smtClean="0"/>
              <a:t>Horsepower</a:t>
            </a:r>
            <a:r>
              <a:rPr lang="fr-FR" b="1" baseline="30000" dirty="0"/>
              <a:t>:</a:t>
            </a:r>
            <a:r>
              <a:rPr lang="fr-FR" b="1" dirty="0"/>
              <a:t> </a:t>
            </a:r>
            <a:r>
              <a:rPr lang="fr-FR" baseline="30000" dirty="0"/>
              <a:t>up to </a:t>
            </a:r>
            <a:r>
              <a:rPr lang="fr-FR" baseline="30000" dirty="0" smtClean="0"/>
              <a:t>1000HP</a:t>
            </a:r>
            <a:r>
              <a:rPr lang="fr-FR" dirty="0" smtClean="0"/>
              <a:t> </a:t>
            </a:r>
            <a:r>
              <a:rPr lang="fr-FR" baseline="30000" dirty="0" smtClean="0"/>
              <a:t>(746kW</a:t>
            </a:r>
            <a:r>
              <a:rPr lang="fr-FR" baseline="30000" dirty="0"/>
              <a:t>)	</a:t>
            </a:r>
            <a:endParaRPr lang="fr-FR" dirty="0"/>
          </a:p>
          <a:p>
            <a:r>
              <a:rPr lang="fr-FR" b="1" baseline="30000" dirty="0" smtClean="0"/>
              <a:t>Drives:</a:t>
            </a:r>
            <a:r>
              <a:rPr lang="fr-FR" b="1" dirty="0" smtClean="0"/>
              <a:t> </a:t>
            </a:r>
            <a:r>
              <a:rPr lang="fr-FR" baseline="30000" dirty="0" smtClean="0"/>
              <a:t>TC Electric Motors	</a:t>
            </a:r>
          </a:p>
          <a:p>
            <a:r>
              <a:rPr lang="fr-FR" b="1" baseline="30000" dirty="0" smtClean="0"/>
              <a:t>Applications</a:t>
            </a:r>
            <a:r>
              <a:rPr lang="fr-FR" b="1" baseline="30000" dirty="0"/>
              <a:t>:</a:t>
            </a:r>
            <a:r>
              <a:rPr lang="fr-FR" b="1" dirty="0"/>
              <a:t> </a:t>
            </a:r>
            <a:r>
              <a:rPr lang="fr-FR" baseline="30000" dirty="0"/>
              <a:t>Water / </a:t>
            </a:r>
            <a:r>
              <a:rPr lang="fr-FR" baseline="30000" dirty="0" smtClean="0"/>
              <a:t>Glycol</a:t>
            </a:r>
            <a:r>
              <a:rPr lang="fr-FR" baseline="30000" dirty="0"/>
              <a:t>	</a:t>
            </a:r>
            <a:r>
              <a:rPr lang="fr-FR" dirty="0"/>
              <a:t> </a:t>
            </a:r>
          </a:p>
          <a:p>
            <a:r>
              <a:rPr lang="fr-FR" b="1" baseline="30000" dirty="0" err="1"/>
              <a:t>Temperature</a:t>
            </a:r>
            <a:r>
              <a:rPr lang="fr-FR" b="1" baseline="30000" dirty="0"/>
              <a:t>:</a:t>
            </a:r>
            <a:r>
              <a:rPr lang="fr-FR" b="1" dirty="0"/>
              <a:t> </a:t>
            </a:r>
            <a:r>
              <a:rPr lang="fr-FR" baseline="30000" dirty="0"/>
              <a:t>up to 300°F </a:t>
            </a:r>
            <a:r>
              <a:rPr lang="fr-FR" baseline="30000" dirty="0" smtClean="0"/>
              <a:t>(</a:t>
            </a:r>
            <a:r>
              <a:rPr lang="fr-FR" baseline="30000" dirty="0"/>
              <a:t>149°C</a:t>
            </a:r>
            <a:r>
              <a:rPr lang="fr-FR" baseline="30000" dirty="0" smtClean="0"/>
              <a:t>)</a:t>
            </a:r>
          </a:p>
          <a:p>
            <a:r>
              <a:rPr lang="en-CA" b="1" baseline="30000" dirty="0" smtClean="0"/>
              <a:t>Constr</a:t>
            </a:r>
            <a:r>
              <a:rPr lang="en-CA" b="1" baseline="30000" dirty="0"/>
              <a:t>. Materials:</a:t>
            </a:r>
            <a:r>
              <a:rPr lang="en-CA" baseline="30000" dirty="0"/>
              <a:t> </a:t>
            </a:r>
            <a:r>
              <a:rPr lang="fr-FR" baseline="30000" dirty="0" err="1"/>
              <a:t>Cast</a:t>
            </a:r>
            <a:r>
              <a:rPr lang="fr-FR" baseline="30000" dirty="0"/>
              <a:t> </a:t>
            </a:r>
            <a:r>
              <a:rPr lang="fr-FR" baseline="30000" dirty="0" err="1"/>
              <a:t>Iron</a:t>
            </a:r>
            <a:r>
              <a:rPr lang="fr-FR" baseline="30000" dirty="0"/>
              <a:t>, </a:t>
            </a:r>
            <a:r>
              <a:rPr lang="fr-FR" baseline="30000" dirty="0" smtClean="0"/>
              <a:t>Bronze </a:t>
            </a:r>
            <a:r>
              <a:rPr lang="fr-FR" baseline="30000" dirty="0" err="1"/>
              <a:t>Fitted</a:t>
            </a:r>
            <a:r>
              <a:rPr lang="fr-FR" baseline="30000" dirty="0"/>
              <a:t> as </a:t>
            </a:r>
            <a:r>
              <a:rPr lang="fr-FR" baseline="30000" dirty="0" smtClean="0"/>
              <a:t>Standard</a:t>
            </a:r>
            <a:r>
              <a:rPr lang="fr-FR" baseline="30000" dirty="0"/>
              <a:t>, </a:t>
            </a:r>
            <a:r>
              <a:rPr lang="fr-FR" baseline="30000" dirty="0" err="1" smtClean="0"/>
              <a:t>Other</a:t>
            </a:r>
            <a:r>
              <a:rPr lang="fr-FR" baseline="30000" dirty="0" smtClean="0"/>
              <a:t> </a:t>
            </a:r>
            <a:r>
              <a:rPr lang="fr-FR" baseline="30000" dirty="0" err="1" smtClean="0"/>
              <a:t>Materials</a:t>
            </a:r>
            <a:r>
              <a:rPr lang="fr-FR" baseline="30000" dirty="0" smtClean="0"/>
              <a:t>  </a:t>
            </a:r>
            <a:r>
              <a:rPr lang="fr-FR" baseline="30000" dirty="0" err="1" smtClean="0"/>
              <a:t>Also</a:t>
            </a:r>
            <a:r>
              <a:rPr lang="fr-FR" baseline="30000" dirty="0" smtClean="0"/>
              <a:t> </a:t>
            </a:r>
            <a:r>
              <a:rPr lang="fr-FR" baseline="30000" dirty="0" err="1"/>
              <a:t>Available</a:t>
            </a:r>
            <a:endParaRPr lang="en-CA" dirty="0"/>
          </a:p>
        </p:txBody>
      </p:sp>
    </p:spTree>
    <p:extLst>
      <p:ext uri="{BB962C8B-B14F-4D97-AF65-F5344CB8AC3E}">
        <p14:creationId xmlns:p14="http://schemas.microsoft.com/office/powerpoint/2010/main" val="28859941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10" name="TextBox 9"/>
          <p:cNvSpPr txBox="1"/>
          <p:nvPr/>
        </p:nvSpPr>
        <p:spPr>
          <a:xfrm>
            <a:off x="395536" y="332656"/>
            <a:ext cx="554461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2400" dirty="0">
                <a:latin typeface="Days" panose="02000505050000020004" pitchFamily="2" charset="0"/>
              </a:rPr>
              <a:t>Flo </a:t>
            </a:r>
            <a:r>
              <a:rPr lang="en-CA" sz="2400" dirty="0" err="1" smtClean="0">
                <a:latin typeface="Days" panose="02000505050000020004" pitchFamily="2" charset="0"/>
              </a:rPr>
              <a:t>Fab’s</a:t>
            </a:r>
            <a:r>
              <a:rPr lang="en-CA" sz="2400" dirty="0" smtClean="0">
                <a:latin typeface="Days" panose="02000505050000020004" pitchFamily="2" charset="0"/>
              </a:rPr>
              <a:t> </a:t>
            </a:r>
            <a:r>
              <a:rPr lang="en-CA" sz="2400" dirty="0">
                <a:latin typeface="Days" panose="02000505050000020004" pitchFamily="2" charset="0"/>
              </a:rPr>
              <a:t>Base </a:t>
            </a:r>
            <a:r>
              <a:rPr lang="en-CA" sz="2400" dirty="0" smtClean="0">
                <a:latin typeface="Days" panose="02000505050000020004" pitchFamily="2" charset="0"/>
              </a:rPr>
              <a:t>Mounted Pump</a:t>
            </a:r>
          </a:p>
          <a:p>
            <a:r>
              <a:rPr lang="en-US"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Series 2000</a:t>
            </a:r>
            <a:endParaRPr lang="en-CA"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844" y="3555776"/>
            <a:ext cx="3997365" cy="2998023"/>
          </a:xfrm>
          <a:prstGeom prst="rect">
            <a:avLst/>
          </a:prstGeom>
        </p:spPr>
      </p:pic>
      <p:sp>
        <p:nvSpPr>
          <p:cNvPr id="8" name="Rectangle 7"/>
          <p:cNvSpPr/>
          <p:nvPr/>
        </p:nvSpPr>
        <p:spPr>
          <a:xfrm>
            <a:off x="323528" y="1340768"/>
            <a:ext cx="6415410" cy="2585323"/>
          </a:xfrm>
          <a:prstGeom prst="rect">
            <a:avLst/>
          </a:prstGeom>
        </p:spPr>
        <p:txBody>
          <a:bodyPr wrap="square">
            <a:spAutoFit/>
          </a:bodyPr>
          <a:lstStyle/>
          <a:p>
            <a:r>
              <a:rPr lang="en-CA" b="1" baseline="30000" dirty="0"/>
              <a:t>Type: </a:t>
            </a:r>
            <a:r>
              <a:rPr lang="en-CA" baseline="30000" dirty="0"/>
              <a:t>Radially Split Bearing Frame Pump Mounted With Flexible </a:t>
            </a:r>
            <a:r>
              <a:rPr lang="en-CA" baseline="30000" dirty="0" smtClean="0"/>
              <a:t>Coupling</a:t>
            </a:r>
            <a:r>
              <a:rPr lang="en-CA" dirty="0" smtClean="0"/>
              <a:t> </a:t>
            </a:r>
            <a:r>
              <a:rPr lang="fr-FR" baseline="30000" dirty="0" smtClean="0"/>
              <a:t>Back </a:t>
            </a:r>
            <a:r>
              <a:rPr lang="fr-FR" baseline="30000" dirty="0"/>
              <a:t>Pull Out </a:t>
            </a:r>
            <a:r>
              <a:rPr lang="fr-FR" baseline="30000" dirty="0" smtClean="0"/>
              <a:t>Design</a:t>
            </a:r>
          </a:p>
          <a:p>
            <a:r>
              <a:rPr lang="fr-FR" b="1" baseline="30000" dirty="0" err="1" smtClean="0"/>
              <a:t>Capacities</a:t>
            </a:r>
            <a:r>
              <a:rPr lang="fr-FR" b="1" baseline="30000" dirty="0"/>
              <a:t>: </a:t>
            </a:r>
            <a:r>
              <a:rPr lang="fr-FR" baseline="30000" dirty="0"/>
              <a:t>up to 1900 </a:t>
            </a:r>
            <a:r>
              <a:rPr lang="fr-FR" baseline="30000" dirty="0" smtClean="0"/>
              <a:t>USGPM</a:t>
            </a:r>
            <a:r>
              <a:rPr lang="fr-FR" dirty="0" smtClean="0"/>
              <a:t> </a:t>
            </a:r>
            <a:r>
              <a:rPr lang="fr-FR" baseline="30000" dirty="0" smtClean="0"/>
              <a:t>(431 </a:t>
            </a:r>
            <a:r>
              <a:rPr lang="fr-FR" baseline="30000" dirty="0"/>
              <a:t>m3/</a:t>
            </a:r>
            <a:r>
              <a:rPr lang="fr-FR" baseline="30000" dirty="0" err="1"/>
              <a:t>hr</a:t>
            </a:r>
            <a:r>
              <a:rPr lang="fr-FR" baseline="30000" dirty="0" smtClean="0"/>
              <a:t>)</a:t>
            </a:r>
          </a:p>
          <a:p>
            <a:r>
              <a:rPr lang="fr-FR" b="1" baseline="30000" dirty="0" smtClean="0"/>
              <a:t>Head: </a:t>
            </a:r>
            <a:r>
              <a:rPr lang="fr-FR" baseline="30000" dirty="0"/>
              <a:t>up to 120 </a:t>
            </a:r>
            <a:r>
              <a:rPr lang="fr-FR" baseline="30000" dirty="0" err="1"/>
              <a:t>ft</a:t>
            </a:r>
            <a:r>
              <a:rPr lang="fr-FR" baseline="30000" dirty="0" smtClean="0"/>
              <a:t>.</a:t>
            </a:r>
            <a:r>
              <a:rPr lang="fr-FR" dirty="0" smtClean="0"/>
              <a:t> </a:t>
            </a:r>
            <a:r>
              <a:rPr lang="fr-FR" baseline="30000" dirty="0" smtClean="0"/>
              <a:t>(</a:t>
            </a:r>
            <a:r>
              <a:rPr lang="fr-FR" baseline="30000" dirty="0"/>
              <a:t>37 m)</a:t>
            </a:r>
            <a:endParaRPr lang="fr-FR" baseline="30000" dirty="0" smtClean="0"/>
          </a:p>
          <a:p>
            <a:r>
              <a:rPr lang="fr-FR" b="1" baseline="30000" dirty="0" smtClean="0"/>
              <a:t>Pressure: </a:t>
            </a:r>
            <a:r>
              <a:rPr lang="fr-FR" baseline="30000" dirty="0"/>
              <a:t>up to 175 </a:t>
            </a:r>
            <a:r>
              <a:rPr lang="fr-FR" baseline="30000" dirty="0" smtClean="0"/>
              <a:t>PSI</a:t>
            </a:r>
            <a:r>
              <a:rPr lang="fr-FR" dirty="0" smtClean="0"/>
              <a:t> </a:t>
            </a:r>
            <a:r>
              <a:rPr lang="fr-FR" baseline="30000" dirty="0" smtClean="0"/>
              <a:t>(1206 </a:t>
            </a:r>
            <a:r>
              <a:rPr lang="fr-FR" baseline="30000" dirty="0" err="1"/>
              <a:t>kpa</a:t>
            </a:r>
            <a:r>
              <a:rPr lang="fr-FR" baseline="30000" dirty="0"/>
              <a:t>) </a:t>
            </a:r>
            <a:r>
              <a:rPr lang="fr-FR" baseline="30000" dirty="0" err="1" smtClean="0"/>
              <a:t>with</a:t>
            </a:r>
            <a:r>
              <a:rPr lang="fr-FR" baseline="30000" dirty="0" smtClean="0"/>
              <a:t> </a:t>
            </a:r>
            <a:r>
              <a:rPr lang="fr-FR" baseline="30000" dirty="0"/>
              <a:t>125# </a:t>
            </a:r>
            <a:r>
              <a:rPr lang="fr-FR" baseline="30000" dirty="0" err="1" smtClean="0"/>
              <a:t>flanges</a:t>
            </a:r>
            <a:endParaRPr lang="fr-FR" baseline="30000" dirty="0" smtClean="0"/>
          </a:p>
          <a:p>
            <a:r>
              <a:rPr lang="fr-FR" b="1" baseline="30000" dirty="0" smtClean="0"/>
              <a:t>Horsepower</a:t>
            </a:r>
            <a:r>
              <a:rPr lang="fr-FR" b="1" baseline="30000" dirty="0"/>
              <a:t>:</a:t>
            </a:r>
            <a:r>
              <a:rPr lang="fr-FR" b="1" dirty="0"/>
              <a:t> </a:t>
            </a:r>
            <a:r>
              <a:rPr lang="fr-FR" baseline="30000" dirty="0"/>
              <a:t>up to 200 </a:t>
            </a:r>
            <a:r>
              <a:rPr lang="fr-FR" baseline="30000" dirty="0" smtClean="0"/>
              <a:t>HP</a:t>
            </a:r>
            <a:r>
              <a:rPr lang="fr-FR" dirty="0" smtClean="0"/>
              <a:t> </a:t>
            </a:r>
            <a:r>
              <a:rPr lang="fr-FR" baseline="30000" dirty="0" smtClean="0"/>
              <a:t>(149kW</a:t>
            </a:r>
            <a:r>
              <a:rPr lang="fr-FR" baseline="30000" dirty="0"/>
              <a:t>)	</a:t>
            </a:r>
            <a:endParaRPr lang="fr-FR" dirty="0"/>
          </a:p>
          <a:p>
            <a:r>
              <a:rPr lang="fr-FR" b="1" baseline="30000" dirty="0" smtClean="0"/>
              <a:t>Drives:</a:t>
            </a:r>
            <a:r>
              <a:rPr lang="fr-FR" b="1" dirty="0" smtClean="0"/>
              <a:t> </a:t>
            </a:r>
            <a:r>
              <a:rPr lang="en-CA" baseline="30000" dirty="0"/>
              <a:t>T Frame Electric Motors or Diesel </a:t>
            </a:r>
            <a:r>
              <a:rPr lang="en-CA" baseline="30000" dirty="0" smtClean="0"/>
              <a:t>Engines</a:t>
            </a:r>
            <a:r>
              <a:rPr lang="fr-FR" baseline="30000" dirty="0" smtClean="0"/>
              <a:t>	</a:t>
            </a:r>
          </a:p>
          <a:p>
            <a:r>
              <a:rPr lang="fr-FR" b="1" baseline="30000" dirty="0" smtClean="0"/>
              <a:t>Applications</a:t>
            </a:r>
            <a:r>
              <a:rPr lang="fr-FR" b="1" baseline="30000" dirty="0"/>
              <a:t>:</a:t>
            </a:r>
            <a:r>
              <a:rPr lang="fr-FR" b="1" dirty="0"/>
              <a:t> </a:t>
            </a:r>
            <a:r>
              <a:rPr lang="fr-FR" baseline="30000" dirty="0"/>
              <a:t>Water / </a:t>
            </a:r>
            <a:r>
              <a:rPr lang="fr-FR" baseline="30000" dirty="0" smtClean="0"/>
              <a:t>Glycol</a:t>
            </a:r>
            <a:r>
              <a:rPr lang="fr-FR" baseline="30000" dirty="0"/>
              <a:t>	</a:t>
            </a:r>
            <a:r>
              <a:rPr lang="fr-FR" dirty="0"/>
              <a:t> </a:t>
            </a:r>
          </a:p>
          <a:p>
            <a:r>
              <a:rPr lang="fr-FR" b="1" baseline="30000" dirty="0" err="1"/>
              <a:t>Temperature</a:t>
            </a:r>
            <a:r>
              <a:rPr lang="fr-FR" b="1" baseline="30000" dirty="0"/>
              <a:t>:</a:t>
            </a:r>
            <a:r>
              <a:rPr lang="fr-FR" b="1" dirty="0"/>
              <a:t> </a:t>
            </a:r>
            <a:r>
              <a:rPr lang="fr-FR" baseline="30000" dirty="0"/>
              <a:t>up to 300°F </a:t>
            </a:r>
            <a:r>
              <a:rPr lang="fr-FR" baseline="30000" dirty="0" smtClean="0"/>
              <a:t>(</a:t>
            </a:r>
            <a:r>
              <a:rPr lang="fr-FR" baseline="30000" dirty="0"/>
              <a:t>149°C</a:t>
            </a:r>
            <a:r>
              <a:rPr lang="fr-FR" baseline="30000" dirty="0" smtClean="0"/>
              <a:t>)</a:t>
            </a:r>
          </a:p>
          <a:p>
            <a:r>
              <a:rPr lang="en-CA" b="1" baseline="30000" dirty="0" smtClean="0"/>
              <a:t>Constr</a:t>
            </a:r>
            <a:r>
              <a:rPr lang="en-CA" b="1" baseline="30000" dirty="0"/>
              <a:t>. Materials:</a:t>
            </a:r>
            <a:r>
              <a:rPr lang="en-CA" baseline="30000" dirty="0"/>
              <a:t> </a:t>
            </a:r>
            <a:r>
              <a:rPr lang="fr-FR" baseline="30000" dirty="0" err="1"/>
              <a:t>Cast</a:t>
            </a:r>
            <a:r>
              <a:rPr lang="fr-FR" baseline="30000" dirty="0"/>
              <a:t> </a:t>
            </a:r>
            <a:r>
              <a:rPr lang="fr-FR" baseline="30000" dirty="0" err="1"/>
              <a:t>Iron</a:t>
            </a:r>
            <a:r>
              <a:rPr lang="fr-FR" baseline="30000" dirty="0"/>
              <a:t>, </a:t>
            </a:r>
            <a:r>
              <a:rPr lang="fr-FR" baseline="30000" dirty="0" smtClean="0"/>
              <a:t>Bronze </a:t>
            </a:r>
            <a:r>
              <a:rPr lang="fr-FR" baseline="30000" dirty="0" err="1"/>
              <a:t>Fitted</a:t>
            </a:r>
            <a:r>
              <a:rPr lang="fr-FR" baseline="30000" dirty="0"/>
              <a:t> as </a:t>
            </a:r>
            <a:r>
              <a:rPr lang="fr-FR" baseline="30000" dirty="0" smtClean="0"/>
              <a:t>Standard</a:t>
            </a:r>
            <a:r>
              <a:rPr lang="fr-FR" baseline="30000" dirty="0"/>
              <a:t>, </a:t>
            </a:r>
            <a:r>
              <a:rPr lang="fr-FR" baseline="30000" dirty="0" err="1" smtClean="0"/>
              <a:t>Other</a:t>
            </a:r>
            <a:r>
              <a:rPr lang="fr-FR" baseline="30000" dirty="0" smtClean="0"/>
              <a:t> </a:t>
            </a:r>
            <a:r>
              <a:rPr lang="fr-FR" baseline="30000" dirty="0" err="1" smtClean="0"/>
              <a:t>Materials</a:t>
            </a:r>
            <a:r>
              <a:rPr lang="fr-FR" baseline="30000" dirty="0" smtClean="0"/>
              <a:t>  </a:t>
            </a:r>
            <a:r>
              <a:rPr lang="fr-FR" baseline="30000" dirty="0" err="1" smtClean="0"/>
              <a:t>Also</a:t>
            </a:r>
            <a:r>
              <a:rPr lang="fr-FR" baseline="30000" dirty="0" smtClean="0"/>
              <a:t> </a:t>
            </a:r>
            <a:r>
              <a:rPr lang="fr-FR" baseline="30000" dirty="0" err="1"/>
              <a:t>Available</a:t>
            </a:r>
            <a:endParaRPr lang="en-CA" dirty="0"/>
          </a:p>
        </p:txBody>
      </p:sp>
    </p:spTree>
    <p:extLst>
      <p:ext uri="{BB962C8B-B14F-4D97-AF65-F5344CB8AC3E}">
        <p14:creationId xmlns:p14="http://schemas.microsoft.com/office/powerpoint/2010/main" val="842688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10" name="TextBox 9"/>
          <p:cNvSpPr txBox="1"/>
          <p:nvPr/>
        </p:nvSpPr>
        <p:spPr>
          <a:xfrm>
            <a:off x="395536" y="332656"/>
            <a:ext cx="554461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2400" dirty="0">
                <a:latin typeface="Days" panose="02000505050000020004" pitchFamily="2" charset="0"/>
              </a:rPr>
              <a:t>Flo </a:t>
            </a:r>
            <a:r>
              <a:rPr lang="en-CA" sz="2400" dirty="0" err="1" smtClean="0">
                <a:latin typeface="Days" panose="02000505050000020004" pitchFamily="2" charset="0"/>
              </a:rPr>
              <a:t>Fab’s</a:t>
            </a:r>
            <a:r>
              <a:rPr lang="en-CA" sz="2400" dirty="0" smtClean="0">
                <a:latin typeface="Days" panose="02000505050000020004" pitchFamily="2" charset="0"/>
              </a:rPr>
              <a:t> </a:t>
            </a:r>
            <a:r>
              <a:rPr lang="en-CA" sz="2400" dirty="0">
                <a:latin typeface="Days" panose="02000505050000020004" pitchFamily="2" charset="0"/>
              </a:rPr>
              <a:t>Base </a:t>
            </a:r>
            <a:r>
              <a:rPr lang="en-CA" sz="2400" dirty="0" smtClean="0">
                <a:latin typeface="Days" panose="02000505050000020004" pitchFamily="2" charset="0"/>
              </a:rPr>
              <a:t>Mounted Pump</a:t>
            </a:r>
          </a:p>
          <a:p>
            <a:r>
              <a:rPr lang="en-US"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Series 2300/2600</a:t>
            </a:r>
            <a:endParaRPr lang="en-CA"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3888" y="4082818"/>
            <a:ext cx="3680282" cy="2065246"/>
          </a:xfrm>
          <a:prstGeom prst="rect">
            <a:avLst/>
          </a:prstGeom>
        </p:spPr>
      </p:pic>
      <p:sp>
        <p:nvSpPr>
          <p:cNvPr id="9" name="Rectangle 8"/>
          <p:cNvSpPr/>
          <p:nvPr/>
        </p:nvSpPr>
        <p:spPr>
          <a:xfrm>
            <a:off x="323528" y="1412776"/>
            <a:ext cx="6415410" cy="2492990"/>
          </a:xfrm>
          <a:prstGeom prst="rect">
            <a:avLst/>
          </a:prstGeom>
        </p:spPr>
        <p:txBody>
          <a:bodyPr wrap="square">
            <a:spAutoFit/>
          </a:bodyPr>
          <a:lstStyle/>
          <a:p>
            <a:r>
              <a:rPr lang="en-CA" b="1" baseline="30000" dirty="0"/>
              <a:t>Type: </a:t>
            </a:r>
            <a:r>
              <a:rPr lang="en-CA" baseline="30000" dirty="0"/>
              <a:t>Radially Split Bearing Frame Pump Mounted With Flexible Coupling Back Pull Out </a:t>
            </a:r>
            <a:r>
              <a:rPr lang="en-CA" baseline="30000" dirty="0" smtClean="0"/>
              <a:t>Design</a:t>
            </a:r>
            <a:endParaRPr lang="fr-FR" baseline="30000" dirty="0" smtClean="0"/>
          </a:p>
          <a:p>
            <a:r>
              <a:rPr lang="fr-FR" b="1" baseline="30000" dirty="0" err="1" smtClean="0"/>
              <a:t>Capacities</a:t>
            </a:r>
            <a:r>
              <a:rPr lang="fr-FR" b="1" baseline="30000" dirty="0"/>
              <a:t>: </a:t>
            </a:r>
            <a:r>
              <a:rPr lang="fr-FR" b="1" baseline="30000" dirty="0" smtClean="0"/>
              <a:t> </a:t>
            </a:r>
            <a:r>
              <a:rPr lang="fr-FR" baseline="30000" dirty="0" err="1" smtClean="0"/>
              <a:t>from</a:t>
            </a:r>
            <a:r>
              <a:rPr lang="fr-FR" baseline="30000" dirty="0" smtClean="0"/>
              <a:t> </a:t>
            </a:r>
            <a:r>
              <a:rPr lang="fr-FR" baseline="30000" dirty="0"/>
              <a:t>1900 to </a:t>
            </a:r>
            <a:r>
              <a:rPr lang="fr-FR" baseline="30000" dirty="0" smtClean="0"/>
              <a:t>6500 USGPM</a:t>
            </a:r>
            <a:r>
              <a:rPr lang="fr-FR" dirty="0" smtClean="0"/>
              <a:t> </a:t>
            </a:r>
            <a:r>
              <a:rPr lang="fr-FR" baseline="30000" dirty="0" smtClean="0"/>
              <a:t>(432 </a:t>
            </a:r>
            <a:r>
              <a:rPr lang="fr-FR" baseline="30000" dirty="0"/>
              <a:t>to 1476 m3/</a:t>
            </a:r>
            <a:r>
              <a:rPr lang="fr-FR" baseline="30000" dirty="0" err="1"/>
              <a:t>hr</a:t>
            </a:r>
            <a:r>
              <a:rPr lang="fr-FR" baseline="30000" dirty="0" smtClean="0"/>
              <a:t>)</a:t>
            </a:r>
          </a:p>
          <a:p>
            <a:pPr>
              <a:lnSpc>
                <a:spcPct val="150000"/>
              </a:lnSpc>
            </a:pPr>
            <a:r>
              <a:rPr lang="fr-FR" b="1" baseline="30000" dirty="0" smtClean="0"/>
              <a:t>Head: </a:t>
            </a:r>
            <a:r>
              <a:rPr lang="fr-FR" baseline="30000" dirty="0"/>
              <a:t>up to 410 </a:t>
            </a:r>
            <a:r>
              <a:rPr lang="fr-FR" baseline="30000" dirty="0" err="1"/>
              <a:t>ft</a:t>
            </a:r>
            <a:r>
              <a:rPr lang="fr-FR" baseline="30000" dirty="0" smtClean="0"/>
              <a:t>. (</a:t>
            </a:r>
            <a:r>
              <a:rPr lang="fr-FR" baseline="30000" dirty="0"/>
              <a:t>125 </a:t>
            </a:r>
            <a:r>
              <a:rPr lang="fr-FR" baseline="30000" dirty="0" smtClean="0"/>
              <a:t>m)</a:t>
            </a:r>
          </a:p>
          <a:p>
            <a:pPr>
              <a:lnSpc>
                <a:spcPct val="150000"/>
              </a:lnSpc>
            </a:pPr>
            <a:r>
              <a:rPr lang="fr-FR" b="1" baseline="30000" dirty="0" smtClean="0"/>
              <a:t>Pressure: </a:t>
            </a:r>
            <a:r>
              <a:rPr lang="fr-FR" baseline="30000" dirty="0"/>
              <a:t>up to 400 </a:t>
            </a:r>
            <a:r>
              <a:rPr lang="fr-FR" baseline="30000" dirty="0" smtClean="0"/>
              <a:t>PSI (1206 </a:t>
            </a:r>
            <a:r>
              <a:rPr lang="fr-FR" baseline="30000" dirty="0" err="1"/>
              <a:t>kpa</a:t>
            </a:r>
            <a:r>
              <a:rPr lang="fr-FR" baseline="30000" dirty="0"/>
              <a:t>) </a:t>
            </a:r>
            <a:r>
              <a:rPr lang="fr-FR" baseline="30000" dirty="0" err="1" smtClean="0"/>
              <a:t>with</a:t>
            </a:r>
            <a:r>
              <a:rPr lang="fr-FR" baseline="30000" dirty="0" smtClean="0"/>
              <a:t> </a:t>
            </a:r>
            <a:r>
              <a:rPr lang="fr-FR" baseline="30000" dirty="0"/>
              <a:t>400# </a:t>
            </a:r>
            <a:r>
              <a:rPr lang="fr-FR" baseline="30000" dirty="0" err="1"/>
              <a:t>flanges</a:t>
            </a:r>
            <a:endParaRPr lang="fr-FR" baseline="30000" dirty="0" smtClean="0"/>
          </a:p>
          <a:p>
            <a:r>
              <a:rPr lang="fr-FR" b="1" baseline="30000" dirty="0" smtClean="0"/>
              <a:t>Horsepower</a:t>
            </a:r>
            <a:r>
              <a:rPr lang="fr-FR" b="1" baseline="30000" dirty="0"/>
              <a:t>:</a:t>
            </a:r>
            <a:r>
              <a:rPr lang="fr-FR" b="1" dirty="0"/>
              <a:t> </a:t>
            </a:r>
            <a:r>
              <a:rPr lang="fr-FR" baseline="30000" dirty="0"/>
              <a:t>up to 500 </a:t>
            </a:r>
            <a:r>
              <a:rPr lang="fr-FR" baseline="30000" dirty="0" smtClean="0"/>
              <a:t>HP</a:t>
            </a:r>
            <a:r>
              <a:rPr lang="fr-FR" dirty="0" smtClean="0"/>
              <a:t> </a:t>
            </a:r>
            <a:r>
              <a:rPr lang="fr-FR" baseline="30000" dirty="0" smtClean="0"/>
              <a:t>(373kW</a:t>
            </a:r>
            <a:r>
              <a:rPr lang="fr-FR" baseline="30000" dirty="0"/>
              <a:t>)	</a:t>
            </a:r>
            <a:endParaRPr lang="fr-FR" dirty="0"/>
          </a:p>
          <a:p>
            <a:r>
              <a:rPr lang="fr-FR" b="1" baseline="30000" dirty="0" smtClean="0"/>
              <a:t>Drives:</a:t>
            </a:r>
            <a:r>
              <a:rPr lang="fr-FR" b="1" dirty="0" smtClean="0"/>
              <a:t> </a:t>
            </a:r>
            <a:r>
              <a:rPr lang="en-CA" baseline="30000" dirty="0"/>
              <a:t>T Frame Electric Motors or Diesel </a:t>
            </a:r>
            <a:r>
              <a:rPr lang="en-CA" baseline="30000" dirty="0" smtClean="0"/>
              <a:t>Engines</a:t>
            </a:r>
            <a:r>
              <a:rPr lang="fr-FR" baseline="30000" dirty="0" smtClean="0"/>
              <a:t>	</a:t>
            </a:r>
          </a:p>
          <a:p>
            <a:r>
              <a:rPr lang="fr-FR" b="1" baseline="30000" dirty="0" smtClean="0"/>
              <a:t>Applications</a:t>
            </a:r>
            <a:r>
              <a:rPr lang="fr-FR" b="1" baseline="30000" dirty="0"/>
              <a:t>:</a:t>
            </a:r>
            <a:r>
              <a:rPr lang="fr-FR" b="1" dirty="0"/>
              <a:t> </a:t>
            </a:r>
            <a:r>
              <a:rPr lang="fr-FR" baseline="30000" dirty="0"/>
              <a:t>Water / </a:t>
            </a:r>
            <a:r>
              <a:rPr lang="fr-FR" baseline="30000" dirty="0" smtClean="0"/>
              <a:t>Glycol</a:t>
            </a:r>
            <a:r>
              <a:rPr lang="fr-FR" baseline="30000" dirty="0"/>
              <a:t>	</a:t>
            </a:r>
            <a:r>
              <a:rPr lang="fr-FR" dirty="0"/>
              <a:t> </a:t>
            </a:r>
          </a:p>
          <a:p>
            <a:r>
              <a:rPr lang="fr-FR" b="1" baseline="30000" dirty="0" err="1"/>
              <a:t>Temperature</a:t>
            </a:r>
            <a:r>
              <a:rPr lang="fr-FR" b="1" baseline="30000" dirty="0"/>
              <a:t>:</a:t>
            </a:r>
            <a:r>
              <a:rPr lang="fr-FR" b="1" dirty="0"/>
              <a:t> </a:t>
            </a:r>
            <a:r>
              <a:rPr lang="fr-FR" baseline="30000" dirty="0"/>
              <a:t>up to 300°F </a:t>
            </a:r>
            <a:r>
              <a:rPr lang="fr-FR" baseline="30000" dirty="0" smtClean="0"/>
              <a:t>(</a:t>
            </a:r>
            <a:r>
              <a:rPr lang="fr-FR" baseline="30000" dirty="0"/>
              <a:t>149°C</a:t>
            </a:r>
            <a:r>
              <a:rPr lang="fr-FR" baseline="30000" dirty="0" smtClean="0"/>
              <a:t>)</a:t>
            </a:r>
          </a:p>
          <a:p>
            <a:r>
              <a:rPr lang="en-CA" b="1" baseline="30000" dirty="0" smtClean="0"/>
              <a:t>Constr</a:t>
            </a:r>
            <a:r>
              <a:rPr lang="en-CA" b="1" baseline="30000" dirty="0"/>
              <a:t>. Materials:</a:t>
            </a:r>
            <a:r>
              <a:rPr lang="en-CA" baseline="30000" dirty="0"/>
              <a:t> </a:t>
            </a:r>
            <a:r>
              <a:rPr lang="fr-FR" baseline="30000" dirty="0" err="1"/>
              <a:t>Cast</a:t>
            </a:r>
            <a:r>
              <a:rPr lang="fr-FR" baseline="30000" dirty="0"/>
              <a:t> </a:t>
            </a:r>
            <a:r>
              <a:rPr lang="fr-FR" baseline="30000" dirty="0" err="1"/>
              <a:t>Iron</a:t>
            </a:r>
            <a:r>
              <a:rPr lang="fr-FR" baseline="30000" dirty="0"/>
              <a:t>, </a:t>
            </a:r>
            <a:r>
              <a:rPr lang="fr-FR" baseline="30000" dirty="0" smtClean="0"/>
              <a:t>Bronze </a:t>
            </a:r>
            <a:r>
              <a:rPr lang="fr-FR" baseline="30000" dirty="0" err="1"/>
              <a:t>Fitted</a:t>
            </a:r>
            <a:r>
              <a:rPr lang="fr-FR" baseline="30000" dirty="0"/>
              <a:t> as </a:t>
            </a:r>
            <a:r>
              <a:rPr lang="fr-FR" baseline="30000" dirty="0" smtClean="0"/>
              <a:t>Standard</a:t>
            </a:r>
            <a:r>
              <a:rPr lang="fr-FR" baseline="30000" dirty="0"/>
              <a:t>, </a:t>
            </a:r>
            <a:r>
              <a:rPr lang="fr-FR" baseline="30000" dirty="0" err="1" smtClean="0"/>
              <a:t>Other</a:t>
            </a:r>
            <a:r>
              <a:rPr lang="fr-FR" baseline="30000" dirty="0" smtClean="0"/>
              <a:t> </a:t>
            </a:r>
            <a:r>
              <a:rPr lang="fr-FR" baseline="30000" dirty="0" err="1" smtClean="0"/>
              <a:t>Materials</a:t>
            </a:r>
            <a:r>
              <a:rPr lang="fr-FR" baseline="30000" dirty="0" smtClean="0"/>
              <a:t>  </a:t>
            </a:r>
            <a:r>
              <a:rPr lang="fr-FR" baseline="30000" dirty="0" err="1" smtClean="0"/>
              <a:t>Also</a:t>
            </a:r>
            <a:r>
              <a:rPr lang="fr-FR" baseline="30000" dirty="0" smtClean="0"/>
              <a:t> </a:t>
            </a:r>
            <a:r>
              <a:rPr lang="fr-FR" baseline="30000" dirty="0" err="1"/>
              <a:t>Available</a:t>
            </a:r>
            <a:endParaRPr lang="en-CA" dirty="0"/>
          </a:p>
        </p:txBody>
      </p:sp>
    </p:spTree>
    <p:extLst>
      <p:ext uri="{BB962C8B-B14F-4D97-AF65-F5344CB8AC3E}">
        <p14:creationId xmlns:p14="http://schemas.microsoft.com/office/powerpoint/2010/main" val="20899066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10" name="TextBox 9"/>
          <p:cNvSpPr txBox="1"/>
          <p:nvPr/>
        </p:nvSpPr>
        <p:spPr>
          <a:xfrm>
            <a:off x="395536" y="332656"/>
            <a:ext cx="554461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2400" dirty="0">
                <a:latin typeface="Days" panose="02000505050000020004" pitchFamily="2" charset="0"/>
              </a:rPr>
              <a:t>Flo </a:t>
            </a:r>
            <a:r>
              <a:rPr lang="en-CA" sz="2400" dirty="0" err="1" smtClean="0">
                <a:latin typeface="Days" panose="02000505050000020004" pitchFamily="2" charset="0"/>
              </a:rPr>
              <a:t>Fab’s</a:t>
            </a:r>
            <a:r>
              <a:rPr lang="en-CA" sz="2400" dirty="0" smtClean="0">
                <a:latin typeface="Days" panose="02000505050000020004" pitchFamily="2" charset="0"/>
              </a:rPr>
              <a:t> </a:t>
            </a:r>
            <a:r>
              <a:rPr lang="en-CA" sz="2400" dirty="0">
                <a:latin typeface="Days" panose="02000505050000020004" pitchFamily="2" charset="0"/>
              </a:rPr>
              <a:t>Base </a:t>
            </a:r>
            <a:r>
              <a:rPr lang="en-CA" sz="2400" dirty="0" smtClean="0">
                <a:latin typeface="Days" panose="02000505050000020004" pitchFamily="2" charset="0"/>
              </a:rPr>
              <a:t>Mounted Pump</a:t>
            </a:r>
          </a:p>
          <a:p>
            <a:r>
              <a:rPr lang="en-US"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Series 4800/4900</a:t>
            </a:r>
            <a:endParaRPr lang="en-CA"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endParaRPr>
          </a:p>
        </p:txBody>
      </p:sp>
      <p:sp>
        <p:nvSpPr>
          <p:cNvPr id="9" name="Rectangle 8"/>
          <p:cNvSpPr/>
          <p:nvPr/>
        </p:nvSpPr>
        <p:spPr>
          <a:xfrm>
            <a:off x="323528" y="1268760"/>
            <a:ext cx="6415410" cy="2585323"/>
          </a:xfrm>
          <a:prstGeom prst="rect">
            <a:avLst/>
          </a:prstGeom>
        </p:spPr>
        <p:txBody>
          <a:bodyPr wrap="square">
            <a:spAutoFit/>
          </a:bodyPr>
          <a:lstStyle/>
          <a:p>
            <a:pPr>
              <a:lnSpc>
                <a:spcPct val="150000"/>
              </a:lnSpc>
            </a:pPr>
            <a:r>
              <a:rPr lang="en-CA" b="1" baseline="30000" dirty="0"/>
              <a:t>Type: </a:t>
            </a:r>
            <a:r>
              <a:rPr lang="en-CA" baseline="30000" dirty="0"/>
              <a:t>Horizontally Mounted, Single Stage, Double </a:t>
            </a:r>
            <a:r>
              <a:rPr lang="fr-FR" baseline="30000" dirty="0" err="1" smtClean="0"/>
              <a:t>Suction</a:t>
            </a:r>
            <a:r>
              <a:rPr lang="fr-FR" baseline="30000" dirty="0" smtClean="0"/>
              <a:t> </a:t>
            </a:r>
            <a:r>
              <a:rPr lang="fr-FR" baseline="30000" dirty="0"/>
              <a:t>Split </a:t>
            </a:r>
            <a:r>
              <a:rPr lang="fr-FR" baseline="30000" dirty="0" smtClean="0"/>
              <a:t>Case</a:t>
            </a:r>
          </a:p>
          <a:p>
            <a:pPr>
              <a:lnSpc>
                <a:spcPct val="150000"/>
              </a:lnSpc>
            </a:pPr>
            <a:r>
              <a:rPr lang="fr-FR" b="1" baseline="30000" dirty="0" err="1" smtClean="0"/>
              <a:t>Capacities</a:t>
            </a:r>
            <a:r>
              <a:rPr lang="fr-FR" b="1" baseline="30000" dirty="0"/>
              <a:t>: </a:t>
            </a:r>
            <a:r>
              <a:rPr lang="fr-FR" baseline="30000" dirty="0"/>
              <a:t>up to 12700 </a:t>
            </a:r>
            <a:r>
              <a:rPr lang="fr-FR" baseline="30000" dirty="0" smtClean="0"/>
              <a:t>USGPM (2884 </a:t>
            </a:r>
            <a:r>
              <a:rPr lang="fr-FR" baseline="30000" dirty="0"/>
              <a:t>m3/</a:t>
            </a:r>
            <a:r>
              <a:rPr lang="fr-FR" baseline="30000" dirty="0" err="1"/>
              <a:t>hr</a:t>
            </a:r>
            <a:r>
              <a:rPr lang="fr-FR" baseline="30000" dirty="0" smtClean="0"/>
              <a:t>)</a:t>
            </a:r>
          </a:p>
          <a:p>
            <a:pPr>
              <a:lnSpc>
                <a:spcPct val="150000"/>
              </a:lnSpc>
            </a:pPr>
            <a:r>
              <a:rPr lang="fr-FR" b="1" baseline="30000" dirty="0" smtClean="0"/>
              <a:t>Head: </a:t>
            </a:r>
            <a:r>
              <a:rPr lang="fr-FR" baseline="30000" dirty="0"/>
              <a:t>up to 625 </a:t>
            </a:r>
            <a:r>
              <a:rPr lang="fr-FR" baseline="30000" dirty="0" err="1"/>
              <a:t>ft</a:t>
            </a:r>
            <a:r>
              <a:rPr lang="fr-FR" baseline="30000" dirty="0" smtClean="0"/>
              <a:t>.(</a:t>
            </a:r>
            <a:r>
              <a:rPr lang="fr-FR" baseline="30000" dirty="0"/>
              <a:t>190 m</a:t>
            </a:r>
            <a:r>
              <a:rPr lang="fr-FR" baseline="30000" dirty="0" smtClean="0"/>
              <a:t>)</a:t>
            </a:r>
          </a:p>
          <a:p>
            <a:r>
              <a:rPr lang="fr-FR" b="1" baseline="30000" dirty="0" smtClean="0"/>
              <a:t>Pressure: </a:t>
            </a:r>
            <a:r>
              <a:rPr lang="fr-FR" baseline="30000" dirty="0"/>
              <a:t>up to 600 </a:t>
            </a:r>
            <a:r>
              <a:rPr lang="fr-FR" baseline="30000" dirty="0" smtClean="0"/>
              <a:t>PSI</a:t>
            </a:r>
            <a:r>
              <a:rPr lang="fr-FR" dirty="0" smtClean="0"/>
              <a:t> </a:t>
            </a:r>
            <a:r>
              <a:rPr lang="fr-FR" baseline="30000" dirty="0" smtClean="0"/>
              <a:t>(4136 </a:t>
            </a:r>
            <a:r>
              <a:rPr lang="fr-FR" baseline="30000" dirty="0" err="1"/>
              <a:t>kpa</a:t>
            </a:r>
            <a:r>
              <a:rPr lang="fr-FR" baseline="30000" dirty="0"/>
              <a:t>)</a:t>
            </a:r>
            <a:endParaRPr lang="fr-FR" baseline="30000" dirty="0" smtClean="0"/>
          </a:p>
          <a:p>
            <a:r>
              <a:rPr lang="fr-FR" b="1" baseline="30000" dirty="0" smtClean="0"/>
              <a:t>Horsepower:</a:t>
            </a:r>
            <a:r>
              <a:rPr lang="fr-FR" b="1" dirty="0" smtClean="0"/>
              <a:t> </a:t>
            </a:r>
            <a:r>
              <a:rPr lang="fr-FR" baseline="30000" dirty="0"/>
              <a:t>up to 1750 </a:t>
            </a:r>
            <a:r>
              <a:rPr lang="fr-FR" baseline="30000" dirty="0" smtClean="0"/>
              <a:t>HP</a:t>
            </a:r>
            <a:r>
              <a:rPr lang="fr-FR" dirty="0" smtClean="0"/>
              <a:t> </a:t>
            </a:r>
            <a:r>
              <a:rPr lang="fr-FR" baseline="30000" dirty="0" smtClean="0"/>
              <a:t>(1305 </a:t>
            </a:r>
            <a:r>
              <a:rPr lang="fr-FR" baseline="30000" dirty="0"/>
              <a:t>KW)</a:t>
            </a:r>
            <a:r>
              <a:rPr lang="fr-FR" baseline="30000" dirty="0" smtClean="0"/>
              <a:t>	</a:t>
            </a:r>
            <a:endParaRPr lang="fr-FR" dirty="0" smtClean="0"/>
          </a:p>
          <a:p>
            <a:r>
              <a:rPr lang="fr-FR" b="1" baseline="30000" dirty="0" smtClean="0"/>
              <a:t>Drives:</a:t>
            </a:r>
            <a:r>
              <a:rPr lang="fr-FR" b="1" dirty="0" smtClean="0"/>
              <a:t> </a:t>
            </a:r>
            <a:r>
              <a:rPr lang="en-CA" baseline="30000" dirty="0"/>
              <a:t>Electric Motors, Diesel Engines, Steam </a:t>
            </a:r>
            <a:r>
              <a:rPr lang="fr-FR" baseline="30000" dirty="0" smtClean="0"/>
              <a:t>Turbines	</a:t>
            </a:r>
          </a:p>
          <a:p>
            <a:r>
              <a:rPr lang="fr-FR" b="1" baseline="30000" dirty="0" smtClean="0"/>
              <a:t>Applications</a:t>
            </a:r>
            <a:r>
              <a:rPr lang="fr-FR" b="1" baseline="30000" dirty="0"/>
              <a:t>:</a:t>
            </a:r>
            <a:r>
              <a:rPr lang="fr-FR" b="1" dirty="0"/>
              <a:t> </a:t>
            </a:r>
            <a:r>
              <a:rPr lang="fr-FR" baseline="30000" dirty="0"/>
              <a:t>Water / </a:t>
            </a:r>
            <a:r>
              <a:rPr lang="fr-FR" baseline="30000" dirty="0" smtClean="0"/>
              <a:t>Glycol</a:t>
            </a:r>
            <a:r>
              <a:rPr lang="fr-FR" baseline="30000" dirty="0"/>
              <a:t>	</a:t>
            </a:r>
            <a:r>
              <a:rPr lang="fr-FR" dirty="0"/>
              <a:t> </a:t>
            </a:r>
          </a:p>
          <a:p>
            <a:r>
              <a:rPr lang="fr-FR" b="1" baseline="30000" dirty="0" err="1"/>
              <a:t>Temperature</a:t>
            </a:r>
            <a:r>
              <a:rPr lang="fr-FR" b="1" baseline="30000" dirty="0"/>
              <a:t>:</a:t>
            </a:r>
            <a:r>
              <a:rPr lang="fr-FR" b="1" dirty="0"/>
              <a:t> </a:t>
            </a:r>
            <a:r>
              <a:rPr lang="fr-FR" baseline="30000" dirty="0"/>
              <a:t>up to 300°F </a:t>
            </a:r>
            <a:r>
              <a:rPr lang="fr-FR" baseline="30000" dirty="0" smtClean="0"/>
              <a:t>(</a:t>
            </a:r>
            <a:r>
              <a:rPr lang="fr-FR" baseline="30000" dirty="0"/>
              <a:t>149°C</a:t>
            </a:r>
            <a:r>
              <a:rPr lang="fr-FR" baseline="30000" dirty="0" smtClean="0"/>
              <a:t>)</a:t>
            </a:r>
          </a:p>
          <a:p>
            <a:r>
              <a:rPr lang="en-CA" b="1" baseline="30000" dirty="0" smtClean="0"/>
              <a:t>Constr</a:t>
            </a:r>
            <a:r>
              <a:rPr lang="en-CA" b="1" baseline="30000" dirty="0"/>
              <a:t>. Materials:</a:t>
            </a:r>
            <a:r>
              <a:rPr lang="en-CA" baseline="30000" dirty="0"/>
              <a:t> </a:t>
            </a:r>
            <a:r>
              <a:rPr lang="fr-FR" baseline="30000" dirty="0" err="1"/>
              <a:t>Cast</a:t>
            </a:r>
            <a:r>
              <a:rPr lang="fr-FR" baseline="30000" dirty="0"/>
              <a:t> </a:t>
            </a:r>
            <a:r>
              <a:rPr lang="fr-FR" baseline="30000" dirty="0" err="1"/>
              <a:t>Iron</a:t>
            </a:r>
            <a:r>
              <a:rPr lang="fr-FR" baseline="30000" dirty="0"/>
              <a:t>, </a:t>
            </a:r>
            <a:r>
              <a:rPr lang="fr-FR" baseline="30000" dirty="0" smtClean="0"/>
              <a:t>Bronze </a:t>
            </a:r>
            <a:r>
              <a:rPr lang="fr-FR" baseline="30000" dirty="0" err="1"/>
              <a:t>Fitted</a:t>
            </a:r>
            <a:r>
              <a:rPr lang="fr-FR" baseline="30000" dirty="0"/>
              <a:t> as </a:t>
            </a:r>
            <a:r>
              <a:rPr lang="fr-FR" baseline="30000" dirty="0" smtClean="0"/>
              <a:t>Standard</a:t>
            </a:r>
            <a:r>
              <a:rPr lang="fr-FR" baseline="30000" dirty="0"/>
              <a:t>, </a:t>
            </a:r>
            <a:r>
              <a:rPr lang="fr-FR" baseline="30000" dirty="0" err="1" smtClean="0"/>
              <a:t>Other</a:t>
            </a:r>
            <a:r>
              <a:rPr lang="fr-FR" baseline="30000" dirty="0" smtClean="0"/>
              <a:t> </a:t>
            </a:r>
            <a:r>
              <a:rPr lang="fr-FR" baseline="30000" dirty="0" err="1" smtClean="0"/>
              <a:t>Materials</a:t>
            </a:r>
            <a:r>
              <a:rPr lang="fr-FR" baseline="30000" dirty="0" smtClean="0"/>
              <a:t>  </a:t>
            </a:r>
            <a:r>
              <a:rPr lang="fr-FR" baseline="30000" dirty="0" err="1" smtClean="0"/>
              <a:t>Also</a:t>
            </a:r>
            <a:r>
              <a:rPr lang="fr-FR" baseline="30000" dirty="0" smtClean="0"/>
              <a:t> </a:t>
            </a:r>
            <a:r>
              <a:rPr lang="fr-FR" baseline="30000" dirty="0" err="1"/>
              <a:t>Available</a:t>
            </a:r>
            <a:endParaRPr lang="en-CA" dirty="0"/>
          </a:p>
        </p:txBody>
      </p:sp>
      <p:pic>
        <p:nvPicPr>
          <p:cNvPr id="11" name="Picture 2" descr="C:\Users\Justine\Desktop\4800-490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2060" y="4301857"/>
            <a:ext cx="2376264" cy="2079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7076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pic>
        <p:nvPicPr>
          <p:cNvPr id="5123" name="Picture 3" descr="C:\Users\Justine\Desktop\4800U.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030563"/>
            <a:ext cx="2027238" cy="19907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95536" y="332656"/>
            <a:ext cx="554461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2400" dirty="0">
                <a:latin typeface="Days" panose="02000505050000020004" pitchFamily="2" charset="0"/>
              </a:rPr>
              <a:t>Flo </a:t>
            </a:r>
            <a:r>
              <a:rPr lang="en-CA" sz="2400" dirty="0" err="1" smtClean="0">
                <a:latin typeface="Days" panose="02000505050000020004" pitchFamily="2" charset="0"/>
              </a:rPr>
              <a:t>Fab’s</a:t>
            </a:r>
            <a:r>
              <a:rPr lang="en-CA" sz="2400" dirty="0" smtClean="0">
                <a:latin typeface="Days" panose="02000505050000020004" pitchFamily="2" charset="0"/>
              </a:rPr>
              <a:t> </a:t>
            </a:r>
            <a:r>
              <a:rPr lang="en-CA" sz="2400" dirty="0">
                <a:latin typeface="Days" panose="02000505050000020004" pitchFamily="2" charset="0"/>
              </a:rPr>
              <a:t>Base </a:t>
            </a:r>
            <a:r>
              <a:rPr lang="en-CA" sz="2400" dirty="0" smtClean="0">
                <a:latin typeface="Days" panose="02000505050000020004" pitchFamily="2" charset="0"/>
              </a:rPr>
              <a:t>Mounted Pump</a:t>
            </a:r>
          </a:p>
          <a:p>
            <a:r>
              <a:rPr lang="en-US"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Series  4800U</a:t>
            </a:r>
            <a:endParaRPr lang="en-CA"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endParaRPr>
          </a:p>
        </p:txBody>
      </p:sp>
      <p:sp>
        <p:nvSpPr>
          <p:cNvPr id="11" name="Rectangle 10"/>
          <p:cNvSpPr/>
          <p:nvPr/>
        </p:nvSpPr>
        <p:spPr>
          <a:xfrm>
            <a:off x="323528" y="1275725"/>
            <a:ext cx="6264696" cy="2585323"/>
          </a:xfrm>
          <a:prstGeom prst="rect">
            <a:avLst/>
          </a:prstGeom>
        </p:spPr>
        <p:txBody>
          <a:bodyPr wrap="square">
            <a:spAutoFit/>
          </a:bodyPr>
          <a:lstStyle/>
          <a:p>
            <a:r>
              <a:rPr lang="en-CA" b="1" baseline="30000" dirty="0" smtClean="0"/>
              <a:t>Type: </a:t>
            </a:r>
            <a:r>
              <a:rPr lang="en-CA" baseline="30000" dirty="0"/>
              <a:t>Single Stage, Double Suction Split </a:t>
            </a:r>
            <a:r>
              <a:rPr lang="en-CA" baseline="30000" dirty="0" smtClean="0"/>
              <a:t>Case</a:t>
            </a:r>
            <a:endParaRPr lang="fr-FR" dirty="0" smtClean="0"/>
          </a:p>
          <a:p>
            <a:r>
              <a:rPr lang="fr-FR" b="1" baseline="30000" dirty="0" smtClean="0"/>
              <a:t>Capacities: </a:t>
            </a:r>
            <a:r>
              <a:rPr lang="fr-FR" baseline="30000" dirty="0"/>
              <a:t>up to 12000 </a:t>
            </a:r>
            <a:r>
              <a:rPr lang="fr-FR" baseline="30000" dirty="0" smtClean="0"/>
              <a:t>USGPM</a:t>
            </a:r>
            <a:r>
              <a:rPr lang="fr-FR" dirty="0" smtClean="0"/>
              <a:t> </a:t>
            </a:r>
            <a:r>
              <a:rPr lang="fr-FR" baseline="30000" dirty="0" smtClean="0"/>
              <a:t>(2725 </a:t>
            </a:r>
            <a:r>
              <a:rPr lang="fr-FR" baseline="30000" dirty="0"/>
              <a:t>m3/</a:t>
            </a:r>
            <a:r>
              <a:rPr lang="fr-FR" baseline="30000" dirty="0" err="1"/>
              <a:t>hr</a:t>
            </a:r>
            <a:r>
              <a:rPr lang="fr-FR" baseline="30000" dirty="0" smtClean="0"/>
              <a:t>)</a:t>
            </a:r>
          </a:p>
          <a:p>
            <a:r>
              <a:rPr lang="fr-FR" b="1" baseline="30000" dirty="0" err="1" smtClean="0"/>
              <a:t>Head:</a:t>
            </a:r>
            <a:r>
              <a:rPr lang="fr-FR" baseline="30000" dirty="0" err="1"/>
              <a:t>up</a:t>
            </a:r>
            <a:r>
              <a:rPr lang="fr-FR" baseline="30000" dirty="0"/>
              <a:t> to 750 </a:t>
            </a:r>
            <a:r>
              <a:rPr lang="fr-FR" baseline="30000" dirty="0" err="1"/>
              <a:t>ft</a:t>
            </a:r>
            <a:r>
              <a:rPr lang="fr-FR" baseline="30000" dirty="0" smtClean="0"/>
              <a:t>.</a:t>
            </a:r>
            <a:r>
              <a:rPr lang="fr-FR" dirty="0" smtClean="0"/>
              <a:t> </a:t>
            </a:r>
            <a:r>
              <a:rPr lang="fr-FR" baseline="30000" dirty="0" smtClean="0"/>
              <a:t>(</a:t>
            </a:r>
            <a:r>
              <a:rPr lang="fr-FR" baseline="30000" dirty="0"/>
              <a:t>227 m)</a:t>
            </a:r>
            <a:endParaRPr lang="fr-FR" dirty="0" smtClean="0"/>
          </a:p>
          <a:p>
            <a:r>
              <a:rPr lang="fr-FR" b="1" baseline="30000" dirty="0" smtClean="0"/>
              <a:t>Pressure: </a:t>
            </a:r>
            <a:r>
              <a:rPr lang="fr-FR" baseline="30000" dirty="0"/>
              <a:t>up to 600 </a:t>
            </a:r>
            <a:r>
              <a:rPr lang="fr-FR" baseline="30000" dirty="0" smtClean="0"/>
              <a:t>PSI</a:t>
            </a:r>
            <a:r>
              <a:rPr lang="fr-FR" dirty="0" smtClean="0"/>
              <a:t> </a:t>
            </a:r>
            <a:r>
              <a:rPr lang="fr-FR" baseline="30000" dirty="0" smtClean="0"/>
              <a:t>(4136 </a:t>
            </a:r>
            <a:r>
              <a:rPr lang="fr-FR" baseline="30000" dirty="0" err="1"/>
              <a:t>kpa</a:t>
            </a:r>
            <a:r>
              <a:rPr lang="fr-FR" baseline="30000" dirty="0"/>
              <a:t>)</a:t>
            </a:r>
            <a:endParaRPr lang="fr-FR" baseline="30000" dirty="0" smtClean="0"/>
          </a:p>
          <a:p>
            <a:r>
              <a:rPr lang="fr-FR" b="1" baseline="30000" dirty="0" smtClean="0"/>
              <a:t>Horsepower:</a:t>
            </a:r>
            <a:r>
              <a:rPr lang="fr-FR" b="1" dirty="0" smtClean="0"/>
              <a:t> </a:t>
            </a:r>
            <a:r>
              <a:rPr lang="fr-FR" baseline="30000" dirty="0"/>
              <a:t>up to 800 </a:t>
            </a:r>
            <a:r>
              <a:rPr lang="fr-FR" baseline="30000" dirty="0" smtClean="0"/>
              <a:t>HP</a:t>
            </a:r>
            <a:r>
              <a:rPr lang="fr-FR" dirty="0" smtClean="0"/>
              <a:t> </a:t>
            </a:r>
            <a:r>
              <a:rPr lang="fr-FR" baseline="30000" dirty="0" smtClean="0"/>
              <a:t>(597 </a:t>
            </a:r>
            <a:r>
              <a:rPr lang="fr-FR" baseline="30000" dirty="0"/>
              <a:t>KW)</a:t>
            </a:r>
            <a:endParaRPr lang="fr-FR" b="1" dirty="0" smtClean="0"/>
          </a:p>
          <a:p>
            <a:r>
              <a:rPr lang="fr-FR" b="1" baseline="30000" dirty="0" smtClean="0"/>
              <a:t>Drives:</a:t>
            </a:r>
            <a:r>
              <a:rPr lang="fr-FR" b="1" dirty="0" smtClean="0"/>
              <a:t> </a:t>
            </a:r>
            <a:r>
              <a:rPr lang="en-CA" baseline="30000" dirty="0"/>
              <a:t>Electric Motors, Diesel Engines, Steam </a:t>
            </a:r>
            <a:r>
              <a:rPr lang="fr-FR" baseline="30000" dirty="0" smtClean="0"/>
              <a:t>Turbines	</a:t>
            </a:r>
            <a:endParaRPr lang="fr-FR" baseline="30000" dirty="0"/>
          </a:p>
          <a:p>
            <a:r>
              <a:rPr lang="fr-FR" b="1" baseline="30000" dirty="0" smtClean="0"/>
              <a:t>Applications:</a:t>
            </a:r>
            <a:r>
              <a:rPr lang="fr-FR" b="1" dirty="0" smtClean="0"/>
              <a:t> </a:t>
            </a:r>
            <a:r>
              <a:rPr lang="fr-FR" baseline="30000" dirty="0" smtClean="0"/>
              <a:t>Water / Glycol	</a:t>
            </a:r>
            <a:r>
              <a:rPr lang="fr-FR" dirty="0"/>
              <a:t> </a:t>
            </a:r>
            <a:endParaRPr lang="fr-FR" dirty="0" smtClean="0"/>
          </a:p>
          <a:p>
            <a:r>
              <a:rPr lang="fr-FR" b="1" baseline="30000" dirty="0" smtClean="0"/>
              <a:t>Temperature:</a:t>
            </a:r>
            <a:r>
              <a:rPr lang="fr-FR" b="1" dirty="0" smtClean="0"/>
              <a:t> </a:t>
            </a:r>
            <a:r>
              <a:rPr lang="fr-FR" baseline="30000" dirty="0" smtClean="0"/>
              <a:t>up to 300°F (149°C)</a:t>
            </a:r>
            <a:r>
              <a:rPr lang="fr-FR" baseline="30000" dirty="0"/>
              <a:t> </a:t>
            </a:r>
            <a:r>
              <a:rPr lang="fr-FR" dirty="0" smtClean="0"/>
              <a:t>                                           </a:t>
            </a:r>
          </a:p>
          <a:p>
            <a:r>
              <a:rPr lang="en-CA" b="1" baseline="30000" dirty="0" smtClean="0"/>
              <a:t>Constr. Materials:</a:t>
            </a:r>
            <a:r>
              <a:rPr lang="en-CA" baseline="30000" dirty="0" smtClean="0"/>
              <a:t> Cast </a:t>
            </a:r>
            <a:r>
              <a:rPr lang="en-CA" baseline="30000" dirty="0"/>
              <a:t>Iron, Bronze Fitted as Standard, </a:t>
            </a:r>
            <a:r>
              <a:rPr lang="en-CA" baseline="30000" dirty="0" smtClean="0"/>
              <a:t>Other</a:t>
            </a:r>
            <a:r>
              <a:rPr lang="en-CA" dirty="0" smtClean="0"/>
              <a:t> </a:t>
            </a:r>
            <a:r>
              <a:rPr lang="en-CA" baseline="30000" dirty="0" smtClean="0"/>
              <a:t>Materials </a:t>
            </a:r>
            <a:r>
              <a:rPr lang="en-CA" baseline="30000" dirty="0"/>
              <a:t>Also </a:t>
            </a:r>
            <a:r>
              <a:rPr lang="en-CA" baseline="30000" dirty="0" smtClean="0"/>
              <a:t>Available</a:t>
            </a:r>
            <a:r>
              <a:rPr lang="en-CA" baseline="30000" dirty="0"/>
              <a:t>	</a:t>
            </a:r>
            <a:endParaRPr lang="en-CA" dirty="0"/>
          </a:p>
        </p:txBody>
      </p:sp>
    </p:spTree>
    <p:extLst>
      <p:ext uri="{BB962C8B-B14F-4D97-AF65-F5344CB8AC3E}">
        <p14:creationId xmlns:p14="http://schemas.microsoft.com/office/powerpoint/2010/main" val="38328116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10" name="TextBox 9"/>
          <p:cNvSpPr txBox="1"/>
          <p:nvPr/>
        </p:nvSpPr>
        <p:spPr>
          <a:xfrm>
            <a:off x="395536" y="332656"/>
            <a:ext cx="5544616" cy="830997"/>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2400" dirty="0">
                <a:latin typeface="Days" panose="02000505050000020004" pitchFamily="2" charset="0"/>
              </a:rPr>
              <a:t>Flo </a:t>
            </a:r>
            <a:r>
              <a:rPr lang="en-CA" sz="2400" dirty="0" err="1" smtClean="0">
                <a:latin typeface="Days" panose="02000505050000020004" pitchFamily="2" charset="0"/>
              </a:rPr>
              <a:t>Fab’s</a:t>
            </a:r>
            <a:r>
              <a:rPr lang="en-CA" sz="2400" dirty="0" smtClean="0">
                <a:latin typeface="Days" panose="02000505050000020004" pitchFamily="2" charset="0"/>
              </a:rPr>
              <a:t> </a:t>
            </a:r>
            <a:r>
              <a:rPr lang="en-CA" sz="2400" dirty="0">
                <a:latin typeface="Days" panose="02000505050000020004" pitchFamily="2" charset="0"/>
              </a:rPr>
              <a:t>Base </a:t>
            </a:r>
            <a:r>
              <a:rPr lang="en-CA" sz="2400" dirty="0" smtClean="0">
                <a:latin typeface="Days" panose="02000505050000020004" pitchFamily="2" charset="0"/>
              </a:rPr>
              <a:t>Mounted Pump</a:t>
            </a:r>
          </a:p>
          <a:p>
            <a:r>
              <a:rPr lang="en-US"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Series  4800L</a:t>
            </a:r>
            <a:endParaRPr lang="en-CA"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endParaRPr>
          </a:p>
        </p:txBody>
      </p:sp>
      <p:pic>
        <p:nvPicPr>
          <p:cNvPr id="6" name="Picture 4" descr="C:\Users\Justine\Desktop\4800L-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3968" y="4221088"/>
            <a:ext cx="2044700" cy="20542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23528" y="980728"/>
            <a:ext cx="6264696" cy="2862322"/>
          </a:xfrm>
          <a:prstGeom prst="rect">
            <a:avLst/>
          </a:prstGeom>
        </p:spPr>
        <p:txBody>
          <a:bodyPr wrap="square">
            <a:spAutoFit/>
          </a:bodyPr>
          <a:lstStyle/>
          <a:p>
            <a:r>
              <a:rPr lang="fr-FR" baseline="30000" dirty="0"/>
              <a:t>	</a:t>
            </a:r>
            <a:endParaRPr lang="fr-FR" dirty="0"/>
          </a:p>
          <a:p>
            <a:r>
              <a:rPr lang="en-CA" b="1" baseline="30000" dirty="0" smtClean="0"/>
              <a:t>Type: </a:t>
            </a:r>
            <a:r>
              <a:rPr lang="en-CA" baseline="30000" dirty="0"/>
              <a:t>Single Stage, Double Suction Split </a:t>
            </a:r>
            <a:r>
              <a:rPr lang="en-CA" baseline="30000" dirty="0" smtClean="0"/>
              <a:t>Case</a:t>
            </a:r>
            <a:endParaRPr lang="fr-FR" dirty="0" smtClean="0"/>
          </a:p>
          <a:p>
            <a:r>
              <a:rPr lang="fr-FR" b="1" baseline="30000" dirty="0" smtClean="0"/>
              <a:t>Capacities: </a:t>
            </a:r>
            <a:r>
              <a:rPr lang="fr-FR" baseline="30000" dirty="0"/>
              <a:t>up to 12000 </a:t>
            </a:r>
            <a:r>
              <a:rPr lang="fr-FR" baseline="30000" dirty="0" smtClean="0"/>
              <a:t>USGPM</a:t>
            </a:r>
            <a:r>
              <a:rPr lang="fr-FR" dirty="0" smtClean="0"/>
              <a:t> </a:t>
            </a:r>
            <a:r>
              <a:rPr lang="fr-FR" baseline="30000" dirty="0" smtClean="0"/>
              <a:t>(2725 </a:t>
            </a:r>
            <a:r>
              <a:rPr lang="fr-FR" baseline="30000" dirty="0"/>
              <a:t>m3/</a:t>
            </a:r>
            <a:r>
              <a:rPr lang="fr-FR" baseline="30000" dirty="0" err="1"/>
              <a:t>hr</a:t>
            </a:r>
            <a:r>
              <a:rPr lang="fr-FR" baseline="30000" dirty="0" smtClean="0"/>
              <a:t>)</a:t>
            </a:r>
          </a:p>
          <a:p>
            <a:r>
              <a:rPr lang="fr-FR" b="1" baseline="30000" dirty="0" err="1" smtClean="0"/>
              <a:t>Head:</a:t>
            </a:r>
            <a:r>
              <a:rPr lang="fr-FR" baseline="30000" dirty="0" err="1"/>
              <a:t>up</a:t>
            </a:r>
            <a:r>
              <a:rPr lang="fr-FR" baseline="30000" dirty="0"/>
              <a:t> to 750 </a:t>
            </a:r>
            <a:r>
              <a:rPr lang="fr-FR" baseline="30000" dirty="0" err="1"/>
              <a:t>ft</a:t>
            </a:r>
            <a:r>
              <a:rPr lang="fr-FR" baseline="30000" dirty="0" smtClean="0"/>
              <a:t>.</a:t>
            </a:r>
            <a:r>
              <a:rPr lang="fr-FR" dirty="0" smtClean="0"/>
              <a:t> </a:t>
            </a:r>
            <a:r>
              <a:rPr lang="fr-FR" baseline="30000" dirty="0" smtClean="0"/>
              <a:t>(</a:t>
            </a:r>
            <a:r>
              <a:rPr lang="fr-FR" baseline="30000" dirty="0"/>
              <a:t>227 m)</a:t>
            </a:r>
            <a:endParaRPr lang="fr-FR" dirty="0" smtClean="0"/>
          </a:p>
          <a:p>
            <a:r>
              <a:rPr lang="fr-FR" b="1" baseline="30000" dirty="0" smtClean="0"/>
              <a:t>Pressure: </a:t>
            </a:r>
            <a:r>
              <a:rPr lang="fr-FR" baseline="30000" dirty="0"/>
              <a:t>up to 600 </a:t>
            </a:r>
            <a:r>
              <a:rPr lang="fr-FR" baseline="30000" dirty="0" smtClean="0"/>
              <a:t>PSI</a:t>
            </a:r>
            <a:r>
              <a:rPr lang="fr-FR" dirty="0" smtClean="0"/>
              <a:t> </a:t>
            </a:r>
            <a:r>
              <a:rPr lang="fr-FR" baseline="30000" dirty="0" smtClean="0"/>
              <a:t>(4136 </a:t>
            </a:r>
            <a:r>
              <a:rPr lang="fr-FR" baseline="30000" dirty="0" err="1"/>
              <a:t>kpa</a:t>
            </a:r>
            <a:r>
              <a:rPr lang="fr-FR" baseline="30000" dirty="0"/>
              <a:t>)</a:t>
            </a:r>
            <a:endParaRPr lang="fr-FR" baseline="30000" dirty="0" smtClean="0"/>
          </a:p>
          <a:p>
            <a:r>
              <a:rPr lang="fr-FR" b="1" baseline="30000" dirty="0" smtClean="0"/>
              <a:t>Horsepower:</a:t>
            </a:r>
            <a:r>
              <a:rPr lang="fr-FR" b="1" dirty="0" smtClean="0"/>
              <a:t> </a:t>
            </a:r>
            <a:r>
              <a:rPr lang="fr-FR" baseline="30000" dirty="0"/>
              <a:t>up to 800 </a:t>
            </a:r>
            <a:r>
              <a:rPr lang="fr-FR" baseline="30000" dirty="0" smtClean="0"/>
              <a:t>HP</a:t>
            </a:r>
            <a:r>
              <a:rPr lang="fr-FR" dirty="0" smtClean="0"/>
              <a:t> </a:t>
            </a:r>
            <a:r>
              <a:rPr lang="fr-FR" baseline="30000" dirty="0" smtClean="0"/>
              <a:t>(597 </a:t>
            </a:r>
            <a:r>
              <a:rPr lang="fr-FR" baseline="30000" dirty="0"/>
              <a:t>KW)</a:t>
            </a:r>
            <a:endParaRPr lang="fr-FR" b="1" dirty="0" smtClean="0"/>
          </a:p>
          <a:p>
            <a:r>
              <a:rPr lang="fr-FR" b="1" baseline="30000" dirty="0" smtClean="0"/>
              <a:t>Drives:</a:t>
            </a:r>
            <a:r>
              <a:rPr lang="fr-FR" b="1" dirty="0" smtClean="0"/>
              <a:t> </a:t>
            </a:r>
            <a:r>
              <a:rPr lang="en-CA" baseline="30000" dirty="0"/>
              <a:t>Electric Motors, Diesel Engines, Steam </a:t>
            </a:r>
            <a:r>
              <a:rPr lang="fr-FR" baseline="30000" dirty="0" smtClean="0"/>
              <a:t>Turbines	</a:t>
            </a:r>
            <a:endParaRPr lang="fr-FR" baseline="30000" dirty="0"/>
          </a:p>
          <a:p>
            <a:r>
              <a:rPr lang="fr-FR" b="1" baseline="30000" dirty="0" smtClean="0"/>
              <a:t>Applications:</a:t>
            </a:r>
            <a:r>
              <a:rPr lang="fr-FR" b="1" dirty="0" smtClean="0"/>
              <a:t> </a:t>
            </a:r>
            <a:r>
              <a:rPr lang="fr-FR" baseline="30000" dirty="0" smtClean="0"/>
              <a:t>Water / Glycol	</a:t>
            </a:r>
            <a:r>
              <a:rPr lang="fr-FR" dirty="0"/>
              <a:t> </a:t>
            </a:r>
            <a:endParaRPr lang="fr-FR" dirty="0" smtClean="0"/>
          </a:p>
          <a:p>
            <a:r>
              <a:rPr lang="fr-FR" b="1" baseline="30000" dirty="0" smtClean="0"/>
              <a:t>Temperature:</a:t>
            </a:r>
            <a:r>
              <a:rPr lang="fr-FR" b="1" dirty="0" smtClean="0"/>
              <a:t> </a:t>
            </a:r>
            <a:r>
              <a:rPr lang="fr-FR" baseline="30000" dirty="0" smtClean="0"/>
              <a:t>up to 300°F (149°C)</a:t>
            </a:r>
            <a:r>
              <a:rPr lang="fr-FR" baseline="30000" dirty="0"/>
              <a:t> </a:t>
            </a:r>
            <a:r>
              <a:rPr lang="fr-FR" dirty="0" smtClean="0"/>
              <a:t>                                           </a:t>
            </a:r>
          </a:p>
          <a:p>
            <a:r>
              <a:rPr lang="en-CA" b="1" baseline="30000" dirty="0" smtClean="0"/>
              <a:t>Constr. Materials:</a:t>
            </a:r>
            <a:r>
              <a:rPr lang="en-CA" baseline="30000" dirty="0" smtClean="0"/>
              <a:t> Cast </a:t>
            </a:r>
            <a:r>
              <a:rPr lang="en-CA" baseline="30000" dirty="0"/>
              <a:t>Iron, Bronze Fitted as Standard, </a:t>
            </a:r>
            <a:r>
              <a:rPr lang="en-CA" baseline="30000" dirty="0" smtClean="0"/>
              <a:t>Other</a:t>
            </a:r>
            <a:r>
              <a:rPr lang="en-CA" dirty="0" smtClean="0"/>
              <a:t> </a:t>
            </a:r>
            <a:r>
              <a:rPr lang="en-CA" baseline="30000" dirty="0" smtClean="0"/>
              <a:t>Materials </a:t>
            </a:r>
            <a:r>
              <a:rPr lang="en-CA" baseline="30000" dirty="0"/>
              <a:t>Also </a:t>
            </a:r>
            <a:r>
              <a:rPr lang="en-CA" baseline="30000" dirty="0" smtClean="0"/>
              <a:t>Available</a:t>
            </a:r>
            <a:r>
              <a:rPr lang="en-CA" baseline="30000" dirty="0"/>
              <a:t>	</a:t>
            </a:r>
            <a:endParaRPr lang="en-CA" dirty="0"/>
          </a:p>
        </p:txBody>
      </p:sp>
    </p:spTree>
    <p:extLst>
      <p:ext uri="{BB962C8B-B14F-4D97-AF65-F5344CB8AC3E}">
        <p14:creationId xmlns:p14="http://schemas.microsoft.com/office/powerpoint/2010/main" val="34131989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1" y="-1035496"/>
            <a:ext cx="2350189"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pic>
        <p:nvPicPr>
          <p:cNvPr id="5122" name="Picture 2" descr="C:\Users\Justine\Desktop\4800-4900.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0579" y="1551675"/>
            <a:ext cx="2376264" cy="207947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Justine\Desktop\4800V.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96843" y="1412776"/>
            <a:ext cx="1706675" cy="379972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95536" y="332656"/>
            <a:ext cx="6120680" cy="83099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sz="2400" dirty="0">
                <a:latin typeface="Days" panose="02000505050000020004" pitchFamily="2" charset="0"/>
              </a:rPr>
              <a:t>Flo </a:t>
            </a:r>
            <a:r>
              <a:rPr lang="en-CA" sz="2400" dirty="0" err="1" smtClean="0">
                <a:latin typeface="Days" panose="02000505050000020004" pitchFamily="2" charset="0"/>
              </a:rPr>
              <a:t>Fab’s</a:t>
            </a:r>
            <a:r>
              <a:rPr lang="en-CA" sz="2400" dirty="0" smtClean="0">
                <a:latin typeface="Days" panose="02000505050000020004" pitchFamily="2" charset="0"/>
              </a:rPr>
              <a:t> Double Suction Split Case</a:t>
            </a:r>
            <a:endParaRPr lang="en-CA" sz="2400" dirty="0">
              <a:latin typeface="Days" panose="02000505050000020004" pitchFamily="2" charset="0"/>
            </a:endParaRPr>
          </a:p>
          <a:p>
            <a:r>
              <a:rPr lang="en-US" altLang="en-US" sz="2400" b="1" dirty="0" smtClean="0">
                <a:solidFill>
                  <a:srgbClr val="0070C0"/>
                </a:solidFill>
                <a:latin typeface="Days" panose="02000505050000020004" pitchFamily="2" charset="0"/>
                <a:ea typeface="Verdana" panose="020B0604030504040204" pitchFamily="34" charset="0"/>
                <a:cs typeface="Verdana" panose="020B0604030504040204" pitchFamily="34" charset="0"/>
              </a:rPr>
              <a:t>Series 4800/4800V/4800H/4900</a:t>
            </a:r>
            <a:endParaRPr lang="en-CA" altLang="en-US" sz="2400" b="1" dirty="0">
              <a:solidFill>
                <a:srgbClr val="0070C0"/>
              </a:solidFill>
              <a:latin typeface="Days" panose="02000505050000020004" pitchFamily="2" charset="0"/>
              <a:ea typeface="Verdana" panose="020B0604030504040204" pitchFamily="34" charset="0"/>
              <a:cs typeface="Verdana" panose="020B0604030504040204" pitchFamily="34" charset="0"/>
            </a:endParaRPr>
          </a:p>
        </p:txBody>
      </p:sp>
      <p:sp>
        <p:nvSpPr>
          <p:cNvPr id="12" name="TextBox 11"/>
          <p:cNvSpPr txBox="1"/>
          <p:nvPr/>
        </p:nvSpPr>
        <p:spPr>
          <a:xfrm>
            <a:off x="251520" y="4293096"/>
            <a:ext cx="2214674"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smtClean="0">
                <a:solidFill>
                  <a:srgbClr val="FF0000"/>
                </a:solidFill>
                <a:latin typeface="Days" panose="02000505050000020004" pitchFamily="2" charset="0"/>
              </a:rPr>
              <a:t>Available in fire</a:t>
            </a:r>
            <a:endParaRPr lang="en-CA" dirty="0">
              <a:solidFill>
                <a:srgbClr val="FF0000"/>
              </a:solidFill>
              <a:latin typeface="Days" panose="02000505050000020004" pitchFamily="2" charset="0"/>
            </a:endParaRPr>
          </a:p>
        </p:txBody>
      </p:sp>
      <p:sp>
        <p:nvSpPr>
          <p:cNvPr id="14" name="TextBox 13"/>
          <p:cNvSpPr txBox="1"/>
          <p:nvPr/>
        </p:nvSpPr>
        <p:spPr>
          <a:xfrm>
            <a:off x="413110" y="4077072"/>
            <a:ext cx="2214674"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CA" dirty="0" smtClean="0">
                <a:solidFill>
                  <a:schemeClr val="tx1"/>
                </a:solidFill>
                <a:latin typeface="Days" panose="02000505050000020004" pitchFamily="2" charset="0"/>
              </a:rPr>
              <a:t>Horizontal</a:t>
            </a:r>
            <a:endParaRPr lang="en-CA" dirty="0">
              <a:solidFill>
                <a:schemeClr val="tx1"/>
              </a:solidFill>
              <a:latin typeface="Days" panose="02000505050000020004" pitchFamily="2" charset="0"/>
            </a:endParaRPr>
          </a:p>
        </p:txBody>
      </p:sp>
      <p:sp>
        <p:nvSpPr>
          <p:cNvPr id="3" name="Rectangle 2"/>
          <p:cNvSpPr/>
          <p:nvPr/>
        </p:nvSpPr>
        <p:spPr>
          <a:xfrm>
            <a:off x="216024" y="1030084"/>
            <a:ext cx="4572000" cy="3046988"/>
          </a:xfrm>
          <a:prstGeom prst="rect">
            <a:avLst/>
          </a:prstGeom>
        </p:spPr>
        <p:txBody>
          <a:bodyPr>
            <a:spAutoFit/>
          </a:bodyPr>
          <a:lstStyle/>
          <a:p>
            <a:r>
              <a:rPr lang="fr-FR" baseline="30000" dirty="0"/>
              <a:t>	</a:t>
            </a:r>
            <a:endParaRPr lang="fr-FR" dirty="0"/>
          </a:p>
          <a:p>
            <a:r>
              <a:rPr lang="en-CA" b="1" baseline="30000" dirty="0" smtClean="0"/>
              <a:t>Type: </a:t>
            </a:r>
            <a:r>
              <a:rPr lang="en-CA" baseline="30000" dirty="0" smtClean="0"/>
              <a:t>Horizontally </a:t>
            </a:r>
            <a:r>
              <a:rPr lang="en-CA" baseline="30000" dirty="0"/>
              <a:t>Mounted, Single Stage, Double </a:t>
            </a:r>
            <a:r>
              <a:rPr lang="fr-FR" baseline="30000" dirty="0" err="1" smtClean="0"/>
              <a:t>Suction</a:t>
            </a:r>
            <a:r>
              <a:rPr lang="fr-FR" baseline="30000" dirty="0" smtClean="0"/>
              <a:t> Split Case,</a:t>
            </a:r>
            <a:r>
              <a:rPr lang="fr-FR" dirty="0" smtClean="0"/>
              <a:t> </a:t>
            </a:r>
          </a:p>
          <a:p>
            <a:r>
              <a:rPr lang="fr-FR" b="1" baseline="30000" dirty="0" smtClean="0"/>
              <a:t>Capacities: </a:t>
            </a:r>
            <a:r>
              <a:rPr lang="fr-FR" baseline="30000" dirty="0" smtClean="0"/>
              <a:t>up to 12700 USGPM(2884 m3/</a:t>
            </a:r>
            <a:r>
              <a:rPr lang="fr-FR" baseline="30000" dirty="0" err="1" smtClean="0"/>
              <a:t>hr</a:t>
            </a:r>
            <a:r>
              <a:rPr lang="fr-FR" baseline="30000" dirty="0" smtClean="0"/>
              <a:t>),</a:t>
            </a:r>
            <a:r>
              <a:rPr lang="fr-FR" dirty="0" smtClean="0"/>
              <a:t> </a:t>
            </a:r>
          </a:p>
          <a:p>
            <a:r>
              <a:rPr lang="fr-FR" b="1" baseline="30000" dirty="0" smtClean="0"/>
              <a:t>Head: </a:t>
            </a:r>
            <a:r>
              <a:rPr lang="fr-FR" baseline="30000" dirty="0" smtClean="0"/>
              <a:t>up </a:t>
            </a:r>
            <a:r>
              <a:rPr lang="fr-FR" baseline="30000" dirty="0"/>
              <a:t>to 625 </a:t>
            </a:r>
            <a:r>
              <a:rPr lang="fr-FR" baseline="30000" dirty="0" err="1"/>
              <a:t>ft</a:t>
            </a:r>
            <a:r>
              <a:rPr lang="fr-FR" baseline="30000" dirty="0" smtClean="0"/>
              <a:t>.(</a:t>
            </a:r>
            <a:r>
              <a:rPr lang="fr-FR" baseline="30000" dirty="0"/>
              <a:t>190 </a:t>
            </a:r>
            <a:r>
              <a:rPr lang="fr-FR" baseline="30000" dirty="0" smtClean="0"/>
              <a:t>m),</a:t>
            </a:r>
            <a:r>
              <a:rPr lang="fr-FR" dirty="0" smtClean="0"/>
              <a:t> </a:t>
            </a:r>
          </a:p>
          <a:p>
            <a:r>
              <a:rPr lang="fr-FR" b="1" baseline="30000" dirty="0" smtClean="0"/>
              <a:t>Pressure: </a:t>
            </a:r>
            <a:r>
              <a:rPr lang="fr-FR" baseline="30000" dirty="0" smtClean="0"/>
              <a:t>up </a:t>
            </a:r>
            <a:r>
              <a:rPr lang="fr-FR" baseline="30000" dirty="0"/>
              <a:t>to 600 </a:t>
            </a:r>
            <a:r>
              <a:rPr lang="fr-FR" baseline="30000" dirty="0" smtClean="0"/>
              <a:t>PSI</a:t>
            </a:r>
            <a:r>
              <a:rPr lang="fr-FR" dirty="0" smtClean="0"/>
              <a:t> </a:t>
            </a:r>
            <a:r>
              <a:rPr lang="fr-FR" baseline="30000" dirty="0" smtClean="0"/>
              <a:t>(4136 </a:t>
            </a:r>
            <a:r>
              <a:rPr lang="fr-FR" baseline="30000" dirty="0" err="1" smtClean="0"/>
              <a:t>kpa</a:t>
            </a:r>
            <a:r>
              <a:rPr lang="fr-FR" baseline="30000" dirty="0" smtClean="0"/>
              <a:t>), </a:t>
            </a:r>
          </a:p>
          <a:p>
            <a:r>
              <a:rPr lang="fr-FR" b="1" baseline="30000" dirty="0" smtClean="0"/>
              <a:t>Horsepower:</a:t>
            </a:r>
            <a:r>
              <a:rPr lang="fr-FR" b="1" dirty="0" smtClean="0"/>
              <a:t> </a:t>
            </a:r>
            <a:r>
              <a:rPr lang="fr-FR" baseline="30000" dirty="0" smtClean="0"/>
              <a:t>up to 1750 HP(1305 KW)	</a:t>
            </a:r>
            <a:endParaRPr lang="fr-FR" dirty="0"/>
          </a:p>
          <a:p>
            <a:r>
              <a:rPr lang="fr-FR" b="1" baseline="30000" dirty="0" smtClean="0"/>
              <a:t>Drives:</a:t>
            </a:r>
            <a:r>
              <a:rPr lang="fr-FR" b="1" dirty="0" smtClean="0"/>
              <a:t> </a:t>
            </a:r>
            <a:r>
              <a:rPr lang="en-CA" baseline="30000" dirty="0" smtClean="0"/>
              <a:t>Electric Motors, Diesel Engines, Steam </a:t>
            </a:r>
            <a:r>
              <a:rPr lang="fr-FR" baseline="30000" dirty="0" smtClean="0"/>
              <a:t>Turbines	</a:t>
            </a:r>
            <a:endParaRPr lang="fr-FR" baseline="30000" dirty="0"/>
          </a:p>
          <a:p>
            <a:r>
              <a:rPr lang="fr-FR" b="1" baseline="30000" dirty="0" smtClean="0"/>
              <a:t>Applications:</a:t>
            </a:r>
            <a:r>
              <a:rPr lang="fr-FR" b="1" dirty="0" smtClean="0"/>
              <a:t> </a:t>
            </a:r>
            <a:r>
              <a:rPr lang="fr-FR" baseline="30000" dirty="0" smtClean="0"/>
              <a:t>Water / Glycol	</a:t>
            </a:r>
            <a:r>
              <a:rPr lang="fr-FR" dirty="0"/>
              <a:t> </a:t>
            </a:r>
            <a:endParaRPr lang="fr-FR" dirty="0" smtClean="0"/>
          </a:p>
          <a:p>
            <a:r>
              <a:rPr lang="fr-FR" b="1" baseline="30000" dirty="0" smtClean="0"/>
              <a:t>Temperature:</a:t>
            </a:r>
            <a:r>
              <a:rPr lang="fr-FR" b="1" dirty="0" smtClean="0"/>
              <a:t> </a:t>
            </a:r>
            <a:r>
              <a:rPr lang="fr-FR" baseline="30000" dirty="0" smtClean="0"/>
              <a:t>up to 300°F (149°C)</a:t>
            </a:r>
            <a:r>
              <a:rPr lang="fr-FR" baseline="30000" dirty="0"/>
              <a:t> </a:t>
            </a:r>
            <a:r>
              <a:rPr lang="fr-FR" dirty="0" smtClean="0"/>
              <a:t>                                           </a:t>
            </a:r>
          </a:p>
          <a:p>
            <a:r>
              <a:rPr lang="en-CA" b="1" baseline="30000" dirty="0" smtClean="0"/>
              <a:t>Constr. Materials:</a:t>
            </a:r>
            <a:r>
              <a:rPr lang="en-CA" baseline="30000" dirty="0" smtClean="0"/>
              <a:t> Cast </a:t>
            </a:r>
            <a:r>
              <a:rPr lang="en-CA" baseline="30000" dirty="0"/>
              <a:t>Iron, Bronze Fitted as Standard, </a:t>
            </a:r>
            <a:r>
              <a:rPr lang="en-CA" baseline="30000" dirty="0" smtClean="0"/>
              <a:t>Other</a:t>
            </a:r>
          </a:p>
          <a:p>
            <a:r>
              <a:rPr lang="en-CA" baseline="30000" dirty="0" smtClean="0"/>
              <a:t>Materials </a:t>
            </a:r>
            <a:r>
              <a:rPr lang="en-CA" baseline="30000" dirty="0"/>
              <a:t>Also </a:t>
            </a:r>
            <a:r>
              <a:rPr lang="en-CA" baseline="30000" dirty="0" smtClean="0"/>
              <a:t>Available</a:t>
            </a:r>
            <a:r>
              <a:rPr lang="en-CA" baseline="30000" dirty="0"/>
              <a:t>	</a:t>
            </a:r>
            <a:endParaRPr lang="en-CA" dirty="0"/>
          </a:p>
        </p:txBody>
      </p:sp>
      <p:pic>
        <p:nvPicPr>
          <p:cNvPr id="2052" name="Picture 4" descr="C:\Users\Justine\Desktop\_BROCHURES-CATALOGUES\Dossier 4800-4900 Series\Links\151 Firebal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0" y="4797152"/>
            <a:ext cx="5467446" cy="307543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ustine\Desktop\_BROCHURES-CATALOGUES\Dossier 4800-4900 Series\Links\Fire-Fighting-Pumping-Systems-HORIZONTAL.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511" y="4121527"/>
            <a:ext cx="3836177" cy="2736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4118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6" name="TextBox 5"/>
          <p:cNvSpPr txBox="1"/>
          <p:nvPr/>
        </p:nvSpPr>
        <p:spPr>
          <a:xfrm>
            <a:off x="395536" y="450889"/>
            <a:ext cx="6336704" cy="646331"/>
          </a:xfrm>
          <a:prstGeom prst="rect">
            <a:avLst/>
          </a:prstGeom>
          <a:noFill/>
        </p:spPr>
        <p:txBody>
          <a:bodyPr wrap="square" rtlCol="0">
            <a:spAutoFit/>
          </a:bodyPr>
          <a:lstStyle/>
          <a:p>
            <a:r>
              <a:rPr lang="en-CA" sz="3600" dirty="0" smtClean="0">
                <a:latin typeface="Days" panose="02000505050000020004" pitchFamily="2" charset="0"/>
              </a:rPr>
              <a:t>Series PSMCF/PSM</a:t>
            </a:r>
            <a:endParaRPr lang="en-CA" sz="3600" dirty="0">
              <a:latin typeface="Days" panose="02000505050000020004" pitchFamily="2"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9111" y="3581514"/>
            <a:ext cx="1985057" cy="351989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5197" y="3717032"/>
            <a:ext cx="1560579" cy="3352807"/>
          </a:xfrm>
          <a:prstGeom prst="rect">
            <a:avLst/>
          </a:prstGeom>
        </p:spPr>
      </p:pic>
      <p:sp>
        <p:nvSpPr>
          <p:cNvPr id="5" name="Rectangle 4"/>
          <p:cNvSpPr/>
          <p:nvPr/>
        </p:nvSpPr>
        <p:spPr>
          <a:xfrm>
            <a:off x="4129700" y="1124744"/>
            <a:ext cx="4572000" cy="2862322"/>
          </a:xfrm>
          <a:prstGeom prst="rect">
            <a:avLst/>
          </a:prstGeom>
        </p:spPr>
        <p:txBody>
          <a:bodyPr>
            <a:spAutoFit/>
          </a:bodyPr>
          <a:lstStyle/>
          <a:p>
            <a:r>
              <a:rPr lang="fr-FR" baseline="30000" dirty="0" smtClean="0"/>
              <a:t>Vertical </a:t>
            </a:r>
            <a:r>
              <a:rPr lang="fr-FR" baseline="30000" dirty="0" err="1"/>
              <a:t>Multistage</a:t>
            </a:r>
            <a:r>
              <a:rPr lang="fr-FR" baseline="30000" dirty="0"/>
              <a:t>	</a:t>
            </a:r>
            <a:endParaRPr lang="fr-FR" dirty="0"/>
          </a:p>
          <a:p>
            <a:r>
              <a:rPr lang="fr-FR" baseline="30000" dirty="0" smtClean="0"/>
              <a:t>up </a:t>
            </a:r>
            <a:r>
              <a:rPr lang="fr-FR" baseline="30000" dirty="0"/>
              <a:t>to 792 </a:t>
            </a:r>
            <a:r>
              <a:rPr lang="fr-FR" baseline="30000" dirty="0" smtClean="0"/>
              <a:t>USGPM</a:t>
            </a:r>
            <a:r>
              <a:rPr lang="fr-FR" dirty="0" smtClean="0"/>
              <a:t> </a:t>
            </a:r>
            <a:r>
              <a:rPr lang="fr-FR" baseline="30000" dirty="0" smtClean="0"/>
              <a:t>(180 </a:t>
            </a:r>
            <a:r>
              <a:rPr lang="fr-FR" baseline="30000" dirty="0"/>
              <a:t>m3/</a:t>
            </a:r>
            <a:r>
              <a:rPr lang="fr-FR" baseline="30000" dirty="0" err="1"/>
              <a:t>hr</a:t>
            </a:r>
            <a:r>
              <a:rPr lang="fr-FR" baseline="30000" dirty="0"/>
              <a:t>)	</a:t>
            </a:r>
            <a:endParaRPr lang="fr-FR" dirty="0"/>
          </a:p>
          <a:p>
            <a:r>
              <a:rPr lang="fr-FR" baseline="30000" dirty="0" smtClean="0"/>
              <a:t>up </a:t>
            </a:r>
            <a:r>
              <a:rPr lang="fr-FR" baseline="30000" dirty="0"/>
              <a:t>to 930 </a:t>
            </a:r>
            <a:r>
              <a:rPr lang="fr-FR" baseline="30000" dirty="0" err="1"/>
              <a:t>ft</a:t>
            </a:r>
            <a:r>
              <a:rPr lang="fr-FR" baseline="30000" dirty="0" smtClean="0"/>
              <a:t>.(</a:t>
            </a:r>
            <a:r>
              <a:rPr lang="fr-FR" baseline="30000" dirty="0"/>
              <a:t>283 m)	</a:t>
            </a:r>
            <a:endParaRPr lang="fr-FR" dirty="0"/>
          </a:p>
          <a:p>
            <a:r>
              <a:rPr lang="fr-FR" baseline="30000" dirty="0" smtClean="0"/>
              <a:t>up </a:t>
            </a:r>
            <a:r>
              <a:rPr lang="fr-FR" baseline="30000" dirty="0"/>
              <a:t>to 430 </a:t>
            </a:r>
            <a:r>
              <a:rPr lang="fr-FR" baseline="30000" dirty="0" smtClean="0"/>
              <a:t>PSI(2964 </a:t>
            </a:r>
            <a:r>
              <a:rPr lang="fr-FR" baseline="30000" dirty="0" err="1"/>
              <a:t>kpa</a:t>
            </a:r>
            <a:r>
              <a:rPr lang="fr-FR" baseline="30000" dirty="0"/>
              <a:t>)	</a:t>
            </a:r>
            <a:endParaRPr lang="fr-FR" dirty="0"/>
          </a:p>
          <a:p>
            <a:r>
              <a:rPr lang="fr-FR" baseline="30000" dirty="0"/>
              <a:t>up to 100 </a:t>
            </a:r>
            <a:r>
              <a:rPr lang="fr-FR" baseline="30000" dirty="0" smtClean="0"/>
              <a:t>HP(75 </a:t>
            </a:r>
            <a:r>
              <a:rPr lang="fr-FR" baseline="30000" dirty="0"/>
              <a:t>KW)	</a:t>
            </a:r>
            <a:endParaRPr lang="fr-FR" dirty="0"/>
          </a:p>
          <a:p>
            <a:r>
              <a:rPr lang="fr-FR" baseline="30000" dirty="0"/>
              <a:t>Vertical </a:t>
            </a:r>
            <a:r>
              <a:rPr lang="fr-FR" baseline="30000" dirty="0" err="1"/>
              <a:t>Electrical</a:t>
            </a:r>
            <a:r>
              <a:rPr lang="fr-FR" baseline="30000" dirty="0"/>
              <a:t> </a:t>
            </a:r>
            <a:r>
              <a:rPr lang="fr-FR" baseline="30000" dirty="0" err="1"/>
              <a:t>Motor</a:t>
            </a:r>
            <a:r>
              <a:rPr lang="fr-FR" baseline="30000" dirty="0"/>
              <a:t>	</a:t>
            </a:r>
            <a:endParaRPr lang="fr-FR" dirty="0"/>
          </a:p>
          <a:p>
            <a:r>
              <a:rPr lang="fr-FR" baseline="30000" dirty="0"/>
              <a:t>Water and </a:t>
            </a:r>
            <a:r>
              <a:rPr lang="fr-FR" baseline="30000" dirty="0" err="1" smtClean="0"/>
              <a:t>Clear</a:t>
            </a:r>
            <a:r>
              <a:rPr lang="fr-FR" baseline="30000" dirty="0" smtClean="0"/>
              <a:t> </a:t>
            </a:r>
            <a:r>
              <a:rPr lang="fr-FR" baseline="30000" dirty="0" err="1"/>
              <a:t>Liquids</a:t>
            </a:r>
            <a:r>
              <a:rPr lang="fr-FR" baseline="30000" dirty="0"/>
              <a:t>	</a:t>
            </a:r>
            <a:endParaRPr lang="fr-FR" dirty="0"/>
          </a:p>
          <a:p>
            <a:r>
              <a:rPr lang="en-CA" baseline="30000" dirty="0"/>
              <a:t>5°F(-15°C) to 248°F (120°)	</a:t>
            </a:r>
            <a:r>
              <a:rPr lang="en-CA" dirty="0"/>
              <a:t> </a:t>
            </a:r>
            <a:r>
              <a:rPr lang="en-CA" dirty="0" smtClean="0"/>
              <a:t>                                                                   </a:t>
            </a:r>
            <a:r>
              <a:rPr lang="en-CA" baseline="30000" dirty="0" smtClean="0"/>
              <a:t> </a:t>
            </a:r>
            <a:r>
              <a:rPr lang="en-CA" dirty="0" smtClean="0"/>
              <a:t>                                                                                                                      </a:t>
            </a:r>
            <a:r>
              <a:rPr lang="fr-FR" baseline="30000" dirty="0" err="1" smtClean="0"/>
              <a:t>Cast</a:t>
            </a:r>
            <a:r>
              <a:rPr lang="fr-FR" baseline="30000" dirty="0" smtClean="0"/>
              <a:t> </a:t>
            </a:r>
            <a:r>
              <a:rPr lang="fr-FR" baseline="30000" dirty="0" err="1"/>
              <a:t>Iron</a:t>
            </a:r>
            <a:r>
              <a:rPr lang="fr-FR" baseline="30000" dirty="0"/>
              <a:t> as </a:t>
            </a:r>
            <a:r>
              <a:rPr lang="fr-FR" baseline="30000" dirty="0" smtClean="0"/>
              <a:t>Standard</a:t>
            </a:r>
            <a:r>
              <a:rPr lang="fr-FR" baseline="30000" dirty="0"/>
              <a:t>, or  </a:t>
            </a:r>
            <a:r>
              <a:rPr lang="fr-FR" dirty="0" smtClean="0"/>
              <a:t>                                                             </a:t>
            </a:r>
            <a:r>
              <a:rPr lang="fr-FR" baseline="30000" dirty="0" err="1" smtClean="0"/>
              <a:t>Stainless</a:t>
            </a:r>
            <a:r>
              <a:rPr lang="fr-FR" baseline="30000" dirty="0" smtClean="0"/>
              <a:t> Steel#304 </a:t>
            </a:r>
            <a:r>
              <a:rPr lang="fr-FR" baseline="30000" dirty="0"/>
              <a:t>&amp; #316	</a:t>
            </a:r>
            <a:endParaRPr lang="fr-FR" dirty="0"/>
          </a:p>
        </p:txBody>
      </p:sp>
      <p:sp>
        <p:nvSpPr>
          <p:cNvPr id="8" name="Rectangle 7"/>
          <p:cNvSpPr/>
          <p:nvPr/>
        </p:nvSpPr>
        <p:spPr>
          <a:xfrm>
            <a:off x="323528" y="1144566"/>
            <a:ext cx="4572000" cy="2585323"/>
          </a:xfrm>
          <a:prstGeom prst="rect">
            <a:avLst/>
          </a:prstGeom>
        </p:spPr>
        <p:txBody>
          <a:bodyPr>
            <a:spAutoFit/>
          </a:bodyPr>
          <a:lstStyle/>
          <a:p>
            <a:r>
              <a:rPr lang="fr-FR" b="1" baseline="30000" dirty="0" smtClean="0"/>
              <a:t>Type:</a:t>
            </a:r>
            <a:r>
              <a:rPr lang="fr-FR" b="1" dirty="0" smtClean="0"/>
              <a:t> </a:t>
            </a:r>
            <a:r>
              <a:rPr lang="fr-FR" baseline="30000" dirty="0" smtClean="0"/>
              <a:t>Vertical </a:t>
            </a:r>
            <a:r>
              <a:rPr lang="fr-FR" baseline="30000" dirty="0" err="1"/>
              <a:t>Multistage</a:t>
            </a:r>
            <a:r>
              <a:rPr lang="fr-FR" baseline="30000" dirty="0"/>
              <a:t>	</a:t>
            </a:r>
            <a:endParaRPr lang="fr-FR" dirty="0"/>
          </a:p>
          <a:p>
            <a:r>
              <a:rPr lang="fr-FR" b="1" baseline="30000" dirty="0" smtClean="0"/>
              <a:t>Capacities: </a:t>
            </a:r>
            <a:r>
              <a:rPr lang="fr-FR" baseline="30000" dirty="0" smtClean="0"/>
              <a:t>up </a:t>
            </a:r>
            <a:r>
              <a:rPr lang="fr-FR" baseline="30000" dirty="0"/>
              <a:t>to 250 </a:t>
            </a:r>
            <a:r>
              <a:rPr lang="fr-FR" baseline="30000" dirty="0" smtClean="0"/>
              <a:t>USGPM</a:t>
            </a:r>
            <a:r>
              <a:rPr lang="fr-FR" dirty="0" smtClean="0"/>
              <a:t> </a:t>
            </a:r>
            <a:r>
              <a:rPr lang="fr-FR" baseline="30000" dirty="0" smtClean="0"/>
              <a:t>(56 </a:t>
            </a:r>
            <a:r>
              <a:rPr lang="fr-FR" baseline="30000" dirty="0"/>
              <a:t>m3/</a:t>
            </a:r>
            <a:r>
              <a:rPr lang="fr-FR" baseline="30000" dirty="0" err="1"/>
              <a:t>hr</a:t>
            </a:r>
            <a:r>
              <a:rPr lang="fr-FR" baseline="30000" dirty="0"/>
              <a:t>)	</a:t>
            </a:r>
            <a:endParaRPr lang="fr-FR" dirty="0"/>
          </a:p>
          <a:p>
            <a:r>
              <a:rPr lang="fr-FR" b="1" baseline="30000" dirty="0" smtClean="0"/>
              <a:t>Head: </a:t>
            </a:r>
            <a:r>
              <a:rPr lang="fr-FR" baseline="30000" dirty="0" smtClean="0"/>
              <a:t>up </a:t>
            </a:r>
            <a:r>
              <a:rPr lang="fr-FR" baseline="30000" dirty="0"/>
              <a:t>to 930 </a:t>
            </a:r>
            <a:r>
              <a:rPr lang="fr-FR" baseline="30000" dirty="0" err="1"/>
              <a:t>ft</a:t>
            </a:r>
            <a:r>
              <a:rPr lang="fr-FR" baseline="30000" dirty="0" smtClean="0"/>
              <a:t>.(</a:t>
            </a:r>
            <a:r>
              <a:rPr lang="fr-FR" baseline="30000" dirty="0"/>
              <a:t>283 m)	</a:t>
            </a:r>
            <a:endParaRPr lang="fr-FR" dirty="0"/>
          </a:p>
          <a:p>
            <a:r>
              <a:rPr lang="fr-FR" b="1" baseline="30000" dirty="0" smtClean="0"/>
              <a:t>Pressure: </a:t>
            </a:r>
            <a:r>
              <a:rPr lang="fr-FR" baseline="30000" dirty="0" smtClean="0"/>
              <a:t>up </a:t>
            </a:r>
            <a:r>
              <a:rPr lang="fr-FR" baseline="30000" dirty="0"/>
              <a:t>to 430 </a:t>
            </a:r>
            <a:r>
              <a:rPr lang="fr-FR" baseline="30000" dirty="0" smtClean="0"/>
              <a:t>PSI(2964 </a:t>
            </a:r>
            <a:r>
              <a:rPr lang="fr-FR" baseline="30000" dirty="0" err="1"/>
              <a:t>kpa</a:t>
            </a:r>
            <a:r>
              <a:rPr lang="fr-FR" baseline="30000" dirty="0"/>
              <a:t>)	</a:t>
            </a:r>
            <a:endParaRPr lang="fr-FR" dirty="0"/>
          </a:p>
          <a:p>
            <a:r>
              <a:rPr lang="fr-FR" b="1" baseline="30000" dirty="0" smtClean="0"/>
              <a:t>Horsepower: </a:t>
            </a:r>
            <a:r>
              <a:rPr lang="fr-FR" baseline="30000" dirty="0" smtClean="0"/>
              <a:t>up </a:t>
            </a:r>
            <a:r>
              <a:rPr lang="fr-FR" baseline="30000" dirty="0"/>
              <a:t>to 50 </a:t>
            </a:r>
            <a:r>
              <a:rPr lang="fr-FR" baseline="30000" dirty="0" smtClean="0"/>
              <a:t>HP</a:t>
            </a:r>
            <a:r>
              <a:rPr lang="fr-FR" dirty="0" smtClean="0"/>
              <a:t> </a:t>
            </a:r>
            <a:r>
              <a:rPr lang="fr-FR" baseline="30000" dirty="0" smtClean="0"/>
              <a:t>(37 </a:t>
            </a:r>
            <a:r>
              <a:rPr lang="fr-FR" baseline="30000" dirty="0"/>
              <a:t>KW)	</a:t>
            </a:r>
            <a:endParaRPr lang="fr-FR" dirty="0"/>
          </a:p>
          <a:p>
            <a:r>
              <a:rPr lang="fr-FR" b="1" baseline="30000" dirty="0" smtClean="0"/>
              <a:t>Drives: </a:t>
            </a:r>
            <a:r>
              <a:rPr lang="fr-FR" baseline="30000" dirty="0" smtClean="0"/>
              <a:t>Vertical </a:t>
            </a:r>
            <a:r>
              <a:rPr lang="fr-FR" baseline="30000" dirty="0" err="1"/>
              <a:t>Electrical</a:t>
            </a:r>
            <a:r>
              <a:rPr lang="fr-FR" baseline="30000" dirty="0"/>
              <a:t> </a:t>
            </a:r>
            <a:r>
              <a:rPr lang="fr-FR" baseline="30000" dirty="0" err="1"/>
              <a:t>Motor</a:t>
            </a:r>
            <a:r>
              <a:rPr lang="fr-FR" baseline="30000" dirty="0"/>
              <a:t>	</a:t>
            </a:r>
            <a:endParaRPr lang="fr-FR" dirty="0"/>
          </a:p>
          <a:p>
            <a:r>
              <a:rPr lang="fr-FR" b="1" baseline="30000" dirty="0" smtClean="0"/>
              <a:t>Applications: </a:t>
            </a:r>
            <a:r>
              <a:rPr lang="fr-FR" baseline="30000" dirty="0" smtClean="0"/>
              <a:t>Water </a:t>
            </a:r>
            <a:r>
              <a:rPr lang="fr-FR" baseline="30000" dirty="0"/>
              <a:t>and </a:t>
            </a:r>
            <a:r>
              <a:rPr lang="fr-FR" baseline="30000" dirty="0" err="1" smtClean="0"/>
              <a:t>Clear</a:t>
            </a:r>
            <a:r>
              <a:rPr lang="fr-FR" baseline="30000" dirty="0" smtClean="0"/>
              <a:t> </a:t>
            </a:r>
            <a:r>
              <a:rPr lang="fr-FR" baseline="30000" dirty="0" err="1"/>
              <a:t>Liquids</a:t>
            </a:r>
            <a:r>
              <a:rPr lang="fr-FR" baseline="30000" dirty="0"/>
              <a:t>	</a:t>
            </a:r>
            <a:endParaRPr lang="fr-FR" dirty="0"/>
          </a:p>
          <a:p>
            <a:r>
              <a:rPr lang="en-CA" b="1" baseline="30000" dirty="0" smtClean="0"/>
              <a:t>Temperature: </a:t>
            </a:r>
            <a:r>
              <a:rPr lang="en-CA" baseline="30000" dirty="0" smtClean="0"/>
              <a:t>5°F</a:t>
            </a:r>
            <a:r>
              <a:rPr lang="en-CA" baseline="30000" dirty="0"/>
              <a:t>(-15°C) to 248°F (120°)	</a:t>
            </a:r>
            <a:endParaRPr lang="en-CA" dirty="0"/>
          </a:p>
          <a:p>
            <a:r>
              <a:rPr lang="fr-FR" b="1" baseline="30000" dirty="0" err="1"/>
              <a:t>Constr</a:t>
            </a:r>
            <a:r>
              <a:rPr lang="fr-FR" b="1" baseline="30000" dirty="0"/>
              <a:t>. </a:t>
            </a:r>
            <a:r>
              <a:rPr lang="fr-FR" b="1" baseline="30000" dirty="0" err="1"/>
              <a:t>Materials</a:t>
            </a:r>
            <a:r>
              <a:rPr lang="fr-FR" b="1" baseline="30000" dirty="0"/>
              <a:t>: </a:t>
            </a:r>
            <a:r>
              <a:rPr lang="fr-FR" baseline="30000" dirty="0" smtClean="0"/>
              <a:t>#</a:t>
            </a:r>
            <a:r>
              <a:rPr lang="fr-FR" baseline="30000" dirty="0"/>
              <a:t>304 </a:t>
            </a:r>
            <a:r>
              <a:rPr lang="fr-FR" baseline="30000" dirty="0" err="1"/>
              <a:t>Stainless</a:t>
            </a:r>
            <a:r>
              <a:rPr lang="fr-FR" baseline="30000" dirty="0"/>
              <a:t> </a:t>
            </a:r>
            <a:r>
              <a:rPr lang="fr-FR" baseline="30000" dirty="0" err="1" smtClean="0"/>
              <a:t>Steel</a:t>
            </a:r>
            <a:r>
              <a:rPr lang="fr-FR" baseline="30000" dirty="0" smtClean="0"/>
              <a:t>,</a:t>
            </a:r>
            <a:r>
              <a:rPr lang="fr-FR" dirty="0" smtClean="0"/>
              <a:t> </a:t>
            </a:r>
            <a:r>
              <a:rPr lang="fr-FR" baseline="30000" dirty="0" err="1" smtClean="0"/>
              <a:t>Optional</a:t>
            </a:r>
            <a:r>
              <a:rPr lang="fr-FR" baseline="30000" dirty="0" smtClean="0"/>
              <a:t> </a:t>
            </a:r>
            <a:r>
              <a:rPr lang="fr-FR" baseline="30000" dirty="0"/>
              <a:t>#316 S/S	</a:t>
            </a:r>
            <a:endParaRPr lang="fr-FR" dirty="0"/>
          </a:p>
        </p:txBody>
      </p:sp>
    </p:spTree>
    <p:extLst>
      <p:ext uri="{BB962C8B-B14F-4D97-AF65-F5344CB8AC3E}">
        <p14:creationId xmlns:p14="http://schemas.microsoft.com/office/powerpoint/2010/main" val="30588280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6" name="TextBox 5"/>
          <p:cNvSpPr txBox="1"/>
          <p:nvPr/>
        </p:nvSpPr>
        <p:spPr>
          <a:xfrm>
            <a:off x="395536" y="450889"/>
            <a:ext cx="6336704" cy="1200329"/>
          </a:xfrm>
          <a:prstGeom prst="rect">
            <a:avLst/>
          </a:prstGeom>
          <a:noFill/>
        </p:spPr>
        <p:txBody>
          <a:bodyPr wrap="square" rtlCol="0">
            <a:spAutoFit/>
          </a:bodyPr>
          <a:lstStyle/>
          <a:p>
            <a:r>
              <a:rPr lang="en-CA" sz="3600" dirty="0" smtClean="0">
                <a:latin typeface="Days" panose="02000505050000020004" pitchFamily="2" charset="0"/>
              </a:rPr>
              <a:t>Shell and Tube</a:t>
            </a:r>
          </a:p>
          <a:p>
            <a:r>
              <a:rPr lang="en-CA" sz="3600" dirty="0" smtClean="0">
                <a:latin typeface="Days" panose="02000505050000020004" pitchFamily="2" charset="0"/>
              </a:rPr>
              <a:t>Heat Exchanger</a:t>
            </a:r>
            <a:endParaRPr lang="en-CA" sz="3600" dirty="0">
              <a:latin typeface="Days" panose="02000505050000020004" pitchFamily="2" charset="0"/>
            </a:endParaRPr>
          </a:p>
        </p:txBody>
      </p:sp>
      <p:pic>
        <p:nvPicPr>
          <p:cNvPr id="7170" name="Picture 2" descr="C:\Users\Justine\Desktop\W - 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5696" y="4149080"/>
            <a:ext cx="2251711" cy="20363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9552" y="2060848"/>
            <a:ext cx="4572000" cy="2215991"/>
          </a:xfrm>
          <a:prstGeom prst="rect">
            <a:avLst/>
          </a:prstGeom>
        </p:spPr>
        <p:txBody>
          <a:bodyPr>
            <a:spAutoFit/>
          </a:bodyPr>
          <a:lstStyle/>
          <a:p>
            <a:r>
              <a:rPr lang="en-CA" b="1" baseline="30000" dirty="0" smtClean="0"/>
              <a:t>Series:   </a:t>
            </a:r>
            <a:r>
              <a:rPr lang="pl-PL" b="1" baseline="30000" dirty="0" smtClean="0"/>
              <a:t>‘‘</a:t>
            </a:r>
            <a:r>
              <a:rPr lang="pl-PL" b="1" baseline="30000" dirty="0"/>
              <a:t>W</a:t>
            </a:r>
            <a:r>
              <a:rPr lang="pl-PL" b="1" baseline="30000" dirty="0" smtClean="0"/>
              <a:t>’’</a:t>
            </a:r>
            <a:r>
              <a:rPr lang="en-CA" b="1" baseline="30000" dirty="0" smtClean="0"/>
              <a:t>                              &amp;                                </a:t>
            </a:r>
            <a:r>
              <a:rPr lang="en-CA" b="1" dirty="0" smtClean="0"/>
              <a:t> </a:t>
            </a:r>
            <a:r>
              <a:rPr lang="pl-PL" b="1" baseline="30000" dirty="0" smtClean="0"/>
              <a:t>‘‘</a:t>
            </a:r>
            <a:r>
              <a:rPr lang="pl-PL" b="1" baseline="30000" dirty="0"/>
              <a:t>S’’</a:t>
            </a:r>
            <a:r>
              <a:rPr lang="pl-PL" baseline="30000" dirty="0"/>
              <a:t>	</a:t>
            </a:r>
            <a:endParaRPr lang="pl-PL" dirty="0"/>
          </a:p>
          <a:p>
            <a:r>
              <a:rPr lang="fr-FR" b="1" baseline="30000" dirty="0" smtClean="0"/>
              <a:t>Type: </a:t>
            </a:r>
            <a:r>
              <a:rPr lang="fr-FR" baseline="30000" dirty="0" smtClean="0"/>
              <a:t>Water </a:t>
            </a:r>
            <a:r>
              <a:rPr lang="fr-FR" baseline="30000" dirty="0"/>
              <a:t>to Water </a:t>
            </a:r>
            <a:r>
              <a:rPr lang="fr-FR" baseline="30000" dirty="0" smtClean="0"/>
              <a:t>/</a:t>
            </a:r>
            <a:r>
              <a:rPr lang="en-CA" baseline="30000" dirty="0" smtClean="0"/>
              <a:t>Glycol </a:t>
            </a:r>
            <a:r>
              <a:rPr lang="en-CA" baseline="30000" dirty="0"/>
              <a:t>to </a:t>
            </a:r>
            <a:r>
              <a:rPr lang="en-CA" baseline="30000" dirty="0" smtClean="0"/>
              <a:t>Water</a:t>
            </a:r>
            <a:r>
              <a:rPr lang="en-CA" baseline="30000" dirty="0"/>
              <a:t>	</a:t>
            </a:r>
            <a:r>
              <a:rPr lang="en-CA" baseline="30000" dirty="0" smtClean="0"/>
              <a:t>  Steam </a:t>
            </a:r>
            <a:r>
              <a:rPr lang="en-CA" baseline="30000" dirty="0"/>
              <a:t>to </a:t>
            </a:r>
            <a:r>
              <a:rPr lang="en-CA" baseline="30000" dirty="0" smtClean="0"/>
              <a:t>Water</a:t>
            </a:r>
            <a:endParaRPr lang="en-CA" baseline="30000" dirty="0"/>
          </a:p>
          <a:p>
            <a:r>
              <a:rPr lang="en-CA" b="1" baseline="30000" dirty="0" smtClean="0"/>
              <a:t>Capacities:</a:t>
            </a:r>
            <a:r>
              <a:rPr lang="en-CA" b="1" dirty="0" smtClean="0"/>
              <a:t> </a:t>
            </a:r>
            <a:r>
              <a:rPr lang="fr-FR" baseline="30000" dirty="0" smtClean="0"/>
              <a:t>up </a:t>
            </a:r>
            <a:r>
              <a:rPr lang="fr-FR" baseline="30000" dirty="0"/>
              <a:t>to 3000 </a:t>
            </a:r>
            <a:r>
              <a:rPr lang="fr-FR" baseline="30000" dirty="0" smtClean="0"/>
              <a:t>USGPM,</a:t>
            </a:r>
            <a:r>
              <a:rPr lang="fr-FR" dirty="0" smtClean="0"/>
              <a:t> </a:t>
            </a:r>
            <a:r>
              <a:rPr lang="fr-FR" baseline="30000" dirty="0" smtClean="0"/>
              <a:t>up </a:t>
            </a:r>
            <a:r>
              <a:rPr lang="fr-FR" baseline="30000" dirty="0"/>
              <a:t>to 250 </a:t>
            </a:r>
            <a:r>
              <a:rPr lang="fr-FR" baseline="30000" dirty="0" smtClean="0"/>
              <a:t>PSI</a:t>
            </a:r>
            <a:r>
              <a:rPr lang="fr-FR" dirty="0" smtClean="0"/>
              <a:t> </a:t>
            </a:r>
            <a:r>
              <a:rPr lang="fr-FR" baseline="30000" dirty="0" smtClean="0"/>
              <a:t>(1724 </a:t>
            </a:r>
            <a:r>
              <a:rPr lang="fr-FR" baseline="30000" dirty="0" err="1"/>
              <a:t>kpa</a:t>
            </a:r>
            <a:r>
              <a:rPr lang="fr-FR" baseline="30000" dirty="0"/>
              <a:t>) </a:t>
            </a:r>
            <a:r>
              <a:rPr lang="fr-FR" baseline="30000" dirty="0" err="1" smtClean="0"/>
              <a:t>Steam</a:t>
            </a:r>
            <a:endParaRPr lang="fr-FR" baseline="30000" dirty="0" smtClean="0"/>
          </a:p>
          <a:p>
            <a:r>
              <a:rPr lang="fr-FR" b="1" baseline="30000" dirty="0" smtClean="0"/>
              <a:t>Pressure: </a:t>
            </a:r>
            <a:r>
              <a:rPr lang="fr-FR" baseline="30000" dirty="0" smtClean="0"/>
              <a:t>150 </a:t>
            </a:r>
            <a:r>
              <a:rPr lang="fr-FR" baseline="30000" dirty="0"/>
              <a:t>PSI (1034 </a:t>
            </a:r>
            <a:r>
              <a:rPr lang="fr-FR" baseline="30000" dirty="0" err="1" smtClean="0"/>
              <a:t>kpa</a:t>
            </a:r>
            <a:r>
              <a:rPr lang="fr-FR" baseline="30000" dirty="0" smtClean="0"/>
              <a:t>)</a:t>
            </a:r>
            <a:r>
              <a:rPr lang="fr-FR" dirty="0" smtClean="0"/>
              <a:t> </a:t>
            </a:r>
            <a:r>
              <a:rPr lang="fr-FR" baseline="30000" dirty="0" smtClean="0"/>
              <a:t>250 </a:t>
            </a:r>
            <a:r>
              <a:rPr lang="fr-FR" baseline="30000" dirty="0"/>
              <a:t>PSI (1724 </a:t>
            </a:r>
            <a:r>
              <a:rPr lang="fr-FR" baseline="30000" dirty="0" err="1"/>
              <a:t>kpa</a:t>
            </a:r>
            <a:r>
              <a:rPr lang="fr-FR" baseline="30000" dirty="0"/>
              <a:t>)	</a:t>
            </a:r>
            <a:endParaRPr lang="fr-FR" dirty="0"/>
          </a:p>
          <a:p>
            <a:r>
              <a:rPr lang="fr-FR" b="1" baseline="30000" dirty="0" smtClean="0"/>
              <a:t>Applications: </a:t>
            </a:r>
            <a:r>
              <a:rPr lang="fr-FR" baseline="30000" dirty="0" smtClean="0"/>
              <a:t>Water</a:t>
            </a:r>
            <a:r>
              <a:rPr lang="fr-FR" baseline="30000" dirty="0"/>
              <a:t>, Glycol or </a:t>
            </a:r>
            <a:r>
              <a:rPr lang="fr-FR" baseline="30000" dirty="0" err="1"/>
              <a:t>Steam</a:t>
            </a:r>
            <a:r>
              <a:rPr lang="fr-FR" baseline="30000" dirty="0"/>
              <a:t>	</a:t>
            </a:r>
            <a:endParaRPr lang="fr-FR" dirty="0"/>
          </a:p>
          <a:p>
            <a:r>
              <a:rPr lang="fr-FR" b="1" baseline="30000" dirty="0" smtClean="0"/>
              <a:t>Temperature:</a:t>
            </a:r>
            <a:r>
              <a:rPr lang="fr-FR" b="1" dirty="0" smtClean="0"/>
              <a:t> </a:t>
            </a:r>
            <a:r>
              <a:rPr lang="fr-FR" baseline="30000" dirty="0" smtClean="0"/>
              <a:t>up </a:t>
            </a:r>
            <a:r>
              <a:rPr lang="fr-FR" baseline="30000" dirty="0"/>
              <a:t>to 300°F (144°C)	</a:t>
            </a:r>
            <a:endParaRPr lang="fr-FR" dirty="0"/>
          </a:p>
          <a:p>
            <a:r>
              <a:rPr lang="en-CA" b="1" baseline="30000" dirty="0" smtClean="0"/>
              <a:t>Constr. Materials:</a:t>
            </a:r>
            <a:r>
              <a:rPr lang="en-CA" b="1" dirty="0" smtClean="0"/>
              <a:t> </a:t>
            </a:r>
            <a:r>
              <a:rPr lang="en-CA" baseline="30000" dirty="0" smtClean="0"/>
              <a:t>Carbon </a:t>
            </a:r>
            <a:r>
              <a:rPr lang="en-CA" baseline="30000" dirty="0"/>
              <a:t>Steel or Stainless Steel </a:t>
            </a:r>
          </a:p>
          <a:p>
            <a:r>
              <a:rPr lang="en-CA" baseline="30000" dirty="0" smtClean="0"/>
              <a:t> </a:t>
            </a:r>
            <a:r>
              <a:rPr lang="en-CA" dirty="0" smtClean="0"/>
              <a:t>                      </a:t>
            </a:r>
            <a:r>
              <a:rPr lang="en-CA" baseline="30000" dirty="0" smtClean="0"/>
              <a:t>with </a:t>
            </a:r>
            <a:r>
              <a:rPr lang="en-CA" baseline="30000" dirty="0"/>
              <a:t>Stainless Steel Tubes	</a:t>
            </a:r>
            <a:endParaRPr lang="en-CA" dirty="0"/>
          </a:p>
        </p:txBody>
      </p:sp>
    </p:spTree>
    <p:extLst>
      <p:ext uri="{BB962C8B-B14F-4D97-AF65-F5344CB8AC3E}">
        <p14:creationId xmlns:p14="http://schemas.microsoft.com/office/powerpoint/2010/main" val="4169078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6" name="TextBox 5"/>
          <p:cNvSpPr txBox="1"/>
          <p:nvPr/>
        </p:nvSpPr>
        <p:spPr>
          <a:xfrm>
            <a:off x="395536" y="450889"/>
            <a:ext cx="6336704" cy="1200329"/>
          </a:xfrm>
          <a:prstGeom prst="rect">
            <a:avLst/>
          </a:prstGeom>
          <a:noFill/>
        </p:spPr>
        <p:txBody>
          <a:bodyPr wrap="square" rtlCol="0">
            <a:spAutoFit/>
          </a:bodyPr>
          <a:lstStyle/>
          <a:p>
            <a:r>
              <a:rPr lang="en-CA" sz="3600" dirty="0" smtClean="0">
                <a:latin typeface="Days" panose="02000505050000020004" pitchFamily="2" charset="0"/>
              </a:rPr>
              <a:t>Plate and Frame</a:t>
            </a:r>
          </a:p>
          <a:p>
            <a:r>
              <a:rPr lang="en-CA" sz="3600" dirty="0" smtClean="0">
                <a:latin typeface="Days" panose="02000505050000020004" pitchFamily="2" charset="0"/>
              </a:rPr>
              <a:t>Heat Exchanger</a:t>
            </a:r>
            <a:endParaRPr lang="en-CA" sz="3600" dirty="0">
              <a:latin typeface="Days" panose="02000505050000020004" pitchFamily="2" charset="0"/>
            </a:endParaRPr>
          </a:p>
        </p:txBody>
      </p:sp>
      <p:pic>
        <p:nvPicPr>
          <p:cNvPr id="8194" name="Picture 2" descr="C:\Users\Justine\Desktop\F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3068960"/>
            <a:ext cx="2448694" cy="32620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3528" y="1624732"/>
            <a:ext cx="4749128" cy="2308324"/>
          </a:xfrm>
          <a:prstGeom prst="rect">
            <a:avLst/>
          </a:prstGeom>
        </p:spPr>
        <p:txBody>
          <a:bodyPr wrap="square">
            <a:spAutoFit/>
          </a:bodyPr>
          <a:lstStyle/>
          <a:p>
            <a:r>
              <a:rPr lang="fr-FR" b="1" baseline="30000" dirty="0" err="1" smtClean="0"/>
              <a:t>Series</a:t>
            </a:r>
            <a:r>
              <a:rPr lang="fr-FR" b="1" baseline="30000" dirty="0" smtClean="0"/>
              <a:t>:</a:t>
            </a:r>
            <a:r>
              <a:rPr lang="fr-FR" b="1" dirty="0" smtClean="0"/>
              <a:t> </a:t>
            </a:r>
            <a:r>
              <a:rPr lang="fr-FR" b="1" baseline="30000" dirty="0" smtClean="0"/>
              <a:t>‘‘</a:t>
            </a:r>
            <a:r>
              <a:rPr lang="fr-FR" b="1" baseline="30000" dirty="0"/>
              <a:t>FF’’ AHRI</a:t>
            </a:r>
            <a:r>
              <a:rPr lang="fr-FR" baseline="30000" dirty="0"/>
              <a:t>	</a:t>
            </a:r>
            <a:endParaRPr lang="fr-FR" dirty="0"/>
          </a:p>
          <a:p>
            <a:r>
              <a:rPr lang="fr-FR" b="1" baseline="30000" dirty="0" smtClean="0"/>
              <a:t>Type: </a:t>
            </a:r>
            <a:r>
              <a:rPr lang="fr-FR" baseline="30000" dirty="0" err="1" smtClean="0"/>
              <a:t>Steam</a:t>
            </a:r>
            <a:r>
              <a:rPr lang="fr-FR" baseline="30000" dirty="0" smtClean="0"/>
              <a:t> </a:t>
            </a:r>
            <a:r>
              <a:rPr lang="fr-FR" baseline="30000" dirty="0"/>
              <a:t>to </a:t>
            </a:r>
            <a:r>
              <a:rPr lang="fr-FR" baseline="30000" dirty="0" smtClean="0"/>
              <a:t>Water/Water </a:t>
            </a:r>
            <a:r>
              <a:rPr lang="fr-FR" baseline="30000" dirty="0"/>
              <a:t>to </a:t>
            </a:r>
            <a:r>
              <a:rPr lang="fr-FR" baseline="30000" dirty="0" smtClean="0"/>
              <a:t>Water/Glycol </a:t>
            </a:r>
            <a:r>
              <a:rPr lang="fr-FR" baseline="30000" dirty="0"/>
              <a:t>to Water	</a:t>
            </a:r>
            <a:endParaRPr lang="fr-FR" dirty="0"/>
          </a:p>
          <a:p>
            <a:r>
              <a:rPr lang="fr-FR" b="1" baseline="30000" dirty="0" smtClean="0"/>
              <a:t>Capacities: </a:t>
            </a:r>
            <a:r>
              <a:rPr lang="fr-FR" baseline="30000" dirty="0" smtClean="0"/>
              <a:t>up </a:t>
            </a:r>
            <a:r>
              <a:rPr lang="fr-FR" baseline="30000" dirty="0"/>
              <a:t>to 14000 </a:t>
            </a:r>
            <a:r>
              <a:rPr lang="fr-FR" baseline="30000" dirty="0" smtClean="0"/>
              <a:t>USGPM, up </a:t>
            </a:r>
            <a:r>
              <a:rPr lang="fr-FR" baseline="30000" dirty="0"/>
              <a:t>to 250 </a:t>
            </a:r>
            <a:r>
              <a:rPr lang="fr-FR" baseline="30000" dirty="0" smtClean="0"/>
              <a:t>PSI</a:t>
            </a:r>
            <a:r>
              <a:rPr lang="fr-FR" dirty="0" smtClean="0"/>
              <a:t> </a:t>
            </a:r>
            <a:r>
              <a:rPr lang="fr-FR" baseline="30000" dirty="0" smtClean="0"/>
              <a:t>(1724 </a:t>
            </a:r>
            <a:r>
              <a:rPr lang="fr-FR" baseline="30000" dirty="0" err="1"/>
              <a:t>kpa</a:t>
            </a:r>
            <a:r>
              <a:rPr lang="fr-FR" baseline="30000" dirty="0"/>
              <a:t>) </a:t>
            </a:r>
            <a:r>
              <a:rPr lang="fr-FR" baseline="30000" dirty="0" err="1" smtClean="0"/>
              <a:t>Steam</a:t>
            </a:r>
            <a:endParaRPr lang="fr-FR" baseline="30000" dirty="0" smtClean="0"/>
          </a:p>
          <a:p>
            <a:r>
              <a:rPr lang="fr-FR" b="1" baseline="30000" dirty="0" smtClean="0"/>
              <a:t>Pressure:</a:t>
            </a:r>
            <a:r>
              <a:rPr lang="fr-FR" baseline="30000" dirty="0"/>
              <a:t> </a:t>
            </a:r>
            <a:r>
              <a:rPr lang="fr-FR" baseline="30000" dirty="0" smtClean="0"/>
              <a:t>300 </a:t>
            </a:r>
            <a:r>
              <a:rPr lang="fr-FR" baseline="30000" dirty="0"/>
              <a:t>PSI (2068 </a:t>
            </a:r>
            <a:r>
              <a:rPr lang="fr-FR" baseline="30000" dirty="0" err="1"/>
              <a:t>kpa</a:t>
            </a:r>
            <a:r>
              <a:rPr lang="fr-FR" baseline="30000" dirty="0"/>
              <a:t>)	</a:t>
            </a:r>
            <a:endParaRPr lang="fr-FR" dirty="0"/>
          </a:p>
          <a:p>
            <a:r>
              <a:rPr lang="fr-FR" b="1" baseline="30000" dirty="0" smtClean="0"/>
              <a:t>Applications:</a:t>
            </a:r>
            <a:r>
              <a:rPr lang="fr-FR" b="1" dirty="0" smtClean="0"/>
              <a:t> </a:t>
            </a:r>
            <a:r>
              <a:rPr lang="fr-FR" baseline="30000" dirty="0" smtClean="0"/>
              <a:t>Water</a:t>
            </a:r>
            <a:r>
              <a:rPr lang="fr-FR" baseline="30000" dirty="0"/>
              <a:t>, Glycol or </a:t>
            </a:r>
            <a:r>
              <a:rPr lang="fr-FR" baseline="30000" dirty="0" err="1"/>
              <a:t>Steam</a:t>
            </a:r>
            <a:r>
              <a:rPr lang="fr-FR" baseline="30000" dirty="0"/>
              <a:t>	</a:t>
            </a:r>
            <a:endParaRPr lang="fr-FR" dirty="0"/>
          </a:p>
          <a:p>
            <a:r>
              <a:rPr lang="fr-FR" b="1" baseline="30000" dirty="0" smtClean="0"/>
              <a:t>Temperature: </a:t>
            </a:r>
            <a:r>
              <a:rPr lang="fr-FR" baseline="30000" dirty="0" smtClean="0"/>
              <a:t>up </a:t>
            </a:r>
            <a:r>
              <a:rPr lang="fr-FR" baseline="30000" dirty="0"/>
              <a:t>to 300°F (144°C)	</a:t>
            </a:r>
            <a:endParaRPr lang="fr-FR" dirty="0"/>
          </a:p>
          <a:p>
            <a:r>
              <a:rPr lang="fr-FR" b="1" baseline="30000" dirty="0" err="1" smtClean="0"/>
              <a:t>Constr</a:t>
            </a:r>
            <a:r>
              <a:rPr lang="fr-FR" b="1" baseline="30000" dirty="0" smtClean="0"/>
              <a:t>. </a:t>
            </a:r>
            <a:r>
              <a:rPr lang="fr-FR" b="1" baseline="30000" dirty="0" err="1" smtClean="0"/>
              <a:t>Materials</a:t>
            </a:r>
            <a:r>
              <a:rPr lang="fr-FR" b="1" baseline="30000" dirty="0" smtClean="0"/>
              <a:t>: </a:t>
            </a:r>
            <a:r>
              <a:rPr lang="fr-FR" baseline="30000" dirty="0" err="1" smtClean="0"/>
              <a:t>Carbon</a:t>
            </a:r>
            <a:r>
              <a:rPr lang="fr-FR" baseline="30000" dirty="0" smtClean="0"/>
              <a:t> </a:t>
            </a:r>
            <a:r>
              <a:rPr lang="fr-FR" baseline="30000" dirty="0" err="1"/>
              <a:t>Steel</a:t>
            </a:r>
            <a:r>
              <a:rPr lang="fr-FR" baseline="30000" dirty="0"/>
              <a:t>, </a:t>
            </a:r>
            <a:r>
              <a:rPr lang="fr-FR" baseline="30000" dirty="0" err="1" smtClean="0"/>
              <a:t>Titanium</a:t>
            </a:r>
            <a:r>
              <a:rPr lang="fr-FR" baseline="30000" dirty="0" smtClean="0"/>
              <a:t> and</a:t>
            </a:r>
            <a:r>
              <a:rPr lang="fr-FR" dirty="0" smtClean="0"/>
              <a:t> </a:t>
            </a:r>
            <a:r>
              <a:rPr lang="en-CA" baseline="30000" dirty="0" smtClean="0"/>
              <a:t>Stainless </a:t>
            </a:r>
            <a:r>
              <a:rPr lang="en-CA" baseline="30000" dirty="0"/>
              <a:t>Steel. </a:t>
            </a:r>
            <a:endParaRPr lang="en-CA" baseline="30000" dirty="0" smtClean="0"/>
          </a:p>
          <a:p>
            <a:r>
              <a:rPr lang="en-CA" baseline="30000" dirty="0" smtClean="0"/>
              <a:t>Other </a:t>
            </a:r>
            <a:r>
              <a:rPr lang="en-CA" baseline="30000" dirty="0"/>
              <a:t>Materials available	</a:t>
            </a:r>
            <a:endParaRPr lang="en-CA" dirty="0"/>
          </a:p>
        </p:txBody>
      </p:sp>
    </p:spTree>
    <p:extLst>
      <p:ext uri="{BB962C8B-B14F-4D97-AF65-F5344CB8AC3E}">
        <p14:creationId xmlns:p14="http://schemas.microsoft.com/office/powerpoint/2010/main" val="1701279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a:xfrm>
            <a:off x="5508104" y="404664"/>
            <a:ext cx="2819400" cy="5715000"/>
          </a:xfrm>
        </p:spPr>
        <p:txBody>
          <a:bodyPr/>
          <a:lstStyle/>
          <a:p>
            <a:pPr algn="ctr"/>
            <a:r>
              <a:rPr lang="en-CA" altLang="en-US" sz="2400" b="1" dirty="0" smtClean="0">
                <a:latin typeface="Days" panose="02000505050000020004" pitchFamily="2" charset="0"/>
              </a:rPr>
              <a:t>New facility 2001 Local Newspapers </a:t>
            </a:r>
            <a:r>
              <a:rPr lang="en-CA" altLang="en-US" sz="2400" b="1" dirty="0" err="1" smtClean="0">
                <a:latin typeface="Days" panose="02000505050000020004" pitchFamily="2" charset="0"/>
              </a:rPr>
              <a:t>Annoucement</a:t>
            </a:r>
            <a:endParaRPr lang="en-CA" altLang="en-US" sz="2400" b="1" dirty="0" smtClean="0">
              <a:latin typeface="Days" panose="02000505050000020004" pitchFamily="2" charset="0"/>
            </a:endParaRPr>
          </a:p>
        </p:txBody>
      </p:sp>
      <p:pic>
        <p:nvPicPr>
          <p:cNvPr id="2048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512" y="-51318"/>
            <a:ext cx="5182896" cy="6909318"/>
          </a:xfrm>
        </p:spPr>
      </p:pic>
    </p:spTree>
    <p:extLst>
      <p:ext uri="{BB962C8B-B14F-4D97-AF65-F5344CB8AC3E}">
        <p14:creationId xmlns:p14="http://schemas.microsoft.com/office/powerpoint/2010/main" val="371753585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6" name="TextBox 5"/>
          <p:cNvSpPr txBox="1"/>
          <p:nvPr/>
        </p:nvSpPr>
        <p:spPr>
          <a:xfrm>
            <a:off x="395536" y="450889"/>
            <a:ext cx="6336704" cy="1200329"/>
          </a:xfrm>
          <a:prstGeom prst="rect">
            <a:avLst/>
          </a:prstGeom>
          <a:noFill/>
        </p:spPr>
        <p:txBody>
          <a:bodyPr wrap="square" rtlCol="0">
            <a:spAutoFit/>
          </a:bodyPr>
          <a:lstStyle/>
          <a:p>
            <a:r>
              <a:rPr lang="en-CA" sz="3600" dirty="0" smtClean="0">
                <a:latin typeface="Days" panose="02000505050000020004" pitchFamily="2" charset="0"/>
              </a:rPr>
              <a:t>Brazed</a:t>
            </a:r>
          </a:p>
          <a:p>
            <a:r>
              <a:rPr lang="en-CA" sz="3600" dirty="0" smtClean="0">
                <a:latin typeface="Days" panose="02000505050000020004" pitchFamily="2" charset="0"/>
              </a:rPr>
              <a:t>Heat Exchanger</a:t>
            </a:r>
            <a:endParaRPr lang="en-CA" sz="3600" dirty="0">
              <a:latin typeface="Days" panose="02000505050000020004" pitchFamily="2" charset="0"/>
            </a:endParaRPr>
          </a:p>
        </p:txBody>
      </p:sp>
      <p:pic>
        <p:nvPicPr>
          <p:cNvPr id="4098" name="Picture 2" descr="C:\Users\Justine\Desktop\_FLO FAB\Powerpoint (3)\Powerpoint Catalogue\B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4349" y="2420888"/>
            <a:ext cx="1722437" cy="360838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3567" y="1679429"/>
            <a:ext cx="4572000" cy="2308324"/>
          </a:xfrm>
          <a:prstGeom prst="rect">
            <a:avLst/>
          </a:prstGeom>
        </p:spPr>
        <p:txBody>
          <a:bodyPr>
            <a:spAutoFit/>
          </a:bodyPr>
          <a:lstStyle/>
          <a:p>
            <a:r>
              <a:rPr lang="fr-FR" b="1" baseline="30000" dirty="0" err="1" smtClean="0"/>
              <a:t>Series</a:t>
            </a:r>
            <a:r>
              <a:rPr lang="fr-FR" b="1" baseline="30000" dirty="0" smtClean="0"/>
              <a:t>:</a:t>
            </a:r>
            <a:r>
              <a:rPr lang="fr-FR" b="1" dirty="0" smtClean="0"/>
              <a:t> </a:t>
            </a:r>
            <a:r>
              <a:rPr lang="fr-FR" b="1" baseline="30000" dirty="0" smtClean="0"/>
              <a:t>‘‘</a:t>
            </a:r>
            <a:r>
              <a:rPr lang="fr-FR" b="1" baseline="30000" dirty="0"/>
              <a:t>BR’’</a:t>
            </a:r>
            <a:r>
              <a:rPr lang="fr-FR" baseline="30000" dirty="0"/>
              <a:t>	</a:t>
            </a:r>
            <a:endParaRPr lang="fr-FR" dirty="0"/>
          </a:p>
          <a:p>
            <a:r>
              <a:rPr lang="fr-FR" b="1" baseline="30000" dirty="0" smtClean="0"/>
              <a:t>Type: </a:t>
            </a:r>
            <a:r>
              <a:rPr lang="fr-FR" baseline="30000" dirty="0" err="1" smtClean="0"/>
              <a:t>Steam</a:t>
            </a:r>
            <a:r>
              <a:rPr lang="fr-FR" baseline="30000" dirty="0" smtClean="0"/>
              <a:t> </a:t>
            </a:r>
            <a:r>
              <a:rPr lang="fr-FR" baseline="30000" dirty="0"/>
              <a:t>to </a:t>
            </a:r>
            <a:r>
              <a:rPr lang="fr-FR" baseline="30000" dirty="0" smtClean="0"/>
              <a:t>Water/</a:t>
            </a:r>
            <a:r>
              <a:rPr lang="fr-FR" dirty="0" smtClean="0"/>
              <a:t> </a:t>
            </a:r>
            <a:r>
              <a:rPr lang="fr-FR" baseline="30000" dirty="0" smtClean="0"/>
              <a:t>Water </a:t>
            </a:r>
            <a:r>
              <a:rPr lang="fr-FR" baseline="30000" dirty="0"/>
              <a:t>to </a:t>
            </a:r>
            <a:r>
              <a:rPr lang="fr-FR" baseline="30000" dirty="0" smtClean="0"/>
              <a:t>Water/</a:t>
            </a:r>
            <a:r>
              <a:rPr lang="fr-FR" dirty="0" smtClean="0"/>
              <a:t> </a:t>
            </a:r>
            <a:r>
              <a:rPr lang="fr-FR" baseline="30000" dirty="0" smtClean="0"/>
              <a:t>Glycol </a:t>
            </a:r>
            <a:r>
              <a:rPr lang="fr-FR" baseline="30000" dirty="0"/>
              <a:t>to Water	</a:t>
            </a:r>
            <a:endParaRPr lang="fr-FR" dirty="0"/>
          </a:p>
          <a:p>
            <a:r>
              <a:rPr lang="fr-FR" b="1" baseline="30000" dirty="0" smtClean="0"/>
              <a:t>Capacities: </a:t>
            </a:r>
            <a:r>
              <a:rPr lang="fr-FR" baseline="30000" dirty="0" smtClean="0"/>
              <a:t>up </a:t>
            </a:r>
            <a:r>
              <a:rPr lang="fr-FR" baseline="30000" dirty="0"/>
              <a:t>to 400 USGPM </a:t>
            </a:r>
            <a:r>
              <a:rPr lang="en-CA" baseline="30000" dirty="0" smtClean="0"/>
              <a:t>up </a:t>
            </a:r>
            <a:r>
              <a:rPr lang="en-CA" baseline="30000" dirty="0"/>
              <a:t>to 150 lbs Steam	</a:t>
            </a:r>
            <a:endParaRPr lang="en-CA" dirty="0"/>
          </a:p>
          <a:p>
            <a:r>
              <a:rPr lang="fr-FR" b="1" baseline="30000" dirty="0" smtClean="0"/>
              <a:t>Pressure:</a:t>
            </a:r>
            <a:r>
              <a:rPr lang="fr-FR" b="1" dirty="0" smtClean="0"/>
              <a:t> </a:t>
            </a:r>
            <a:r>
              <a:rPr lang="fr-FR" baseline="30000" dirty="0" smtClean="0"/>
              <a:t>up to 300 </a:t>
            </a:r>
            <a:r>
              <a:rPr lang="fr-FR" baseline="30000" dirty="0"/>
              <a:t>PSI </a:t>
            </a:r>
            <a:r>
              <a:rPr lang="fr-FR" baseline="30000" dirty="0" smtClean="0"/>
              <a:t>(</a:t>
            </a:r>
            <a:r>
              <a:rPr lang="fr-FR" baseline="30000" dirty="0"/>
              <a:t>up to 2068 </a:t>
            </a:r>
            <a:r>
              <a:rPr lang="fr-FR" baseline="30000" dirty="0" err="1"/>
              <a:t>kpa</a:t>
            </a:r>
            <a:r>
              <a:rPr lang="fr-FR" baseline="30000" dirty="0"/>
              <a:t>)	</a:t>
            </a:r>
            <a:endParaRPr lang="fr-FR" dirty="0"/>
          </a:p>
          <a:p>
            <a:r>
              <a:rPr lang="fr-FR" b="1" baseline="30000" dirty="0" smtClean="0"/>
              <a:t>Applications: </a:t>
            </a:r>
            <a:r>
              <a:rPr lang="fr-FR" baseline="30000" dirty="0" smtClean="0"/>
              <a:t>Water</a:t>
            </a:r>
            <a:r>
              <a:rPr lang="fr-FR" baseline="30000" dirty="0"/>
              <a:t>, Glycol or </a:t>
            </a:r>
            <a:r>
              <a:rPr lang="fr-FR" baseline="30000" dirty="0" err="1"/>
              <a:t>Steam</a:t>
            </a:r>
            <a:r>
              <a:rPr lang="fr-FR" baseline="30000" dirty="0"/>
              <a:t>	</a:t>
            </a:r>
            <a:endParaRPr lang="fr-FR" dirty="0"/>
          </a:p>
          <a:p>
            <a:r>
              <a:rPr lang="fr-FR" b="1" baseline="30000" dirty="0" smtClean="0"/>
              <a:t>Temperature: </a:t>
            </a:r>
            <a:r>
              <a:rPr lang="fr-FR" baseline="30000" dirty="0" smtClean="0"/>
              <a:t>up </a:t>
            </a:r>
            <a:r>
              <a:rPr lang="fr-FR" baseline="30000" dirty="0"/>
              <a:t>to 300°F (144°C)	</a:t>
            </a:r>
            <a:endParaRPr lang="fr-FR" dirty="0"/>
          </a:p>
          <a:p>
            <a:r>
              <a:rPr lang="fr-FR" baseline="30000" dirty="0" err="1" smtClean="0"/>
              <a:t>Constr</a:t>
            </a:r>
            <a:r>
              <a:rPr lang="fr-FR" baseline="30000" dirty="0" smtClean="0"/>
              <a:t>. </a:t>
            </a:r>
            <a:r>
              <a:rPr lang="fr-FR" baseline="30000" dirty="0" err="1" smtClean="0"/>
              <a:t>Materials</a:t>
            </a:r>
            <a:r>
              <a:rPr lang="fr-FR" baseline="30000" dirty="0" smtClean="0"/>
              <a:t>: </a:t>
            </a:r>
            <a:r>
              <a:rPr lang="fr-FR" baseline="30000" dirty="0" err="1" smtClean="0"/>
              <a:t>Titanium</a:t>
            </a:r>
            <a:r>
              <a:rPr lang="fr-FR" baseline="30000" dirty="0" smtClean="0"/>
              <a:t> and</a:t>
            </a:r>
            <a:r>
              <a:rPr lang="fr-FR" dirty="0" smtClean="0"/>
              <a:t> </a:t>
            </a:r>
            <a:r>
              <a:rPr lang="fr-FR" baseline="30000" dirty="0" err="1" smtClean="0"/>
              <a:t>Stainless</a:t>
            </a:r>
            <a:r>
              <a:rPr lang="fr-FR" baseline="30000" dirty="0" smtClean="0"/>
              <a:t> </a:t>
            </a:r>
            <a:r>
              <a:rPr lang="fr-FR" baseline="30000" dirty="0" err="1"/>
              <a:t>Steel</a:t>
            </a:r>
            <a:r>
              <a:rPr lang="fr-FR" baseline="30000" dirty="0"/>
              <a:t>. </a:t>
            </a:r>
            <a:endParaRPr lang="fr-FR" baseline="30000" dirty="0" smtClean="0"/>
          </a:p>
          <a:p>
            <a:r>
              <a:rPr lang="fr-FR" baseline="30000" dirty="0" err="1" smtClean="0"/>
              <a:t>Other</a:t>
            </a:r>
            <a:r>
              <a:rPr lang="fr-FR" baseline="30000" dirty="0" smtClean="0"/>
              <a:t> </a:t>
            </a:r>
            <a:r>
              <a:rPr lang="fr-FR" baseline="30000" dirty="0" err="1"/>
              <a:t>Materials</a:t>
            </a:r>
            <a:r>
              <a:rPr lang="fr-FR" baseline="30000" dirty="0"/>
              <a:t> </a:t>
            </a:r>
            <a:r>
              <a:rPr lang="fr-FR" baseline="30000" dirty="0" err="1" smtClean="0"/>
              <a:t>available</a:t>
            </a:r>
            <a:r>
              <a:rPr lang="fr-FR" baseline="30000" dirty="0"/>
              <a:t>	</a:t>
            </a:r>
            <a:endParaRPr lang="fr-FR" dirty="0"/>
          </a:p>
        </p:txBody>
      </p:sp>
    </p:spTree>
    <p:extLst>
      <p:ext uri="{BB962C8B-B14F-4D97-AF65-F5344CB8AC3E}">
        <p14:creationId xmlns:p14="http://schemas.microsoft.com/office/powerpoint/2010/main" val="17415777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6" name="TextBox 5"/>
          <p:cNvSpPr txBox="1"/>
          <p:nvPr/>
        </p:nvSpPr>
        <p:spPr>
          <a:xfrm>
            <a:off x="395536" y="450889"/>
            <a:ext cx="6336704" cy="646331"/>
          </a:xfrm>
          <a:prstGeom prst="rect">
            <a:avLst/>
          </a:prstGeom>
          <a:noFill/>
        </p:spPr>
        <p:txBody>
          <a:bodyPr wrap="square" rtlCol="0">
            <a:spAutoFit/>
          </a:bodyPr>
          <a:lstStyle/>
          <a:p>
            <a:r>
              <a:rPr lang="en-CA" sz="3600" dirty="0" smtClean="0">
                <a:latin typeface="Days" panose="02000505050000020004" pitchFamily="2" charset="0"/>
              </a:rPr>
              <a:t>IQP100/ACH550</a:t>
            </a:r>
          </a:p>
        </p:txBody>
      </p:sp>
      <p:pic>
        <p:nvPicPr>
          <p:cNvPr id="3074" name="Picture 2" descr="C:\Users\Justine\Desktop\_FLO FAB\Powerpoint (3)\Powerpoint Catalogue\IQ10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9488" y="2666784"/>
            <a:ext cx="2473364" cy="38585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92162" y="1353542"/>
            <a:ext cx="4207830" cy="923330"/>
          </a:xfrm>
          <a:prstGeom prst="rect">
            <a:avLst/>
          </a:prstGeom>
        </p:spPr>
        <p:txBody>
          <a:bodyPr wrap="square">
            <a:spAutoFit/>
          </a:bodyPr>
          <a:lstStyle/>
          <a:p>
            <a:r>
              <a:rPr lang="fr-FR" b="1" baseline="30000" dirty="0" smtClean="0"/>
              <a:t>Type:</a:t>
            </a:r>
            <a:r>
              <a:rPr lang="fr-FR" b="1" dirty="0" smtClean="0"/>
              <a:t> </a:t>
            </a:r>
            <a:r>
              <a:rPr lang="fr-FR" baseline="30000" dirty="0" smtClean="0"/>
              <a:t>VFD</a:t>
            </a:r>
            <a:r>
              <a:rPr lang="fr-FR" baseline="30000" dirty="0"/>
              <a:t> </a:t>
            </a:r>
            <a:r>
              <a:rPr lang="fr-FR" baseline="30000" dirty="0" smtClean="0"/>
              <a:t>-</a:t>
            </a:r>
            <a:r>
              <a:rPr lang="fr-FR" dirty="0" smtClean="0"/>
              <a:t> </a:t>
            </a:r>
            <a:r>
              <a:rPr lang="fr-FR" baseline="30000" dirty="0" err="1" smtClean="0"/>
              <a:t>Flo</a:t>
            </a:r>
            <a:r>
              <a:rPr lang="fr-FR" baseline="30000" dirty="0" smtClean="0"/>
              <a:t> </a:t>
            </a:r>
            <a:r>
              <a:rPr lang="fr-FR" baseline="30000" dirty="0" err="1"/>
              <a:t>Fab’s</a:t>
            </a:r>
            <a:r>
              <a:rPr lang="fr-FR" baseline="30000" dirty="0"/>
              <a:t> </a:t>
            </a:r>
            <a:r>
              <a:rPr lang="fr-FR" baseline="30000" dirty="0" err="1"/>
              <a:t>Prefered</a:t>
            </a:r>
            <a:r>
              <a:rPr lang="fr-FR" baseline="30000" dirty="0"/>
              <a:t>*</a:t>
            </a:r>
          </a:p>
          <a:p>
            <a:r>
              <a:rPr lang="fr-FR" baseline="30000" dirty="0"/>
              <a:t>200-240V / </a:t>
            </a:r>
            <a:r>
              <a:rPr lang="fr-FR" baseline="30000" dirty="0" smtClean="0"/>
              <a:t>3-Phase -- 380-480V </a:t>
            </a:r>
            <a:r>
              <a:rPr lang="fr-FR" baseline="30000" dirty="0"/>
              <a:t>/ </a:t>
            </a:r>
            <a:r>
              <a:rPr lang="fr-FR" baseline="30000" dirty="0" smtClean="0"/>
              <a:t>3-Phase --</a:t>
            </a:r>
            <a:r>
              <a:rPr lang="fr-FR" dirty="0" smtClean="0"/>
              <a:t> </a:t>
            </a:r>
            <a:r>
              <a:rPr lang="fr-FR" baseline="30000" dirty="0" smtClean="0"/>
              <a:t>500-600V </a:t>
            </a:r>
            <a:r>
              <a:rPr lang="fr-FR" baseline="30000" dirty="0"/>
              <a:t>/ </a:t>
            </a:r>
            <a:r>
              <a:rPr lang="fr-FR" baseline="30000" dirty="0" smtClean="0"/>
              <a:t>3-Phase</a:t>
            </a:r>
            <a:endParaRPr lang="fr-FR" baseline="30000" dirty="0"/>
          </a:p>
          <a:p>
            <a:r>
              <a:rPr lang="fr-FR" b="1" baseline="30000" dirty="0" smtClean="0"/>
              <a:t>Capacities: </a:t>
            </a:r>
            <a:r>
              <a:rPr lang="fr-FR" baseline="30000" dirty="0" smtClean="0"/>
              <a:t>150</a:t>
            </a:r>
            <a:r>
              <a:rPr lang="fr-FR" baseline="30000" dirty="0"/>
              <a:t>% for 60 sec. (HD), 120% for 60 sec. (ND)	</a:t>
            </a:r>
            <a:endParaRPr lang="fr-FR" dirty="0"/>
          </a:p>
        </p:txBody>
      </p:sp>
    </p:spTree>
    <p:extLst>
      <p:ext uri="{BB962C8B-B14F-4D97-AF65-F5344CB8AC3E}">
        <p14:creationId xmlns:p14="http://schemas.microsoft.com/office/powerpoint/2010/main" val="23074885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1156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6" name="TextBox 5"/>
          <p:cNvSpPr txBox="1"/>
          <p:nvPr/>
        </p:nvSpPr>
        <p:spPr>
          <a:xfrm>
            <a:off x="395536" y="450889"/>
            <a:ext cx="6336704" cy="646331"/>
          </a:xfrm>
          <a:prstGeom prst="rect">
            <a:avLst/>
          </a:prstGeom>
          <a:noFill/>
        </p:spPr>
        <p:txBody>
          <a:bodyPr wrap="square" rtlCol="0">
            <a:spAutoFit/>
          </a:bodyPr>
          <a:lstStyle/>
          <a:p>
            <a:r>
              <a:rPr lang="en-CA" sz="3600" dirty="0" smtClean="0">
                <a:latin typeface="Days" panose="02000505050000020004" pitchFamily="2" charset="0"/>
              </a:rPr>
              <a:t>SEP Series</a:t>
            </a:r>
          </a:p>
        </p:txBody>
      </p:sp>
      <p:pic>
        <p:nvPicPr>
          <p:cNvPr id="9218" name="Picture 2" descr="C:\Users\Justine\Desktop\SE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743316" y="3129766"/>
            <a:ext cx="3368737" cy="25270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5536" y="1412776"/>
            <a:ext cx="4572000" cy="1938992"/>
          </a:xfrm>
          <a:prstGeom prst="rect">
            <a:avLst/>
          </a:prstGeom>
        </p:spPr>
        <p:txBody>
          <a:bodyPr>
            <a:spAutoFit/>
          </a:bodyPr>
          <a:lstStyle/>
          <a:p>
            <a:r>
              <a:rPr lang="fr-FR" b="1" baseline="30000" dirty="0" smtClean="0"/>
              <a:t>Type:</a:t>
            </a:r>
            <a:r>
              <a:rPr lang="fr-FR" b="1" dirty="0" smtClean="0"/>
              <a:t> </a:t>
            </a:r>
            <a:r>
              <a:rPr lang="fr-FR" baseline="30000" dirty="0" smtClean="0"/>
              <a:t>Vortex </a:t>
            </a:r>
            <a:r>
              <a:rPr lang="fr-FR" baseline="30000" dirty="0"/>
              <a:t>- </a:t>
            </a:r>
            <a:r>
              <a:rPr lang="fr-FR" baseline="30000" dirty="0" smtClean="0"/>
              <a:t>In-Line, </a:t>
            </a:r>
            <a:r>
              <a:rPr lang="fr-FR" dirty="0"/>
              <a:t> </a:t>
            </a:r>
            <a:r>
              <a:rPr lang="fr-FR" baseline="30000" dirty="0" smtClean="0"/>
              <a:t>Air </a:t>
            </a:r>
            <a:r>
              <a:rPr lang="fr-FR" baseline="30000" dirty="0" err="1" smtClean="0"/>
              <a:t>Separator</a:t>
            </a:r>
            <a:r>
              <a:rPr lang="fr-FR" baseline="30000" dirty="0" smtClean="0"/>
              <a:t> (</a:t>
            </a:r>
            <a:r>
              <a:rPr lang="fr-FR" baseline="30000" dirty="0" err="1" smtClean="0"/>
              <a:t>With</a:t>
            </a:r>
            <a:r>
              <a:rPr lang="fr-FR" baseline="30000" dirty="0" smtClean="0"/>
              <a:t> </a:t>
            </a:r>
            <a:r>
              <a:rPr lang="fr-FR" baseline="30000" dirty="0"/>
              <a:t>or </a:t>
            </a:r>
            <a:r>
              <a:rPr lang="fr-FR" baseline="30000" dirty="0" err="1"/>
              <a:t>Without</a:t>
            </a:r>
            <a:r>
              <a:rPr lang="fr-FR" baseline="30000" dirty="0"/>
              <a:t> </a:t>
            </a:r>
            <a:r>
              <a:rPr lang="fr-FR" baseline="30000" dirty="0" err="1" smtClean="0"/>
              <a:t>Strainer</a:t>
            </a:r>
            <a:r>
              <a:rPr lang="fr-FR" baseline="30000" dirty="0" smtClean="0"/>
              <a:t>)</a:t>
            </a:r>
            <a:endParaRPr lang="fr-FR" baseline="30000" dirty="0"/>
          </a:p>
          <a:p>
            <a:r>
              <a:rPr lang="fr-FR" b="1" baseline="30000" dirty="0" smtClean="0"/>
              <a:t>Capacities:</a:t>
            </a:r>
            <a:r>
              <a:rPr lang="fr-FR" b="1" dirty="0" smtClean="0"/>
              <a:t> </a:t>
            </a:r>
            <a:r>
              <a:rPr lang="fr-FR" baseline="30000" dirty="0" smtClean="0"/>
              <a:t>56 </a:t>
            </a:r>
            <a:r>
              <a:rPr lang="fr-FR" baseline="30000" dirty="0"/>
              <a:t>to 67000 </a:t>
            </a:r>
            <a:r>
              <a:rPr lang="fr-FR" baseline="30000" dirty="0" smtClean="0"/>
              <a:t>USGPM(13 </a:t>
            </a:r>
            <a:r>
              <a:rPr lang="fr-FR" baseline="30000" dirty="0"/>
              <a:t>to 15217 </a:t>
            </a:r>
            <a:r>
              <a:rPr lang="fr-FR" baseline="30000" dirty="0" smtClean="0"/>
              <a:t>m3/</a:t>
            </a:r>
            <a:r>
              <a:rPr lang="fr-FR" baseline="30000" dirty="0" err="1" smtClean="0"/>
              <a:t>hr</a:t>
            </a:r>
            <a:r>
              <a:rPr lang="fr-FR" baseline="30000" dirty="0" smtClean="0"/>
              <a:t>)</a:t>
            </a:r>
          </a:p>
          <a:p>
            <a:r>
              <a:rPr lang="fr-FR" b="1" baseline="30000" dirty="0" smtClean="0"/>
              <a:t>Connections:</a:t>
            </a:r>
            <a:r>
              <a:rPr lang="fr-FR" b="1" dirty="0" smtClean="0"/>
              <a:t> </a:t>
            </a:r>
            <a:r>
              <a:rPr lang="fr-FR" baseline="30000" dirty="0" smtClean="0"/>
              <a:t>2</a:t>
            </a:r>
            <a:r>
              <a:rPr lang="fr-FR" baseline="30000" dirty="0"/>
              <a:t>″ to 36″ </a:t>
            </a:r>
            <a:r>
              <a:rPr lang="fr-FR" baseline="30000" dirty="0" err="1" smtClean="0"/>
              <a:t>Diameter</a:t>
            </a:r>
            <a:r>
              <a:rPr lang="fr-FR" baseline="30000" dirty="0"/>
              <a:t> (50 mm to 914 mm)</a:t>
            </a:r>
          </a:p>
          <a:p>
            <a:r>
              <a:rPr lang="fr-FR" b="1" baseline="30000" dirty="0" smtClean="0"/>
              <a:t>Pressure: </a:t>
            </a:r>
            <a:r>
              <a:rPr lang="fr-FR" baseline="30000" dirty="0" smtClean="0"/>
              <a:t>up </a:t>
            </a:r>
            <a:r>
              <a:rPr lang="fr-FR" baseline="30000" dirty="0"/>
              <a:t>to </a:t>
            </a:r>
            <a:r>
              <a:rPr lang="fr-FR" baseline="30000" dirty="0" smtClean="0"/>
              <a:t>250PSI</a:t>
            </a:r>
            <a:r>
              <a:rPr lang="fr-FR" dirty="0" smtClean="0"/>
              <a:t> </a:t>
            </a:r>
            <a:r>
              <a:rPr lang="fr-FR" baseline="30000" dirty="0" smtClean="0"/>
              <a:t>(1724 </a:t>
            </a:r>
            <a:r>
              <a:rPr lang="fr-FR" baseline="30000" dirty="0" err="1"/>
              <a:t>kpa</a:t>
            </a:r>
            <a:r>
              <a:rPr lang="fr-FR" baseline="30000" dirty="0"/>
              <a:t>)	</a:t>
            </a:r>
            <a:endParaRPr lang="fr-FR" dirty="0"/>
          </a:p>
          <a:p>
            <a:r>
              <a:rPr lang="fr-FR" b="1" baseline="30000" dirty="0" smtClean="0"/>
              <a:t>Temperature:</a:t>
            </a:r>
            <a:r>
              <a:rPr lang="fr-FR" b="1" dirty="0" smtClean="0"/>
              <a:t> </a:t>
            </a:r>
            <a:r>
              <a:rPr lang="fr-FR" baseline="30000" dirty="0" smtClean="0"/>
              <a:t>up </a:t>
            </a:r>
            <a:r>
              <a:rPr lang="fr-FR" baseline="30000" dirty="0"/>
              <a:t>to 550°F (288°C)	</a:t>
            </a:r>
            <a:endParaRPr lang="fr-FR" dirty="0"/>
          </a:p>
          <a:p>
            <a:r>
              <a:rPr lang="fr-FR" b="1" baseline="30000" dirty="0" err="1" smtClean="0"/>
              <a:t>Constr</a:t>
            </a:r>
            <a:r>
              <a:rPr lang="fr-FR" b="1" baseline="30000" dirty="0" smtClean="0"/>
              <a:t>. </a:t>
            </a:r>
            <a:r>
              <a:rPr lang="fr-FR" b="1" baseline="30000" dirty="0" err="1" smtClean="0"/>
              <a:t>Materials</a:t>
            </a:r>
            <a:r>
              <a:rPr lang="fr-FR" b="1" baseline="30000" dirty="0" smtClean="0"/>
              <a:t>: </a:t>
            </a:r>
            <a:r>
              <a:rPr lang="fr-FR" baseline="30000" dirty="0" err="1" smtClean="0"/>
              <a:t>Carbon</a:t>
            </a:r>
            <a:r>
              <a:rPr lang="fr-FR" baseline="30000" dirty="0" smtClean="0"/>
              <a:t> </a:t>
            </a:r>
            <a:r>
              <a:rPr lang="fr-FR" baseline="30000" dirty="0" err="1"/>
              <a:t>Steel</a:t>
            </a:r>
            <a:r>
              <a:rPr lang="fr-FR" baseline="30000" dirty="0"/>
              <a:t> or </a:t>
            </a:r>
            <a:r>
              <a:rPr lang="fr-FR" baseline="30000" dirty="0" err="1" smtClean="0"/>
              <a:t>Stainless</a:t>
            </a:r>
            <a:r>
              <a:rPr lang="fr-FR" baseline="30000" dirty="0" smtClean="0"/>
              <a:t> </a:t>
            </a:r>
            <a:r>
              <a:rPr lang="fr-FR" baseline="30000" dirty="0" err="1" smtClean="0"/>
              <a:t>Steel</a:t>
            </a:r>
            <a:endParaRPr lang="fr-FR" baseline="30000" dirty="0" smtClean="0"/>
          </a:p>
          <a:p>
            <a:r>
              <a:rPr lang="fr-FR" baseline="30000" dirty="0"/>
              <a:t>	</a:t>
            </a:r>
            <a:endParaRPr lang="fr-FR" dirty="0"/>
          </a:p>
        </p:txBody>
      </p:sp>
    </p:spTree>
    <p:extLst>
      <p:ext uri="{BB962C8B-B14F-4D97-AF65-F5344CB8AC3E}">
        <p14:creationId xmlns:p14="http://schemas.microsoft.com/office/powerpoint/2010/main" val="20011932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2880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6" name="TextBox 5"/>
          <p:cNvSpPr txBox="1"/>
          <p:nvPr/>
        </p:nvSpPr>
        <p:spPr>
          <a:xfrm>
            <a:off x="395536" y="450889"/>
            <a:ext cx="6336704" cy="646331"/>
          </a:xfrm>
          <a:prstGeom prst="rect">
            <a:avLst/>
          </a:prstGeom>
          <a:noFill/>
        </p:spPr>
        <p:txBody>
          <a:bodyPr wrap="square" rtlCol="0">
            <a:spAutoFit/>
          </a:bodyPr>
          <a:lstStyle/>
          <a:p>
            <a:r>
              <a:rPr lang="en-CA" sz="3600" dirty="0" smtClean="0">
                <a:latin typeface="Days" panose="02000505050000020004" pitchFamily="2" charset="0"/>
              </a:rPr>
              <a:t>ADSR/AD</a:t>
            </a:r>
          </a:p>
        </p:txBody>
      </p:sp>
      <p:pic>
        <p:nvPicPr>
          <p:cNvPr id="10242" name="Picture 2" descr="C:\Users\Justine\Desktop\ADS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996952"/>
            <a:ext cx="2587683" cy="33639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2915" y="1412776"/>
            <a:ext cx="4572000" cy="1754326"/>
          </a:xfrm>
          <a:prstGeom prst="rect">
            <a:avLst/>
          </a:prstGeom>
        </p:spPr>
        <p:txBody>
          <a:bodyPr>
            <a:spAutoFit/>
          </a:bodyPr>
          <a:lstStyle/>
          <a:p>
            <a:r>
              <a:rPr lang="fr-FR" b="1" baseline="30000" dirty="0" smtClean="0"/>
              <a:t>Type: </a:t>
            </a:r>
            <a:r>
              <a:rPr lang="en-CA" baseline="30000" dirty="0" smtClean="0"/>
              <a:t>In-Line </a:t>
            </a:r>
            <a:r>
              <a:rPr lang="en-CA" baseline="30000" dirty="0"/>
              <a:t>Air/Dirt Separator (With or Without Strainer)	</a:t>
            </a:r>
            <a:endParaRPr lang="en-CA" dirty="0"/>
          </a:p>
          <a:p>
            <a:r>
              <a:rPr lang="fr-FR" b="1" baseline="30000" dirty="0" smtClean="0"/>
              <a:t>Capacities: </a:t>
            </a:r>
            <a:r>
              <a:rPr lang="fr-FR" baseline="30000" dirty="0" smtClean="0"/>
              <a:t>69 </a:t>
            </a:r>
            <a:r>
              <a:rPr lang="fr-FR" baseline="30000" dirty="0"/>
              <a:t>to 12100 </a:t>
            </a:r>
            <a:r>
              <a:rPr lang="fr-FR" baseline="30000" dirty="0" smtClean="0"/>
              <a:t>USGPM(16 </a:t>
            </a:r>
            <a:r>
              <a:rPr lang="fr-FR" baseline="30000" dirty="0"/>
              <a:t>to 2748 m3/</a:t>
            </a:r>
            <a:r>
              <a:rPr lang="fr-FR" baseline="30000" dirty="0" err="1"/>
              <a:t>hr</a:t>
            </a:r>
            <a:r>
              <a:rPr lang="fr-FR" baseline="30000" dirty="0"/>
              <a:t>)	</a:t>
            </a:r>
            <a:endParaRPr lang="fr-FR" dirty="0"/>
          </a:p>
          <a:p>
            <a:r>
              <a:rPr lang="fr-FR" b="1" baseline="30000" dirty="0" smtClean="0"/>
              <a:t>Connections: </a:t>
            </a:r>
            <a:r>
              <a:rPr lang="fr-FR" baseline="30000" dirty="0" smtClean="0"/>
              <a:t>2</a:t>
            </a:r>
            <a:r>
              <a:rPr lang="fr-FR" baseline="30000" dirty="0"/>
              <a:t>″ to 36″ </a:t>
            </a:r>
            <a:r>
              <a:rPr lang="fr-FR" baseline="30000" dirty="0" err="1" smtClean="0"/>
              <a:t>Diameter</a:t>
            </a:r>
            <a:r>
              <a:rPr lang="fr-FR" baseline="30000" dirty="0"/>
              <a:t> </a:t>
            </a:r>
            <a:r>
              <a:rPr lang="fr-FR" baseline="30000" dirty="0" smtClean="0"/>
              <a:t>(50 </a:t>
            </a:r>
            <a:r>
              <a:rPr lang="fr-FR" baseline="30000" dirty="0"/>
              <a:t>mm to 914 mm)	</a:t>
            </a:r>
            <a:endParaRPr lang="fr-FR" dirty="0"/>
          </a:p>
          <a:p>
            <a:r>
              <a:rPr lang="fr-FR" b="1" baseline="30000" dirty="0" smtClean="0"/>
              <a:t>Pressure: </a:t>
            </a:r>
            <a:r>
              <a:rPr lang="fr-FR" baseline="30000" dirty="0" smtClean="0"/>
              <a:t>up </a:t>
            </a:r>
            <a:r>
              <a:rPr lang="fr-FR" baseline="30000" dirty="0"/>
              <a:t>to </a:t>
            </a:r>
            <a:r>
              <a:rPr lang="fr-FR" baseline="30000" dirty="0" smtClean="0"/>
              <a:t>250PSI</a:t>
            </a:r>
            <a:r>
              <a:rPr lang="fr-FR" dirty="0" smtClean="0"/>
              <a:t> </a:t>
            </a:r>
            <a:r>
              <a:rPr lang="fr-FR" baseline="30000" dirty="0" smtClean="0"/>
              <a:t>(1724 </a:t>
            </a:r>
            <a:r>
              <a:rPr lang="fr-FR" baseline="30000" dirty="0" err="1"/>
              <a:t>kpa</a:t>
            </a:r>
            <a:r>
              <a:rPr lang="fr-FR" baseline="30000" dirty="0"/>
              <a:t>)	</a:t>
            </a:r>
            <a:endParaRPr lang="fr-FR" dirty="0"/>
          </a:p>
          <a:p>
            <a:r>
              <a:rPr lang="fr-FR" b="1" baseline="30000" dirty="0" smtClean="0"/>
              <a:t>Temperature: </a:t>
            </a:r>
            <a:r>
              <a:rPr lang="fr-FR" baseline="30000" dirty="0" smtClean="0"/>
              <a:t>up </a:t>
            </a:r>
            <a:r>
              <a:rPr lang="fr-FR" baseline="30000" dirty="0"/>
              <a:t>to 550°F (288°C)	</a:t>
            </a:r>
            <a:endParaRPr lang="fr-FR" dirty="0"/>
          </a:p>
          <a:p>
            <a:r>
              <a:rPr lang="fr-FR" b="1" baseline="30000" dirty="0" err="1" smtClean="0"/>
              <a:t>Constr</a:t>
            </a:r>
            <a:r>
              <a:rPr lang="fr-FR" b="1" baseline="30000" dirty="0" smtClean="0"/>
              <a:t>. </a:t>
            </a:r>
            <a:r>
              <a:rPr lang="fr-FR" b="1" baseline="30000" dirty="0" err="1" smtClean="0"/>
              <a:t>Materials</a:t>
            </a:r>
            <a:r>
              <a:rPr lang="fr-FR" b="1" baseline="30000" dirty="0" smtClean="0"/>
              <a:t>:</a:t>
            </a:r>
            <a:r>
              <a:rPr lang="fr-FR" b="1" dirty="0" smtClean="0"/>
              <a:t> </a:t>
            </a:r>
            <a:r>
              <a:rPr lang="fr-FR" baseline="30000" dirty="0" err="1" smtClean="0"/>
              <a:t>Carbon</a:t>
            </a:r>
            <a:r>
              <a:rPr lang="fr-FR" baseline="30000" dirty="0" smtClean="0"/>
              <a:t> </a:t>
            </a:r>
            <a:r>
              <a:rPr lang="fr-FR" baseline="30000" dirty="0" err="1"/>
              <a:t>Steel</a:t>
            </a:r>
            <a:r>
              <a:rPr lang="fr-FR" baseline="30000" dirty="0"/>
              <a:t> or </a:t>
            </a:r>
            <a:r>
              <a:rPr lang="fr-FR" baseline="30000" dirty="0" err="1" smtClean="0"/>
              <a:t>Stainless</a:t>
            </a:r>
            <a:r>
              <a:rPr lang="fr-FR" baseline="30000" dirty="0" smtClean="0"/>
              <a:t> </a:t>
            </a:r>
            <a:r>
              <a:rPr lang="fr-FR" baseline="30000" dirty="0" err="1"/>
              <a:t>Steel</a:t>
            </a:r>
            <a:r>
              <a:rPr lang="fr-FR" baseline="30000" dirty="0"/>
              <a:t>	</a:t>
            </a:r>
            <a:endParaRPr lang="fr-FR" dirty="0"/>
          </a:p>
        </p:txBody>
      </p:sp>
    </p:spTree>
    <p:extLst>
      <p:ext uri="{BB962C8B-B14F-4D97-AF65-F5344CB8AC3E}">
        <p14:creationId xmlns:p14="http://schemas.microsoft.com/office/powerpoint/2010/main" val="10718840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2880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6" name="TextBox 5"/>
          <p:cNvSpPr txBox="1"/>
          <p:nvPr/>
        </p:nvSpPr>
        <p:spPr>
          <a:xfrm>
            <a:off x="395536" y="450889"/>
            <a:ext cx="6336704" cy="646331"/>
          </a:xfrm>
          <a:prstGeom prst="rect">
            <a:avLst/>
          </a:prstGeom>
          <a:noFill/>
        </p:spPr>
        <p:txBody>
          <a:bodyPr wrap="square" rtlCol="0">
            <a:spAutoFit/>
          </a:bodyPr>
          <a:lstStyle/>
          <a:p>
            <a:r>
              <a:rPr lang="en-CA" sz="3600" dirty="0" smtClean="0">
                <a:latin typeface="Days" panose="02000505050000020004" pitchFamily="2" charset="0"/>
              </a:rPr>
              <a:t>BT</a:t>
            </a:r>
          </a:p>
        </p:txBody>
      </p:sp>
      <p:pic>
        <p:nvPicPr>
          <p:cNvPr id="11266" name="Picture 2" descr="C:\Users\Justine\Desktop\B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912" y="2780928"/>
            <a:ext cx="2244435" cy="36956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39552" y="1538478"/>
            <a:ext cx="5184576" cy="1754326"/>
          </a:xfrm>
          <a:prstGeom prst="rect">
            <a:avLst/>
          </a:prstGeom>
        </p:spPr>
        <p:txBody>
          <a:bodyPr wrap="square">
            <a:spAutoFit/>
          </a:bodyPr>
          <a:lstStyle/>
          <a:p>
            <a:r>
              <a:rPr lang="fr-FR" b="1" baseline="30000" dirty="0" smtClean="0"/>
              <a:t>Type:</a:t>
            </a:r>
            <a:r>
              <a:rPr lang="fr-FR" b="1" dirty="0" smtClean="0"/>
              <a:t> </a:t>
            </a:r>
            <a:r>
              <a:rPr lang="fr-FR" baseline="30000" dirty="0" err="1" smtClean="0"/>
              <a:t>Replaceable</a:t>
            </a:r>
            <a:r>
              <a:rPr lang="fr-FR" baseline="30000" dirty="0" smtClean="0"/>
              <a:t> </a:t>
            </a:r>
            <a:r>
              <a:rPr lang="fr-FR" baseline="30000" dirty="0" err="1" smtClean="0"/>
              <a:t>Bladder</a:t>
            </a:r>
            <a:r>
              <a:rPr lang="fr-FR" baseline="30000" dirty="0"/>
              <a:t> </a:t>
            </a:r>
            <a:r>
              <a:rPr lang="fr-FR" baseline="30000" dirty="0" smtClean="0"/>
              <a:t>Expansion Tank</a:t>
            </a:r>
            <a:r>
              <a:rPr lang="fr-FR" dirty="0" smtClean="0"/>
              <a:t> </a:t>
            </a:r>
            <a:r>
              <a:rPr lang="fr-FR" baseline="30000" dirty="0" smtClean="0"/>
              <a:t>(</a:t>
            </a:r>
            <a:r>
              <a:rPr lang="fr-FR" baseline="30000" dirty="0" err="1" smtClean="0"/>
              <a:t>with</a:t>
            </a:r>
            <a:r>
              <a:rPr lang="fr-FR" baseline="30000" dirty="0" smtClean="0"/>
              <a:t> </a:t>
            </a:r>
            <a:r>
              <a:rPr lang="fr-FR" baseline="30000" dirty="0" err="1"/>
              <a:t>bottom</a:t>
            </a:r>
            <a:r>
              <a:rPr lang="fr-FR" baseline="30000" dirty="0"/>
              <a:t> system </a:t>
            </a:r>
            <a:r>
              <a:rPr lang="fr-FR" baseline="30000" dirty="0" err="1" smtClean="0"/>
              <a:t>connection</a:t>
            </a:r>
            <a:r>
              <a:rPr lang="fr-FR" baseline="30000" dirty="0" smtClean="0"/>
              <a:t>)</a:t>
            </a:r>
            <a:endParaRPr lang="fr-FR" baseline="30000" dirty="0"/>
          </a:p>
          <a:p>
            <a:r>
              <a:rPr lang="fr-FR" b="1" baseline="30000" dirty="0" smtClean="0"/>
              <a:t>Capacities: </a:t>
            </a:r>
            <a:r>
              <a:rPr lang="fr-FR" baseline="30000" dirty="0" smtClean="0"/>
              <a:t>3 </a:t>
            </a:r>
            <a:r>
              <a:rPr lang="fr-FR" baseline="30000" dirty="0"/>
              <a:t>to 3962 </a:t>
            </a:r>
            <a:r>
              <a:rPr lang="fr-FR" baseline="30000" dirty="0" smtClean="0"/>
              <a:t>Gallons</a:t>
            </a:r>
            <a:r>
              <a:rPr lang="fr-FR" dirty="0" smtClean="0"/>
              <a:t> </a:t>
            </a:r>
            <a:r>
              <a:rPr lang="fr-FR" baseline="30000" dirty="0" smtClean="0"/>
              <a:t>(11 </a:t>
            </a:r>
            <a:r>
              <a:rPr lang="fr-FR" baseline="30000" dirty="0"/>
              <a:t>to 15000 </a:t>
            </a:r>
            <a:r>
              <a:rPr lang="fr-FR" baseline="30000" dirty="0" err="1"/>
              <a:t>liters</a:t>
            </a:r>
            <a:r>
              <a:rPr lang="fr-FR" baseline="30000" dirty="0"/>
              <a:t>)	</a:t>
            </a:r>
            <a:endParaRPr lang="fr-FR" dirty="0"/>
          </a:p>
          <a:p>
            <a:r>
              <a:rPr lang="fr-FR" b="1" baseline="30000" dirty="0" smtClean="0"/>
              <a:t>Connections: </a:t>
            </a:r>
            <a:r>
              <a:rPr lang="fr-FR" baseline="30000" dirty="0" smtClean="0"/>
              <a:t>1</a:t>
            </a:r>
            <a:r>
              <a:rPr lang="fr-FR" baseline="30000" dirty="0"/>
              <a:t>″ to </a:t>
            </a:r>
            <a:r>
              <a:rPr lang="fr-FR" baseline="30000" dirty="0" smtClean="0"/>
              <a:t>3″, 25 </a:t>
            </a:r>
            <a:r>
              <a:rPr lang="fr-FR" baseline="30000" dirty="0"/>
              <a:t>mm to 75 mm	</a:t>
            </a:r>
            <a:endParaRPr lang="fr-FR" dirty="0"/>
          </a:p>
          <a:p>
            <a:r>
              <a:rPr lang="fr-FR" b="1" baseline="30000" dirty="0" smtClean="0"/>
              <a:t>Pressure:  </a:t>
            </a:r>
            <a:r>
              <a:rPr lang="fr-FR" baseline="30000" dirty="0" smtClean="0"/>
              <a:t>up </a:t>
            </a:r>
            <a:r>
              <a:rPr lang="fr-FR" baseline="30000" dirty="0"/>
              <a:t>to </a:t>
            </a:r>
            <a:r>
              <a:rPr lang="fr-FR" baseline="30000" dirty="0" smtClean="0"/>
              <a:t>250PSI</a:t>
            </a:r>
            <a:r>
              <a:rPr lang="fr-FR" dirty="0" smtClean="0"/>
              <a:t> </a:t>
            </a:r>
            <a:r>
              <a:rPr lang="fr-FR" baseline="30000" dirty="0" smtClean="0"/>
              <a:t>(1724kpa</a:t>
            </a:r>
            <a:r>
              <a:rPr lang="fr-FR" baseline="30000" dirty="0"/>
              <a:t>)	</a:t>
            </a:r>
            <a:endParaRPr lang="fr-FR" dirty="0"/>
          </a:p>
          <a:p>
            <a:r>
              <a:rPr lang="fr-FR" b="1" baseline="30000" dirty="0" smtClean="0"/>
              <a:t>Temperature:</a:t>
            </a:r>
            <a:r>
              <a:rPr lang="fr-FR" b="1" dirty="0" smtClean="0"/>
              <a:t> </a:t>
            </a:r>
            <a:r>
              <a:rPr lang="fr-FR" baseline="30000" dirty="0" smtClean="0"/>
              <a:t>up </a:t>
            </a:r>
            <a:r>
              <a:rPr lang="fr-FR" baseline="30000" dirty="0"/>
              <a:t>to 240°F (115°C)	</a:t>
            </a:r>
            <a:endParaRPr lang="fr-FR" dirty="0"/>
          </a:p>
          <a:p>
            <a:r>
              <a:rPr lang="fr-FR" b="1" baseline="30000" dirty="0" err="1" smtClean="0"/>
              <a:t>Constr</a:t>
            </a:r>
            <a:r>
              <a:rPr lang="fr-FR" b="1" baseline="30000" dirty="0" smtClean="0"/>
              <a:t>. </a:t>
            </a:r>
            <a:r>
              <a:rPr lang="fr-FR" b="1" baseline="30000" dirty="0" err="1" smtClean="0"/>
              <a:t>Materials</a:t>
            </a:r>
            <a:r>
              <a:rPr lang="fr-FR" b="1" baseline="30000" dirty="0" smtClean="0"/>
              <a:t>: </a:t>
            </a:r>
            <a:r>
              <a:rPr lang="fr-FR" baseline="30000" dirty="0" err="1" smtClean="0"/>
              <a:t>Carbon</a:t>
            </a:r>
            <a:r>
              <a:rPr lang="fr-FR" baseline="30000" dirty="0" smtClean="0"/>
              <a:t> </a:t>
            </a:r>
            <a:r>
              <a:rPr lang="fr-FR" baseline="30000" dirty="0" err="1" smtClean="0"/>
              <a:t>Steel</a:t>
            </a:r>
            <a:r>
              <a:rPr lang="fr-FR" baseline="30000" dirty="0" smtClean="0"/>
              <a:t>,</a:t>
            </a:r>
            <a:r>
              <a:rPr lang="fr-FR" dirty="0" smtClean="0"/>
              <a:t> </a:t>
            </a:r>
            <a:r>
              <a:rPr lang="fr-FR" baseline="30000" dirty="0" smtClean="0"/>
              <a:t>EPDM</a:t>
            </a:r>
            <a:r>
              <a:rPr lang="fr-FR" baseline="30000" dirty="0"/>
              <a:t>	</a:t>
            </a:r>
            <a:endParaRPr lang="fr-FR" dirty="0"/>
          </a:p>
        </p:txBody>
      </p:sp>
    </p:spTree>
    <p:extLst>
      <p:ext uri="{BB962C8B-B14F-4D97-AF65-F5344CB8AC3E}">
        <p14:creationId xmlns:p14="http://schemas.microsoft.com/office/powerpoint/2010/main" val="14332130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89" y="162880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6" name="TextBox 5"/>
          <p:cNvSpPr txBox="1"/>
          <p:nvPr/>
        </p:nvSpPr>
        <p:spPr>
          <a:xfrm>
            <a:off x="395536" y="450889"/>
            <a:ext cx="6336704" cy="646331"/>
          </a:xfrm>
          <a:prstGeom prst="rect">
            <a:avLst/>
          </a:prstGeom>
          <a:noFill/>
        </p:spPr>
        <p:txBody>
          <a:bodyPr wrap="square" rtlCol="0">
            <a:spAutoFit/>
          </a:bodyPr>
          <a:lstStyle/>
          <a:p>
            <a:r>
              <a:rPr lang="en-CA" sz="3600" dirty="0" smtClean="0">
                <a:latin typeface="Days" panose="02000505050000020004" pitchFamily="2" charset="0"/>
              </a:rPr>
              <a:t>RLU/RWU &amp; RSE</a:t>
            </a:r>
          </a:p>
        </p:txBody>
      </p:sp>
      <p:pic>
        <p:nvPicPr>
          <p:cNvPr id="12291" name="Picture 3" descr="C:\Users\Justine\Desktop\Powerpoint Catalogue\RLU-RWU-RS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077" y="3717032"/>
            <a:ext cx="3142945" cy="22846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5536" y="1285017"/>
            <a:ext cx="4572000" cy="2215991"/>
          </a:xfrm>
          <a:prstGeom prst="rect">
            <a:avLst/>
          </a:prstGeom>
        </p:spPr>
        <p:txBody>
          <a:bodyPr>
            <a:spAutoFit/>
          </a:bodyPr>
          <a:lstStyle/>
          <a:p>
            <a:r>
              <a:rPr lang="fr-FR" b="1" baseline="30000" dirty="0"/>
              <a:t>RLU / </a:t>
            </a:r>
            <a:r>
              <a:rPr lang="fr-FR" b="1" baseline="30000" dirty="0" smtClean="0"/>
              <a:t>RWU</a:t>
            </a:r>
            <a:r>
              <a:rPr lang="fr-FR" baseline="30000" dirty="0"/>
              <a:t>	</a:t>
            </a:r>
            <a:r>
              <a:rPr lang="fr-FR" baseline="30000" dirty="0" smtClean="0"/>
              <a:t>                                                                       </a:t>
            </a:r>
            <a:r>
              <a:rPr lang="fr-FR" b="1" baseline="30000" dirty="0" smtClean="0"/>
              <a:t>RSE</a:t>
            </a:r>
            <a:r>
              <a:rPr lang="fr-FR" baseline="30000" dirty="0"/>
              <a:t>	</a:t>
            </a:r>
            <a:endParaRPr lang="fr-FR" dirty="0"/>
          </a:p>
          <a:p>
            <a:r>
              <a:rPr lang="en-CA" baseline="30000" dirty="0"/>
              <a:t>Hot Water Storage Tank with </a:t>
            </a:r>
            <a:r>
              <a:rPr lang="en-CA" baseline="30000" dirty="0" smtClean="0"/>
              <a:t>Heater	Hot Water Storage Tank	</a:t>
            </a:r>
            <a:endParaRPr lang="en-CA" dirty="0"/>
          </a:p>
          <a:p>
            <a:r>
              <a:rPr lang="fr-FR" b="1" baseline="30000" dirty="0" smtClean="0"/>
              <a:t>Capacities: </a:t>
            </a:r>
            <a:r>
              <a:rPr lang="fr-FR" baseline="30000" dirty="0" smtClean="0"/>
              <a:t>100 </a:t>
            </a:r>
            <a:r>
              <a:rPr lang="fr-FR" baseline="30000" dirty="0"/>
              <a:t>to 15000 </a:t>
            </a:r>
            <a:r>
              <a:rPr lang="fr-FR" baseline="30000" dirty="0" smtClean="0"/>
              <a:t>Gallons(379 </a:t>
            </a:r>
            <a:r>
              <a:rPr lang="fr-FR" baseline="30000" dirty="0"/>
              <a:t>to 56781 </a:t>
            </a:r>
            <a:r>
              <a:rPr lang="fr-FR" baseline="30000" dirty="0" err="1"/>
              <a:t>liters</a:t>
            </a:r>
            <a:r>
              <a:rPr lang="fr-FR" baseline="30000" dirty="0"/>
              <a:t>)	</a:t>
            </a:r>
            <a:endParaRPr lang="fr-FR" dirty="0"/>
          </a:p>
          <a:p>
            <a:r>
              <a:rPr lang="fr-FR" b="1" baseline="30000" dirty="0" smtClean="0"/>
              <a:t>Connections: </a:t>
            </a:r>
            <a:r>
              <a:rPr lang="fr-FR" baseline="30000" dirty="0" smtClean="0"/>
              <a:t>As </a:t>
            </a:r>
            <a:r>
              <a:rPr lang="fr-FR" baseline="30000" dirty="0" err="1"/>
              <a:t>Requested</a:t>
            </a:r>
            <a:r>
              <a:rPr lang="fr-FR" baseline="30000" dirty="0"/>
              <a:t>	</a:t>
            </a:r>
            <a:endParaRPr lang="fr-FR" dirty="0"/>
          </a:p>
          <a:p>
            <a:r>
              <a:rPr lang="fr-FR" b="1" baseline="30000" dirty="0" smtClean="0"/>
              <a:t>Pressure: </a:t>
            </a:r>
            <a:r>
              <a:rPr lang="fr-FR" baseline="30000" dirty="0" smtClean="0"/>
              <a:t>up </a:t>
            </a:r>
            <a:r>
              <a:rPr lang="fr-FR" baseline="30000" dirty="0"/>
              <a:t>to </a:t>
            </a:r>
            <a:r>
              <a:rPr lang="fr-FR" baseline="30000" dirty="0" smtClean="0"/>
              <a:t>250PSI,</a:t>
            </a:r>
            <a:r>
              <a:rPr lang="fr-FR" dirty="0" smtClean="0"/>
              <a:t> </a:t>
            </a:r>
            <a:r>
              <a:rPr lang="fr-FR" baseline="30000" dirty="0" smtClean="0"/>
              <a:t>1724kpa</a:t>
            </a:r>
            <a:r>
              <a:rPr lang="fr-FR" baseline="30000" dirty="0"/>
              <a:t>	</a:t>
            </a:r>
            <a:endParaRPr lang="fr-FR" dirty="0"/>
          </a:p>
          <a:p>
            <a:r>
              <a:rPr lang="fr-FR" b="1" baseline="30000" dirty="0" smtClean="0"/>
              <a:t>Temperature : </a:t>
            </a:r>
            <a:r>
              <a:rPr lang="fr-FR" baseline="30000" dirty="0" smtClean="0"/>
              <a:t>up </a:t>
            </a:r>
            <a:r>
              <a:rPr lang="fr-FR" baseline="30000" dirty="0"/>
              <a:t>to 550°F (288°C)	</a:t>
            </a:r>
            <a:endParaRPr lang="fr-FR" dirty="0"/>
          </a:p>
          <a:p>
            <a:r>
              <a:rPr lang="fr-FR" b="1" baseline="30000" dirty="0" err="1" smtClean="0"/>
              <a:t>Constr</a:t>
            </a:r>
            <a:r>
              <a:rPr lang="fr-FR" b="1" baseline="30000" dirty="0" smtClean="0"/>
              <a:t>. </a:t>
            </a:r>
            <a:r>
              <a:rPr lang="fr-FR" b="1" baseline="30000" dirty="0" err="1" smtClean="0"/>
              <a:t>Materials</a:t>
            </a:r>
            <a:r>
              <a:rPr lang="fr-FR" b="1" baseline="30000" dirty="0" smtClean="0"/>
              <a:t>:</a:t>
            </a:r>
            <a:r>
              <a:rPr lang="fr-FR" b="1" dirty="0" smtClean="0"/>
              <a:t> </a:t>
            </a:r>
            <a:r>
              <a:rPr lang="fr-FR" baseline="30000" dirty="0" err="1" smtClean="0"/>
              <a:t>Carbon</a:t>
            </a:r>
            <a:r>
              <a:rPr lang="fr-FR" baseline="30000" dirty="0" smtClean="0"/>
              <a:t> </a:t>
            </a:r>
            <a:r>
              <a:rPr lang="fr-FR" baseline="30000" dirty="0" err="1"/>
              <a:t>Steel</a:t>
            </a:r>
            <a:r>
              <a:rPr lang="fr-FR" baseline="30000" dirty="0"/>
              <a:t> or </a:t>
            </a:r>
            <a:r>
              <a:rPr lang="fr-FR" baseline="30000" dirty="0" err="1" smtClean="0"/>
              <a:t>Stainless</a:t>
            </a:r>
            <a:r>
              <a:rPr lang="fr-FR" baseline="30000" dirty="0" smtClean="0"/>
              <a:t> </a:t>
            </a:r>
            <a:r>
              <a:rPr lang="fr-FR" baseline="30000" dirty="0" err="1"/>
              <a:t>Steel</a:t>
            </a:r>
            <a:r>
              <a:rPr lang="fr-FR" baseline="30000" dirty="0"/>
              <a:t>	</a:t>
            </a:r>
            <a:endParaRPr lang="fr-FR" dirty="0"/>
          </a:p>
        </p:txBody>
      </p:sp>
    </p:spTree>
    <p:extLst>
      <p:ext uri="{BB962C8B-B14F-4D97-AF65-F5344CB8AC3E}">
        <p14:creationId xmlns:p14="http://schemas.microsoft.com/office/powerpoint/2010/main" val="290491990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ustine\Desktop\Catalog Complete - 2016_HQ-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06136" y="-1028952"/>
            <a:ext cx="6899677" cy="89289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5536" y="-36676"/>
            <a:ext cx="6336704" cy="369332"/>
          </a:xfrm>
          <a:prstGeom prst="rect">
            <a:avLst/>
          </a:prstGeom>
          <a:noFill/>
        </p:spPr>
        <p:txBody>
          <a:bodyPr wrap="square" rtlCol="0">
            <a:spAutoFit/>
          </a:bodyPr>
          <a:lstStyle/>
          <a:p>
            <a:r>
              <a:rPr lang="en-CA" dirty="0" smtClean="0">
                <a:latin typeface="Days" panose="02000505050000020004" pitchFamily="2" charset="0"/>
              </a:rPr>
              <a:t>Accessories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6336" y="44624"/>
            <a:ext cx="1523046" cy="792088"/>
          </a:xfrm>
          <a:prstGeom prst="rect">
            <a:avLst/>
          </a:prstGeom>
        </p:spPr>
      </p:pic>
    </p:spTree>
    <p:extLst>
      <p:ext uri="{BB962C8B-B14F-4D97-AF65-F5344CB8AC3E}">
        <p14:creationId xmlns:p14="http://schemas.microsoft.com/office/powerpoint/2010/main" val="17564410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36676"/>
            <a:ext cx="6336704" cy="369332"/>
          </a:xfrm>
          <a:prstGeom prst="rect">
            <a:avLst/>
          </a:prstGeom>
          <a:noFill/>
        </p:spPr>
        <p:txBody>
          <a:bodyPr wrap="square" rtlCol="0">
            <a:spAutoFit/>
          </a:bodyPr>
          <a:lstStyle/>
          <a:p>
            <a:r>
              <a:rPr lang="en-CA" dirty="0" smtClean="0">
                <a:latin typeface="Days" panose="02000505050000020004" pitchFamily="2" charset="0"/>
              </a:rPr>
              <a:t>Accessories</a:t>
            </a:r>
          </a:p>
        </p:txBody>
      </p:sp>
      <p:pic>
        <p:nvPicPr>
          <p:cNvPr id="3075" name="Picture 3" descr="C:\Users\Justine\Desktop\Catalog Complete - 2016_HQ-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06476" y="-961851"/>
            <a:ext cx="6844033" cy="88569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392" y="6289088"/>
            <a:ext cx="1008112" cy="524287"/>
          </a:xfrm>
          <a:prstGeom prst="rect">
            <a:avLst/>
          </a:prstGeom>
        </p:spPr>
      </p:pic>
    </p:spTree>
    <p:extLst>
      <p:ext uri="{BB962C8B-B14F-4D97-AF65-F5344CB8AC3E}">
        <p14:creationId xmlns:p14="http://schemas.microsoft.com/office/powerpoint/2010/main" val="40015851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2880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6" name="TextBox 5"/>
          <p:cNvSpPr txBox="1"/>
          <p:nvPr/>
        </p:nvSpPr>
        <p:spPr>
          <a:xfrm>
            <a:off x="395536" y="450889"/>
            <a:ext cx="6336704" cy="1077218"/>
          </a:xfrm>
          <a:prstGeom prst="rect">
            <a:avLst/>
          </a:prstGeom>
          <a:noFill/>
        </p:spPr>
        <p:txBody>
          <a:bodyPr wrap="square" rtlCol="0">
            <a:spAutoFit/>
          </a:bodyPr>
          <a:lstStyle/>
          <a:p>
            <a:r>
              <a:rPr lang="en-CA" sz="3600" dirty="0" smtClean="0">
                <a:latin typeface="Days" panose="02000505050000020004" pitchFamily="2" charset="0"/>
              </a:rPr>
              <a:t>Submersible Pumps</a:t>
            </a:r>
          </a:p>
          <a:p>
            <a:r>
              <a:rPr lang="en-CA" sz="2800" dirty="0" err="1" smtClean="0">
                <a:solidFill>
                  <a:srgbClr val="0070C0"/>
                </a:solidFill>
                <a:latin typeface="Days" panose="02000505050000020004" pitchFamily="2" charset="0"/>
              </a:rPr>
              <a:t>Plumbings</a:t>
            </a:r>
            <a:endParaRPr lang="en-CA" sz="2800" dirty="0" smtClean="0">
              <a:solidFill>
                <a:srgbClr val="0070C0"/>
              </a:solidFill>
              <a:latin typeface="Days" panose="02000505050000020004" pitchFamily="2" charset="0"/>
            </a:endParaRPr>
          </a:p>
        </p:txBody>
      </p:sp>
      <p:pic>
        <p:nvPicPr>
          <p:cNvPr id="3076" name="Picture 4" descr="C:\Users\Justine\Desktop\LB-7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3429000"/>
            <a:ext cx="1126038" cy="212146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530821" y="1651298"/>
            <a:ext cx="4572000" cy="3139321"/>
          </a:xfrm>
          <a:prstGeom prst="rect">
            <a:avLst/>
          </a:prstGeom>
        </p:spPr>
        <p:txBody>
          <a:bodyPr>
            <a:spAutoFit/>
          </a:bodyPr>
          <a:lstStyle/>
          <a:p>
            <a:r>
              <a:rPr lang="en-CA" b="1" baseline="30000" dirty="0" smtClean="0"/>
              <a:t>Series: </a:t>
            </a:r>
            <a:r>
              <a:rPr lang="fr-FR" b="1" baseline="30000" dirty="0"/>
              <a:t>LB-25, 40,75, </a:t>
            </a:r>
            <a:r>
              <a:rPr lang="fr-FR" b="1" baseline="30000" dirty="0" smtClean="0"/>
              <a:t>215 </a:t>
            </a:r>
            <a:r>
              <a:rPr lang="fr-FR" b="1" baseline="30000" dirty="0"/>
              <a:t>&amp; </a:t>
            </a:r>
            <a:r>
              <a:rPr lang="fr-FR" b="1" baseline="30000" dirty="0" smtClean="0"/>
              <a:t>315</a:t>
            </a:r>
            <a:r>
              <a:rPr lang="pl-PL" baseline="30000" dirty="0"/>
              <a:t>	</a:t>
            </a:r>
            <a:endParaRPr lang="en-CA" dirty="0"/>
          </a:p>
          <a:p>
            <a:pPr>
              <a:lnSpc>
                <a:spcPct val="150000"/>
              </a:lnSpc>
            </a:pPr>
            <a:r>
              <a:rPr lang="fr-FR" b="1" baseline="30000" dirty="0" smtClean="0"/>
              <a:t>Type: </a:t>
            </a:r>
            <a:r>
              <a:rPr lang="fr-FR" baseline="30000" dirty="0"/>
              <a:t>Effluent </a:t>
            </a:r>
            <a:r>
              <a:rPr lang="fr-FR" baseline="30000" dirty="0" err="1" smtClean="0"/>
              <a:t>Pump</a:t>
            </a:r>
            <a:endParaRPr lang="en-CA" baseline="30000" dirty="0"/>
          </a:p>
          <a:p>
            <a:r>
              <a:rPr lang="en-CA" b="1" baseline="30000" dirty="0" smtClean="0"/>
              <a:t>Capacities: </a:t>
            </a:r>
            <a:r>
              <a:rPr lang="fr-FR" baseline="30000" dirty="0"/>
              <a:t>up to 175 </a:t>
            </a:r>
            <a:r>
              <a:rPr lang="fr-FR" baseline="30000" dirty="0" smtClean="0"/>
              <a:t>USGPM</a:t>
            </a:r>
            <a:r>
              <a:rPr lang="fr-FR" dirty="0" smtClean="0"/>
              <a:t> </a:t>
            </a:r>
            <a:r>
              <a:rPr lang="fr-FR" baseline="30000" dirty="0" smtClean="0"/>
              <a:t>(40 </a:t>
            </a:r>
            <a:r>
              <a:rPr lang="fr-FR" baseline="30000" dirty="0"/>
              <a:t>m3/</a:t>
            </a:r>
            <a:r>
              <a:rPr lang="fr-FR" baseline="30000" dirty="0" err="1"/>
              <a:t>hr</a:t>
            </a:r>
            <a:r>
              <a:rPr lang="fr-FR" baseline="30000" dirty="0"/>
              <a:t>)</a:t>
            </a:r>
            <a:r>
              <a:rPr lang="en-CA" b="1" dirty="0" smtClean="0"/>
              <a:t> </a:t>
            </a:r>
          </a:p>
          <a:p>
            <a:r>
              <a:rPr lang="fr-FR" b="1" baseline="30000" dirty="0" smtClean="0"/>
              <a:t>Head: </a:t>
            </a:r>
            <a:r>
              <a:rPr lang="fr-FR" baseline="30000" dirty="0"/>
              <a:t>8 to 72 </a:t>
            </a:r>
            <a:r>
              <a:rPr lang="fr-FR" baseline="30000" dirty="0" err="1"/>
              <a:t>ft</a:t>
            </a:r>
            <a:r>
              <a:rPr lang="fr-FR" baseline="30000" dirty="0"/>
              <a:t>.</a:t>
            </a:r>
            <a:r>
              <a:rPr lang="fr-FR" dirty="0"/>
              <a:t> </a:t>
            </a:r>
            <a:r>
              <a:rPr lang="fr-FR" baseline="30000" dirty="0"/>
              <a:t>(2.4 to 21.5 m</a:t>
            </a:r>
            <a:r>
              <a:rPr lang="fr-FR" baseline="30000" dirty="0" smtClean="0"/>
              <a:t>)</a:t>
            </a:r>
            <a:endParaRPr lang="fr-FR" b="1" baseline="30000" dirty="0" smtClean="0"/>
          </a:p>
          <a:p>
            <a:r>
              <a:rPr lang="fr-FR" b="1" baseline="30000" dirty="0" smtClean="0"/>
              <a:t>Pressure: </a:t>
            </a:r>
            <a:r>
              <a:rPr lang="fr-FR" baseline="30000" dirty="0"/>
              <a:t>3/8</a:t>
            </a:r>
            <a:r>
              <a:rPr lang="fr-FR" baseline="30000" dirty="0" smtClean="0"/>
              <a:t>″</a:t>
            </a:r>
            <a:r>
              <a:rPr lang="fr-FR" dirty="0" smtClean="0"/>
              <a:t> </a:t>
            </a:r>
            <a:r>
              <a:rPr lang="fr-FR" baseline="30000" dirty="0" smtClean="0"/>
              <a:t>(</a:t>
            </a:r>
            <a:r>
              <a:rPr lang="fr-FR" baseline="30000" dirty="0"/>
              <a:t>9 mm</a:t>
            </a:r>
            <a:r>
              <a:rPr lang="fr-FR" baseline="30000" dirty="0" smtClean="0"/>
              <a:t>)</a:t>
            </a:r>
          </a:p>
          <a:p>
            <a:r>
              <a:rPr lang="fr-FR" b="1" baseline="30000" dirty="0" smtClean="0"/>
              <a:t>Horsepower: </a:t>
            </a:r>
            <a:r>
              <a:rPr lang="fr-FR" baseline="30000" dirty="0" smtClean="0"/>
              <a:t>up </a:t>
            </a:r>
            <a:r>
              <a:rPr lang="fr-FR" baseline="30000" dirty="0"/>
              <a:t>to 1 </a:t>
            </a:r>
            <a:r>
              <a:rPr lang="fr-FR" baseline="30000" dirty="0" smtClean="0"/>
              <a:t>HP</a:t>
            </a:r>
            <a:r>
              <a:rPr lang="fr-FR" dirty="0" smtClean="0"/>
              <a:t> </a:t>
            </a:r>
            <a:r>
              <a:rPr lang="fr-FR" baseline="30000" dirty="0" smtClean="0"/>
              <a:t>(0.75 </a:t>
            </a:r>
            <a:r>
              <a:rPr lang="fr-FR" baseline="30000" dirty="0"/>
              <a:t>kW)</a:t>
            </a:r>
            <a:endParaRPr lang="fr-FR" b="1" baseline="30000" dirty="0" smtClean="0"/>
          </a:p>
          <a:p>
            <a:r>
              <a:rPr lang="fr-FR" b="1" baseline="30000" dirty="0" smtClean="0"/>
              <a:t>Drives :</a:t>
            </a:r>
            <a:r>
              <a:rPr lang="fr-FR" baseline="30000" dirty="0"/>
              <a:t>Air </a:t>
            </a:r>
            <a:r>
              <a:rPr lang="fr-FR" baseline="30000" dirty="0" err="1" smtClean="0"/>
              <a:t>Filled</a:t>
            </a:r>
            <a:r>
              <a:rPr lang="fr-FR" baseline="30000" dirty="0" smtClean="0"/>
              <a:t>,</a:t>
            </a:r>
            <a:r>
              <a:rPr lang="fr-FR" dirty="0" smtClean="0"/>
              <a:t> </a:t>
            </a:r>
            <a:r>
              <a:rPr lang="fr-FR" baseline="30000" dirty="0" err="1" smtClean="0"/>
              <a:t>Electrical</a:t>
            </a:r>
            <a:r>
              <a:rPr lang="fr-FR" baseline="30000" dirty="0" smtClean="0"/>
              <a:t> Motors,</a:t>
            </a:r>
            <a:r>
              <a:rPr lang="fr-FR" dirty="0" smtClean="0"/>
              <a:t> </a:t>
            </a:r>
            <a:r>
              <a:rPr lang="fr-FR" baseline="30000" dirty="0" smtClean="0"/>
              <a:t>Explosion </a:t>
            </a:r>
            <a:r>
              <a:rPr lang="fr-FR" baseline="30000" dirty="0"/>
              <a:t>Proof</a:t>
            </a:r>
            <a:endParaRPr lang="fr-FR" b="1" baseline="30000" dirty="0" smtClean="0"/>
          </a:p>
          <a:p>
            <a:pPr>
              <a:lnSpc>
                <a:spcPct val="150000"/>
              </a:lnSpc>
            </a:pPr>
            <a:r>
              <a:rPr lang="fr-FR" b="1" baseline="30000" dirty="0" smtClean="0"/>
              <a:t>Applications: </a:t>
            </a:r>
            <a:r>
              <a:rPr lang="fr-FR" baseline="30000" dirty="0" smtClean="0"/>
              <a:t>Water</a:t>
            </a:r>
            <a:endParaRPr lang="fr-FR" b="1" baseline="30000" dirty="0" smtClean="0"/>
          </a:p>
          <a:p>
            <a:r>
              <a:rPr lang="fr-FR" b="1" baseline="30000" dirty="0" err="1" smtClean="0"/>
              <a:t>Temperature</a:t>
            </a:r>
            <a:r>
              <a:rPr lang="fr-FR" b="1" baseline="30000" dirty="0" smtClean="0"/>
              <a:t>:</a:t>
            </a:r>
            <a:r>
              <a:rPr lang="fr-FR" b="1" dirty="0" smtClean="0"/>
              <a:t> </a:t>
            </a:r>
            <a:r>
              <a:rPr lang="fr-FR" baseline="30000" dirty="0"/>
              <a:t>up to 200°F </a:t>
            </a:r>
            <a:r>
              <a:rPr lang="fr-FR" baseline="30000" dirty="0" smtClean="0"/>
              <a:t>(</a:t>
            </a:r>
            <a:r>
              <a:rPr lang="fr-FR" baseline="30000" dirty="0"/>
              <a:t>94 °</a:t>
            </a:r>
            <a:r>
              <a:rPr lang="fr-FR" baseline="30000" dirty="0" smtClean="0"/>
              <a:t>C)</a:t>
            </a:r>
            <a:endParaRPr lang="fr-FR" b="1" dirty="0" smtClean="0"/>
          </a:p>
          <a:p>
            <a:pPr>
              <a:lnSpc>
                <a:spcPct val="150000"/>
              </a:lnSpc>
            </a:pPr>
            <a:r>
              <a:rPr lang="en-CA" b="1" baseline="30000" dirty="0" smtClean="0"/>
              <a:t>Constr. Materials: </a:t>
            </a:r>
            <a:r>
              <a:rPr lang="fr-FR" baseline="30000" dirty="0" err="1"/>
              <a:t>Cast</a:t>
            </a:r>
            <a:r>
              <a:rPr lang="fr-FR" baseline="30000" dirty="0"/>
              <a:t> </a:t>
            </a:r>
            <a:r>
              <a:rPr lang="fr-FR" baseline="30000" dirty="0" err="1"/>
              <a:t>Iron</a:t>
            </a:r>
            <a:endParaRPr lang="fr-FR" baseline="30000" dirty="0"/>
          </a:p>
          <a:p>
            <a:r>
              <a:rPr lang="en-CA" b="1" dirty="0" smtClean="0"/>
              <a:t> </a:t>
            </a:r>
            <a:r>
              <a:rPr lang="en-CA" baseline="30000" dirty="0"/>
              <a:t>	</a:t>
            </a:r>
            <a:endParaRPr lang="en-CA" dirty="0"/>
          </a:p>
        </p:txBody>
      </p:sp>
    </p:spTree>
    <p:extLst>
      <p:ext uri="{BB962C8B-B14F-4D97-AF65-F5344CB8AC3E}">
        <p14:creationId xmlns:p14="http://schemas.microsoft.com/office/powerpoint/2010/main" val="3816685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2880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6" name="TextBox 5"/>
          <p:cNvSpPr txBox="1"/>
          <p:nvPr/>
        </p:nvSpPr>
        <p:spPr>
          <a:xfrm>
            <a:off x="395536" y="450889"/>
            <a:ext cx="6336704" cy="1077218"/>
          </a:xfrm>
          <a:prstGeom prst="rect">
            <a:avLst/>
          </a:prstGeom>
          <a:noFill/>
        </p:spPr>
        <p:txBody>
          <a:bodyPr wrap="square" rtlCol="0">
            <a:spAutoFit/>
          </a:bodyPr>
          <a:lstStyle/>
          <a:p>
            <a:r>
              <a:rPr lang="en-CA" sz="3600" dirty="0" smtClean="0">
                <a:latin typeface="Days" panose="02000505050000020004" pitchFamily="2" charset="0"/>
              </a:rPr>
              <a:t>Submersible Pumps</a:t>
            </a:r>
          </a:p>
          <a:p>
            <a:r>
              <a:rPr lang="en-CA" sz="2800" dirty="0" err="1" smtClean="0">
                <a:solidFill>
                  <a:srgbClr val="0070C0"/>
                </a:solidFill>
                <a:latin typeface="Days" panose="02000505050000020004" pitchFamily="2" charset="0"/>
              </a:rPr>
              <a:t>Plumbings</a:t>
            </a:r>
            <a:endParaRPr lang="en-CA" sz="2800" dirty="0" smtClean="0">
              <a:solidFill>
                <a:srgbClr val="0070C0"/>
              </a:solidFill>
              <a:latin typeface="Days" panose="02000505050000020004" pitchFamily="2" charset="0"/>
            </a:endParaRPr>
          </a:p>
        </p:txBody>
      </p:sp>
      <p:pic>
        <p:nvPicPr>
          <p:cNvPr id="3074" name="Picture 2" descr="C:\Users\Justine\Desktop\FS-800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9436" y="3545097"/>
            <a:ext cx="1150756" cy="226016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30821" y="1651298"/>
            <a:ext cx="4572000" cy="2862322"/>
          </a:xfrm>
          <a:prstGeom prst="rect">
            <a:avLst/>
          </a:prstGeom>
        </p:spPr>
        <p:txBody>
          <a:bodyPr>
            <a:spAutoFit/>
          </a:bodyPr>
          <a:lstStyle/>
          <a:p>
            <a:r>
              <a:rPr lang="en-CA" b="1" baseline="30000" dirty="0" smtClean="0"/>
              <a:t>Series: </a:t>
            </a:r>
            <a:r>
              <a:rPr lang="fr-FR" b="1" baseline="30000" dirty="0"/>
              <a:t>FS-237, 337 &amp; 437, 475, 675, 4110, 6110, </a:t>
            </a:r>
            <a:r>
              <a:rPr lang="fr-FR" b="1" baseline="30000" dirty="0" smtClean="0"/>
              <a:t>8110</a:t>
            </a:r>
            <a:r>
              <a:rPr lang="pl-PL" baseline="30000" dirty="0"/>
              <a:t>	</a:t>
            </a:r>
            <a:endParaRPr lang="en-CA" dirty="0"/>
          </a:p>
          <a:p>
            <a:pPr>
              <a:lnSpc>
                <a:spcPct val="150000"/>
              </a:lnSpc>
            </a:pPr>
            <a:r>
              <a:rPr lang="fr-FR" b="1" baseline="30000" dirty="0" smtClean="0"/>
              <a:t>Type: </a:t>
            </a:r>
            <a:r>
              <a:rPr lang="fr-FR" baseline="30000" dirty="0" err="1" smtClean="0"/>
              <a:t>Multi-Purpose</a:t>
            </a:r>
            <a:r>
              <a:rPr lang="fr-FR" baseline="30000" dirty="0"/>
              <a:t> </a:t>
            </a:r>
            <a:r>
              <a:rPr lang="fr-FR" baseline="30000" dirty="0" smtClean="0"/>
              <a:t>Drainage </a:t>
            </a:r>
            <a:r>
              <a:rPr lang="fr-FR" baseline="30000" dirty="0" err="1" smtClean="0"/>
              <a:t>Pump</a:t>
            </a:r>
            <a:endParaRPr lang="fr-FR" baseline="30000" dirty="0" smtClean="0"/>
          </a:p>
          <a:p>
            <a:r>
              <a:rPr lang="en-CA" b="1" baseline="30000" dirty="0" smtClean="0"/>
              <a:t>Capacities: </a:t>
            </a:r>
            <a:r>
              <a:rPr lang="fr-FR" baseline="30000" dirty="0"/>
              <a:t>up to 1400 </a:t>
            </a:r>
            <a:r>
              <a:rPr lang="fr-FR" baseline="30000" dirty="0" smtClean="0"/>
              <a:t>USGPM</a:t>
            </a:r>
            <a:r>
              <a:rPr lang="fr-FR" dirty="0" smtClean="0"/>
              <a:t> </a:t>
            </a:r>
            <a:r>
              <a:rPr lang="fr-FR" baseline="30000" dirty="0" smtClean="0"/>
              <a:t>(317 </a:t>
            </a:r>
            <a:r>
              <a:rPr lang="fr-FR" baseline="30000" dirty="0"/>
              <a:t>m3/</a:t>
            </a:r>
            <a:r>
              <a:rPr lang="fr-FR" baseline="30000" dirty="0" err="1"/>
              <a:t>hr</a:t>
            </a:r>
            <a:r>
              <a:rPr lang="fr-FR" baseline="30000" dirty="0"/>
              <a:t>)</a:t>
            </a:r>
            <a:endParaRPr lang="en-CA" b="1" dirty="0" smtClean="0"/>
          </a:p>
          <a:p>
            <a:r>
              <a:rPr lang="fr-FR" b="1" baseline="30000" dirty="0" smtClean="0"/>
              <a:t>Head: </a:t>
            </a:r>
            <a:r>
              <a:rPr lang="fr-FR" baseline="30000" dirty="0"/>
              <a:t>10 to 163 </a:t>
            </a:r>
            <a:r>
              <a:rPr lang="fr-FR" baseline="30000" dirty="0" err="1"/>
              <a:t>ft</a:t>
            </a:r>
            <a:r>
              <a:rPr lang="fr-FR" baseline="30000" dirty="0" smtClean="0"/>
              <a:t>.</a:t>
            </a:r>
            <a:r>
              <a:rPr lang="fr-FR" dirty="0" smtClean="0"/>
              <a:t> </a:t>
            </a:r>
            <a:r>
              <a:rPr lang="fr-FR" baseline="30000" dirty="0" smtClean="0"/>
              <a:t>(</a:t>
            </a:r>
            <a:r>
              <a:rPr lang="fr-FR" baseline="30000" dirty="0"/>
              <a:t>3 to 49 m</a:t>
            </a:r>
            <a:r>
              <a:rPr lang="fr-FR" baseline="30000" dirty="0" smtClean="0"/>
              <a:t>)</a:t>
            </a:r>
          </a:p>
          <a:p>
            <a:pPr>
              <a:lnSpc>
                <a:spcPct val="150000"/>
              </a:lnSpc>
            </a:pPr>
            <a:r>
              <a:rPr lang="fr-FR" b="1" baseline="30000" dirty="0" smtClean="0"/>
              <a:t>Pressure: </a:t>
            </a:r>
            <a:r>
              <a:rPr lang="fr-FR" baseline="30000" dirty="0"/>
              <a:t>3/4</a:t>
            </a:r>
            <a:r>
              <a:rPr lang="fr-FR" baseline="30000" dirty="0" smtClean="0"/>
              <a:t>″(</a:t>
            </a:r>
            <a:r>
              <a:rPr lang="fr-FR" baseline="30000" dirty="0"/>
              <a:t>19 mm</a:t>
            </a:r>
            <a:r>
              <a:rPr lang="fr-FR" baseline="30000" dirty="0" smtClean="0"/>
              <a:t>)</a:t>
            </a:r>
          </a:p>
          <a:p>
            <a:r>
              <a:rPr lang="fr-FR" b="1" baseline="30000" dirty="0" smtClean="0"/>
              <a:t>Horsepower: </a:t>
            </a:r>
            <a:r>
              <a:rPr lang="fr-FR" baseline="30000" dirty="0"/>
              <a:t>up to </a:t>
            </a:r>
            <a:r>
              <a:rPr lang="fr-FR" baseline="30000" dirty="0" smtClean="0"/>
              <a:t>30HP</a:t>
            </a:r>
            <a:r>
              <a:rPr lang="fr-FR" dirty="0" smtClean="0"/>
              <a:t> </a:t>
            </a:r>
            <a:r>
              <a:rPr lang="fr-FR" baseline="30000" dirty="0" smtClean="0"/>
              <a:t>(22 </a:t>
            </a:r>
            <a:r>
              <a:rPr lang="fr-FR" baseline="30000" dirty="0"/>
              <a:t>kW</a:t>
            </a:r>
            <a:r>
              <a:rPr lang="fr-FR" baseline="30000" dirty="0" smtClean="0"/>
              <a:t>)</a:t>
            </a:r>
          </a:p>
          <a:p>
            <a:r>
              <a:rPr lang="fr-FR" b="1" baseline="30000" dirty="0" smtClean="0"/>
              <a:t>Drives : </a:t>
            </a:r>
            <a:r>
              <a:rPr lang="fr-FR" baseline="30000" dirty="0"/>
              <a:t>Air </a:t>
            </a:r>
            <a:r>
              <a:rPr lang="fr-FR" baseline="30000" dirty="0" err="1" smtClean="0"/>
              <a:t>Filled</a:t>
            </a:r>
            <a:r>
              <a:rPr lang="fr-FR" baseline="30000" dirty="0"/>
              <a:t> </a:t>
            </a:r>
            <a:r>
              <a:rPr lang="fr-FR" baseline="30000" dirty="0" err="1" smtClean="0"/>
              <a:t>Electrical</a:t>
            </a:r>
            <a:r>
              <a:rPr lang="fr-FR" baseline="30000" dirty="0" smtClean="0"/>
              <a:t> Motors,</a:t>
            </a:r>
            <a:r>
              <a:rPr lang="fr-FR" dirty="0" smtClean="0"/>
              <a:t> </a:t>
            </a:r>
            <a:r>
              <a:rPr lang="fr-FR" baseline="30000" dirty="0" smtClean="0"/>
              <a:t>Explosion </a:t>
            </a:r>
            <a:r>
              <a:rPr lang="fr-FR" baseline="30000" dirty="0"/>
              <a:t>Proof</a:t>
            </a:r>
            <a:endParaRPr lang="fr-FR" b="1" baseline="30000" dirty="0" smtClean="0"/>
          </a:p>
          <a:p>
            <a:pPr>
              <a:lnSpc>
                <a:spcPct val="150000"/>
              </a:lnSpc>
            </a:pPr>
            <a:r>
              <a:rPr lang="fr-FR" b="1" baseline="30000" dirty="0" smtClean="0"/>
              <a:t>Applications: </a:t>
            </a:r>
            <a:r>
              <a:rPr lang="fr-FR" baseline="30000" dirty="0" smtClean="0"/>
              <a:t>Water</a:t>
            </a:r>
            <a:endParaRPr lang="fr-FR" b="1" baseline="30000" dirty="0" smtClean="0"/>
          </a:p>
          <a:p>
            <a:r>
              <a:rPr lang="fr-FR" b="1" baseline="30000" dirty="0" err="1" smtClean="0"/>
              <a:t>Temperature</a:t>
            </a:r>
            <a:r>
              <a:rPr lang="fr-FR" b="1" baseline="30000" dirty="0" smtClean="0"/>
              <a:t>:</a:t>
            </a:r>
            <a:r>
              <a:rPr lang="fr-FR" b="1" dirty="0" smtClean="0"/>
              <a:t> </a:t>
            </a:r>
            <a:r>
              <a:rPr lang="fr-FR" baseline="30000" dirty="0"/>
              <a:t>up to 200°F </a:t>
            </a:r>
            <a:r>
              <a:rPr lang="fr-FR" baseline="30000" dirty="0" smtClean="0"/>
              <a:t>(</a:t>
            </a:r>
            <a:r>
              <a:rPr lang="fr-FR" baseline="30000" dirty="0"/>
              <a:t>94 °</a:t>
            </a:r>
            <a:r>
              <a:rPr lang="fr-FR" baseline="30000" dirty="0" smtClean="0"/>
              <a:t>C)</a:t>
            </a:r>
            <a:endParaRPr lang="fr-FR" b="1" dirty="0" smtClean="0"/>
          </a:p>
          <a:p>
            <a:r>
              <a:rPr lang="en-CA" b="1" baseline="30000" dirty="0" smtClean="0"/>
              <a:t>Constr. Materials: </a:t>
            </a:r>
            <a:r>
              <a:rPr lang="fr-FR" baseline="30000" dirty="0" err="1"/>
              <a:t>Cast</a:t>
            </a:r>
            <a:r>
              <a:rPr lang="fr-FR" baseline="30000" dirty="0"/>
              <a:t> </a:t>
            </a:r>
            <a:r>
              <a:rPr lang="fr-FR" baseline="30000" dirty="0" err="1"/>
              <a:t>Iron</a:t>
            </a:r>
            <a:r>
              <a:rPr lang="fr-FR" baseline="30000" dirty="0"/>
              <a:t> and </a:t>
            </a:r>
            <a:r>
              <a:rPr lang="fr-FR" baseline="30000" dirty="0" err="1" smtClean="0"/>
              <a:t>Stainless</a:t>
            </a:r>
            <a:r>
              <a:rPr lang="fr-FR" baseline="30000" dirty="0" smtClean="0"/>
              <a:t> </a:t>
            </a:r>
            <a:r>
              <a:rPr lang="fr-FR" baseline="30000" dirty="0" err="1"/>
              <a:t>Steel</a:t>
            </a:r>
            <a:r>
              <a:rPr lang="en-CA" b="1" dirty="0" smtClean="0"/>
              <a:t> </a:t>
            </a:r>
            <a:r>
              <a:rPr lang="en-CA" baseline="30000" dirty="0"/>
              <a:t>	</a:t>
            </a:r>
            <a:endParaRPr lang="en-CA" dirty="0"/>
          </a:p>
        </p:txBody>
      </p:sp>
    </p:spTree>
    <p:extLst>
      <p:ext uri="{BB962C8B-B14F-4D97-AF65-F5344CB8AC3E}">
        <p14:creationId xmlns:p14="http://schemas.microsoft.com/office/powerpoint/2010/main" val="17251059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434332" y="620688"/>
            <a:ext cx="8242124" cy="461665"/>
          </a:xfrm>
          <a:prstGeom prst="rect">
            <a:avLst/>
          </a:prstGeom>
        </p:spPr>
        <p:txBody>
          <a:bodyPr wrap="square">
            <a:spAutoFit/>
          </a:bodyPr>
          <a:lstStyle/>
          <a:p>
            <a:r>
              <a:rPr lang="en-CA" altLang="en-US" sz="2400" b="1" dirty="0">
                <a:latin typeface="Days" panose="02000505050000020004" pitchFamily="2" charset="0"/>
              </a:rPr>
              <a:t>Denis sold the FLO FAB </a:t>
            </a:r>
            <a:r>
              <a:rPr lang="en-CA" altLang="en-US" sz="2400" b="1" dirty="0" smtClean="0">
                <a:latin typeface="Days" panose="02000505050000020004" pitchFamily="2" charset="0"/>
              </a:rPr>
              <a:t>to </a:t>
            </a:r>
            <a:r>
              <a:rPr lang="en-CA" altLang="en-US" sz="2400" b="1" dirty="0">
                <a:latin typeface="Days" panose="02000505050000020004" pitchFamily="2" charset="0"/>
              </a:rPr>
              <a:t>Marc on </a:t>
            </a:r>
            <a:r>
              <a:rPr lang="en-CA" altLang="en-US" sz="2400" b="1" dirty="0" smtClean="0">
                <a:latin typeface="Days" panose="02000505050000020004" pitchFamily="2" charset="0"/>
              </a:rPr>
              <a:t>DEC 2014</a:t>
            </a:r>
            <a:endParaRPr lang="en-CA" sz="2400" dirty="0">
              <a:latin typeface="Days" panose="02000505050000020004" pitchFamily="2" charset="0"/>
            </a:endParaRPr>
          </a:p>
        </p:txBody>
      </p:sp>
      <p:pic>
        <p:nvPicPr>
          <p:cNvPr id="2050" name="Picture 2" descr="http://theblueworld.nl/site/wp-content/uploads/2012/07/hand-shak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0" y="1772816"/>
            <a:ext cx="8683664"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47430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2880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6" name="TextBox 5"/>
          <p:cNvSpPr txBox="1"/>
          <p:nvPr/>
        </p:nvSpPr>
        <p:spPr>
          <a:xfrm>
            <a:off x="395536" y="450889"/>
            <a:ext cx="6336704" cy="1077218"/>
          </a:xfrm>
          <a:prstGeom prst="rect">
            <a:avLst/>
          </a:prstGeom>
          <a:noFill/>
        </p:spPr>
        <p:txBody>
          <a:bodyPr wrap="square" rtlCol="0">
            <a:spAutoFit/>
          </a:bodyPr>
          <a:lstStyle/>
          <a:p>
            <a:r>
              <a:rPr lang="en-CA" sz="3600" dirty="0" smtClean="0">
                <a:latin typeface="Days" panose="02000505050000020004" pitchFamily="2" charset="0"/>
              </a:rPr>
              <a:t>Submersible Pumps</a:t>
            </a:r>
          </a:p>
          <a:p>
            <a:r>
              <a:rPr lang="en-CA" sz="2800" dirty="0" err="1" smtClean="0">
                <a:solidFill>
                  <a:srgbClr val="0070C0"/>
                </a:solidFill>
                <a:latin typeface="Days" panose="02000505050000020004" pitchFamily="2" charset="0"/>
              </a:rPr>
              <a:t>Plumbings</a:t>
            </a:r>
            <a:endParaRPr lang="en-CA" sz="2800" dirty="0" smtClean="0">
              <a:solidFill>
                <a:srgbClr val="0070C0"/>
              </a:solidFill>
              <a:latin typeface="Days" panose="02000505050000020004" pitchFamily="2" charset="0"/>
            </a:endParaRPr>
          </a:p>
        </p:txBody>
      </p:sp>
      <p:pic>
        <p:nvPicPr>
          <p:cNvPr id="3077" name="Picture 5" descr="C:\Users\Justine\Desktop\LBV-2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3645024"/>
            <a:ext cx="1426707" cy="223592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30821" y="1651298"/>
            <a:ext cx="4572000" cy="2862322"/>
          </a:xfrm>
          <a:prstGeom prst="rect">
            <a:avLst/>
          </a:prstGeom>
        </p:spPr>
        <p:txBody>
          <a:bodyPr>
            <a:spAutoFit/>
          </a:bodyPr>
          <a:lstStyle/>
          <a:p>
            <a:r>
              <a:rPr lang="en-CA" b="1" baseline="30000" dirty="0" smtClean="0"/>
              <a:t>Series: </a:t>
            </a:r>
            <a:r>
              <a:rPr lang="fr-FR" b="1" baseline="30000" dirty="0"/>
              <a:t>LBV-40   </a:t>
            </a:r>
            <a:r>
              <a:rPr lang="fr-FR" b="1" dirty="0" smtClean="0"/>
              <a:t>                        </a:t>
            </a:r>
            <a:r>
              <a:rPr lang="fr-FR" b="1" baseline="30000" dirty="0" smtClean="0"/>
              <a:t>LBV-75,</a:t>
            </a:r>
            <a:r>
              <a:rPr lang="fr-FR" b="1" dirty="0" smtClean="0"/>
              <a:t> </a:t>
            </a:r>
            <a:r>
              <a:rPr lang="fr-FR" b="1" baseline="30000" dirty="0" smtClean="0"/>
              <a:t>215 </a:t>
            </a:r>
            <a:r>
              <a:rPr lang="fr-FR" b="1" baseline="30000" dirty="0"/>
              <a:t>&amp; 315</a:t>
            </a:r>
            <a:r>
              <a:rPr lang="pl-PL" baseline="30000" dirty="0"/>
              <a:t>	</a:t>
            </a:r>
            <a:endParaRPr lang="en-CA" dirty="0"/>
          </a:p>
          <a:p>
            <a:pPr>
              <a:lnSpc>
                <a:spcPct val="150000"/>
              </a:lnSpc>
            </a:pPr>
            <a:r>
              <a:rPr lang="fr-FR" b="1" baseline="30000" dirty="0" smtClean="0"/>
              <a:t>Type: </a:t>
            </a:r>
            <a:r>
              <a:rPr lang="fr-FR" baseline="30000" dirty="0"/>
              <a:t>Effluent &amp; </a:t>
            </a:r>
            <a:r>
              <a:rPr lang="fr-FR" baseline="30000" dirty="0" err="1" smtClean="0"/>
              <a:t>Sewage</a:t>
            </a:r>
            <a:r>
              <a:rPr lang="fr-FR" baseline="30000" dirty="0"/>
              <a:t> </a:t>
            </a:r>
            <a:r>
              <a:rPr lang="fr-FR" baseline="30000" dirty="0" smtClean="0"/>
              <a:t>Vortex </a:t>
            </a:r>
            <a:r>
              <a:rPr lang="fr-FR" baseline="30000" dirty="0" err="1" smtClean="0"/>
              <a:t>Pump</a:t>
            </a:r>
            <a:endParaRPr lang="fr-FR" baseline="30000" dirty="0" smtClean="0"/>
          </a:p>
          <a:p>
            <a:r>
              <a:rPr lang="en-CA" b="1" baseline="30000" dirty="0" smtClean="0"/>
              <a:t>Capacities: </a:t>
            </a:r>
            <a:r>
              <a:rPr lang="fr-FR" baseline="30000" dirty="0"/>
              <a:t>up to 159 </a:t>
            </a:r>
            <a:r>
              <a:rPr lang="fr-FR" baseline="30000" dirty="0" smtClean="0"/>
              <a:t>USGPM</a:t>
            </a:r>
            <a:r>
              <a:rPr lang="fr-FR" dirty="0" smtClean="0"/>
              <a:t> </a:t>
            </a:r>
            <a:r>
              <a:rPr lang="fr-FR" baseline="30000" dirty="0" smtClean="0"/>
              <a:t>(36 </a:t>
            </a:r>
            <a:r>
              <a:rPr lang="fr-FR" baseline="30000" dirty="0"/>
              <a:t>m3/</a:t>
            </a:r>
            <a:r>
              <a:rPr lang="fr-FR" baseline="30000" dirty="0" err="1"/>
              <a:t>hr</a:t>
            </a:r>
            <a:r>
              <a:rPr lang="fr-FR" baseline="30000" dirty="0" smtClean="0"/>
              <a:t>)</a:t>
            </a:r>
          </a:p>
          <a:p>
            <a:r>
              <a:rPr lang="fr-FR" b="1" baseline="30000" dirty="0" smtClean="0"/>
              <a:t>Head: </a:t>
            </a:r>
            <a:r>
              <a:rPr lang="fr-FR" baseline="30000" dirty="0"/>
              <a:t>4 to 59 </a:t>
            </a:r>
            <a:r>
              <a:rPr lang="fr-FR" baseline="30000" dirty="0" err="1"/>
              <a:t>ft</a:t>
            </a:r>
            <a:r>
              <a:rPr lang="fr-FR" baseline="30000" dirty="0" smtClean="0"/>
              <a:t>.</a:t>
            </a:r>
            <a:r>
              <a:rPr lang="fr-FR" dirty="0" smtClean="0"/>
              <a:t> </a:t>
            </a:r>
            <a:r>
              <a:rPr lang="fr-FR" baseline="30000" dirty="0" smtClean="0"/>
              <a:t>(</a:t>
            </a:r>
            <a:r>
              <a:rPr lang="fr-FR" baseline="30000" dirty="0"/>
              <a:t>1.2 to 18m</a:t>
            </a:r>
            <a:r>
              <a:rPr lang="fr-FR" baseline="30000" dirty="0" smtClean="0"/>
              <a:t>)</a:t>
            </a:r>
          </a:p>
          <a:p>
            <a:pPr>
              <a:lnSpc>
                <a:spcPct val="150000"/>
              </a:lnSpc>
            </a:pPr>
            <a:r>
              <a:rPr lang="fr-FR" b="1" baseline="30000" dirty="0" smtClean="0"/>
              <a:t>Pressure: </a:t>
            </a:r>
            <a:r>
              <a:rPr lang="fr-FR" baseline="30000" dirty="0"/>
              <a:t>3/4</a:t>
            </a:r>
            <a:r>
              <a:rPr lang="fr-FR" baseline="30000" dirty="0" smtClean="0"/>
              <a:t>″(</a:t>
            </a:r>
            <a:r>
              <a:rPr lang="fr-FR" baseline="30000" dirty="0"/>
              <a:t>19 mm</a:t>
            </a:r>
            <a:r>
              <a:rPr lang="fr-FR" baseline="30000" dirty="0" smtClean="0"/>
              <a:t>)                              2″(</a:t>
            </a:r>
            <a:r>
              <a:rPr lang="fr-FR" baseline="30000" dirty="0"/>
              <a:t>50mm)</a:t>
            </a:r>
            <a:endParaRPr lang="fr-FR" baseline="30000" dirty="0" smtClean="0"/>
          </a:p>
          <a:p>
            <a:r>
              <a:rPr lang="fr-FR" b="1" baseline="30000" dirty="0" smtClean="0"/>
              <a:t>Horsepower: </a:t>
            </a:r>
            <a:r>
              <a:rPr lang="fr-FR" baseline="30000" dirty="0"/>
              <a:t>up to 1 </a:t>
            </a:r>
            <a:r>
              <a:rPr lang="fr-FR" baseline="30000" dirty="0" smtClean="0"/>
              <a:t>HP</a:t>
            </a:r>
            <a:r>
              <a:rPr lang="fr-FR" dirty="0" smtClean="0"/>
              <a:t> </a:t>
            </a:r>
            <a:r>
              <a:rPr lang="fr-FR" baseline="30000" dirty="0" smtClean="0"/>
              <a:t>(0.75kW)</a:t>
            </a:r>
          </a:p>
          <a:p>
            <a:r>
              <a:rPr lang="fr-FR" b="1" baseline="30000" dirty="0" smtClean="0"/>
              <a:t>Drives : </a:t>
            </a:r>
            <a:r>
              <a:rPr lang="fr-FR" baseline="30000" dirty="0" smtClean="0"/>
              <a:t>Air </a:t>
            </a:r>
            <a:r>
              <a:rPr lang="fr-FR" baseline="30000" dirty="0" err="1" smtClean="0"/>
              <a:t>Filled</a:t>
            </a:r>
            <a:r>
              <a:rPr lang="fr-FR" baseline="30000" dirty="0" smtClean="0"/>
              <a:t> </a:t>
            </a:r>
            <a:r>
              <a:rPr lang="fr-FR" baseline="30000" dirty="0" err="1" smtClean="0"/>
              <a:t>Electrical</a:t>
            </a:r>
            <a:r>
              <a:rPr lang="fr-FR" baseline="30000" dirty="0" smtClean="0"/>
              <a:t> Motors,</a:t>
            </a:r>
            <a:r>
              <a:rPr lang="fr-FR" dirty="0" smtClean="0"/>
              <a:t> </a:t>
            </a:r>
            <a:r>
              <a:rPr lang="fr-FR" baseline="30000" dirty="0" smtClean="0"/>
              <a:t>Explosion Proof</a:t>
            </a:r>
            <a:endParaRPr lang="fr-FR" b="1" baseline="30000" dirty="0" smtClean="0"/>
          </a:p>
          <a:p>
            <a:pPr>
              <a:lnSpc>
                <a:spcPct val="150000"/>
              </a:lnSpc>
            </a:pPr>
            <a:r>
              <a:rPr lang="fr-FR" b="1" baseline="30000" dirty="0" smtClean="0"/>
              <a:t>Applications: </a:t>
            </a:r>
            <a:r>
              <a:rPr lang="fr-FR" baseline="30000" dirty="0"/>
              <a:t>Water, </a:t>
            </a:r>
            <a:r>
              <a:rPr lang="fr-FR" baseline="30000" dirty="0" err="1"/>
              <a:t>Sewage</a:t>
            </a:r>
            <a:r>
              <a:rPr lang="fr-FR" baseline="30000" dirty="0"/>
              <a:t> &amp; </a:t>
            </a:r>
            <a:r>
              <a:rPr lang="fr-FR" baseline="30000" dirty="0" err="1"/>
              <a:t>Waste</a:t>
            </a:r>
            <a:r>
              <a:rPr lang="fr-FR" baseline="30000" dirty="0"/>
              <a:t> </a:t>
            </a:r>
            <a:r>
              <a:rPr lang="fr-FR" baseline="30000" dirty="0" err="1"/>
              <a:t>Liquids</a:t>
            </a:r>
            <a:endParaRPr lang="fr-FR" baseline="30000" dirty="0"/>
          </a:p>
          <a:p>
            <a:r>
              <a:rPr lang="fr-FR" b="1" baseline="30000" dirty="0" err="1" smtClean="0"/>
              <a:t>Temperature</a:t>
            </a:r>
            <a:r>
              <a:rPr lang="fr-FR" b="1" baseline="30000" dirty="0" smtClean="0"/>
              <a:t>:</a:t>
            </a:r>
            <a:r>
              <a:rPr lang="fr-FR" b="1" dirty="0" smtClean="0"/>
              <a:t> </a:t>
            </a:r>
            <a:r>
              <a:rPr lang="fr-FR" baseline="30000" dirty="0"/>
              <a:t>up to 200°F </a:t>
            </a:r>
            <a:r>
              <a:rPr lang="fr-FR" baseline="30000" dirty="0" smtClean="0"/>
              <a:t>(</a:t>
            </a:r>
            <a:r>
              <a:rPr lang="fr-FR" baseline="30000" dirty="0"/>
              <a:t>94 °</a:t>
            </a:r>
            <a:r>
              <a:rPr lang="fr-FR" baseline="30000" dirty="0" smtClean="0"/>
              <a:t>C)</a:t>
            </a:r>
            <a:endParaRPr lang="fr-FR" b="1" dirty="0" smtClean="0"/>
          </a:p>
          <a:p>
            <a:r>
              <a:rPr lang="en-CA" b="1" baseline="30000" dirty="0" smtClean="0"/>
              <a:t>Constr. Materials: </a:t>
            </a:r>
            <a:r>
              <a:rPr lang="fr-FR" baseline="30000" dirty="0" err="1"/>
              <a:t>Cast</a:t>
            </a:r>
            <a:r>
              <a:rPr lang="fr-FR" baseline="30000" dirty="0"/>
              <a:t> </a:t>
            </a:r>
            <a:r>
              <a:rPr lang="fr-FR" baseline="30000" dirty="0" err="1"/>
              <a:t>Iron</a:t>
            </a:r>
            <a:r>
              <a:rPr lang="fr-FR" baseline="30000" dirty="0"/>
              <a:t> and </a:t>
            </a:r>
            <a:r>
              <a:rPr lang="fr-FR" baseline="30000" dirty="0" err="1" smtClean="0"/>
              <a:t>Stainless</a:t>
            </a:r>
            <a:r>
              <a:rPr lang="fr-FR" baseline="30000" dirty="0" smtClean="0"/>
              <a:t> </a:t>
            </a:r>
            <a:r>
              <a:rPr lang="fr-FR" baseline="30000" dirty="0" err="1"/>
              <a:t>Steel</a:t>
            </a:r>
            <a:r>
              <a:rPr lang="en-CA" b="1" dirty="0" smtClean="0"/>
              <a:t> </a:t>
            </a:r>
            <a:r>
              <a:rPr lang="en-CA" baseline="30000" dirty="0"/>
              <a:t>	</a:t>
            </a:r>
            <a:endParaRPr lang="en-CA" dirty="0"/>
          </a:p>
        </p:txBody>
      </p:sp>
    </p:spTree>
    <p:extLst>
      <p:ext uri="{BB962C8B-B14F-4D97-AF65-F5344CB8AC3E}">
        <p14:creationId xmlns:p14="http://schemas.microsoft.com/office/powerpoint/2010/main" val="40151305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09083"/>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6" name="TextBox 5"/>
          <p:cNvSpPr txBox="1"/>
          <p:nvPr/>
        </p:nvSpPr>
        <p:spPr>
          <a:xfrm>
            <a:off x="395536" y="450889"/>
            <a:ext cx="6336704" cy="1077218"/>
          </a:xfrm>
          <a:prstGeom prst="rect">
            <a:avLst/>
          </a:prstGeom>
          <a:noFill/>
        </p:spPr>
        <p:txBody>
          <a:bodyPr wrap="square" rtlCol="0">
            <a:spAutoFit/>
          </a:bodyPr>
          <a:lstStyle/>
          <a:p>
            <a:r>
              <a:rPr lang="en-CA" sz="3600" dirty="0" smtClean="0">
                <a:latin typeface="Days" panose="02000505050000020004" pitchFamily="2" charset="0"/>
              </a:rPr>
              <a:t>Submersible Pumps</a:t>
            </a:r>
          </a:p>
          <a:p>
            <a:r>
              <a:rPr lang="en-CA" sz="2800" dirty="0" err="1" smtClean="0">
                <a:solidFill>
                  <a:srgbClr val="0070C0"/>
                </a:solidFill>
                <a:latin typeface="Days" panose="02000505050000020004" pitchFamily="2" charset="0"/>
              </a:rPr>
              <a:t>Plumbings</a:t>
            </a:r>
            <a:endParaRPr lang="en-CA" sz="2800" dirty="0" smtClean="0">
              <a:solidFill>
                <a:srgbClr val="0070C0"/>
              </a:solidFill>
              <a:latin typeface="Days" panose="02000505050000020004" pitchFamily="2" charset="0"/>
            </a:endParaRPr>
          </a:p>
        </p:txBody>
      </p:sp>
      <p:pic>
        <p:nvPicPr>
          <p:cNvPr id="3075" name="Picture 3" descr="C:\Users\Justine\Desktop\LBK-7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3351010"/>
            <a:ext cx="1412826" cy="239452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30821" y="1651298"/>
            <a:ext cx="4572000" cy="2862322"/>
          </a:xfrm>
          <a:prstGeom prst="rect">
            <a:avLst/>
          </a:prstGeom>
        </p:spPr>
        <p:txBody>
          <a:bodyPr>
            <a:spAutoFit/>
          </a:bodyPr>
          <a:lstStyle/>
          <a:p>
            <a:r>
              <a:rPr lang="en-CA" b="1" baseline="30000" dirty="0" smtClean="0"/>
              <a:t>Series: </a:t>
            </a:r>
            <a:r>
              <a:rPr lang="fr-FR" b="1" baseline="30000" dirty="0" smtClean="0"/>
              <a:t>LBK-75   </a:t>
            </a:r>
            <a:r>
              <a:rPr lang="fr-FR" b="1" dirty="0" smtClean="0"/>
              <a:t>                        </a:t>
            </a:r>
            <a:r>
              <a:rPr lang="fr-FR" b="1" baseline="30000" dirty="0"/>
              <a:t>LBK-215 &amp; </a:t>
            </a:r>
            <a:r>
              <a:rPr lang="fr-FR" b="1" baseline="30000" dirty="0" smtClean="0"/>
              <a:t>315</a:t>
            </a:r>
            <a:r>
              <a:rPr lang="pl-PL" baseline="30000" dirty="0"/>
              <a:t>	</a:t>
            </a:r>
            <a:endParaRPr lang="en-CA" dirty="0"/>
          </a:p>
          <a:p>
            <a:pPr>
              <a:lnSpc>
                <a:spcPct val="150000"/>
              </a:lnSpc>
            </a:pPr>
            <a:r>
              <a:rPr lang="fr-FR" b="1" baseline="30000" dirty="0" smtClean="0"/>
              <a:t>Type: </a:t>
            </a:r>
            <a:r>
              <a:rPr lang="fr-FR" baseline="30000" dirty="0"/>
              <a:t>Effluent </a:t>
            </a:r>
            <a:r>
              <a:rPr lang="fr-FR" baseline="30000" dirty="0" smtClean="0"/>
              <a:t>                               </a:t>
            </a:r>
            <a:r>
              <a:rPr lang="fr-FR" baseline="30000" dirty="0" err="1" smtClean="0"/>
              <a:t>Sewage</a:t>
            </a:r>
            <a:r>
              <a:rPr lang="fr-FR" baseline="30000" dirty="0"/>
              <a:t> </a:t>
            </a:r>
            <a:r>
              <a:rPr lang="fr-FR" baseline="30000" dirty="0" smtClean="0"/>
              <a:t>Non </a:t>
            </a:r>
            <a:r>
              <a:rPr lang="fr-FR" baseline="30000" dirty="0" err="1"/>
              <a:t>Clog</a:t>
            </a:r>
            <a:r>
              <a:rPr lang="fr-FR" baseline="30000" dirty="0"/>
              <a:t> </a:t>
            </a:r>
            <a:r>
              <a:rPr lang="fr-FR" baseline="30000" dirty="0" err="1"/>
              <a:t>Pump</a:t>
            </a:r>
            <a:endParaRPr lang="fr-FR" baseline="30000" dirty="0" smtClean="0"/>
          </a:p>
          <a:p>
            <a:r>
              <a:rPr lang="en-CA" b="1" baseline="30000" dirty="0" smtClean="0"/>
              <a:t>Capacities: </a:t>
            </a:r>
            <a:r>
              <a:rPr lang="fr-FR" baseline="30000" dirty="0"/>
              <a:t>up to 185 </a:t>
            </a:r>
            <a:r>
              <a:rPr lang="fr-FR" baseline="30000" dirty="0" smtClean="0"/>
              <a:t>USGPM</a:t>
            </a:r>
            <a:r>
              <a:rPr lang="fr-FR" dirty="0" smtClean="0"/>
              <a:t> </a:t>
            </a:r>
            <a:r>
              <a:rPr lang="fr-FR" baseline="30000" dirty="0" smtClean="0"/>
              <a:t>(42 </a:t>
            </a:r>
            <a:r>
              <a:rPr lang="fr-FR" baseline="30000" dirty="0"/>
              <a:t>m3/</a:t>
            </a:r>
            <a:r>
              <a:rPr lang="fr-FR" baseline="30000" dirty="0" err="1"/>
              <a:t>hr</a:t>
            </a:r>
            <a:r>
              <a:rPr lang="fr-FR" baseline="30000" dirty="0" smtClean="0"/>
              <a:t>)</a:t>
            </a:r>
          </a:p>
          <a:p>
            <a:r>
              <a:rPr lang="fr-FR" b="1" baseline="30000" dirty="0" smtClean="0"/>
              <a:t>Head: </a:t>
            </a:r>
            <a:r>
              <a:rPr lang="fr-FR" baseline="30000" dirty="0"/>
              <a:t>10 to 59 </a:t>
            </a:r>
            <a:r>
              <a:rPr lang="fr-FR" baseline="30000" dirty="0" err="1"/>
              <a:t>ft</a:t>
            </a:r>
            <a:r>
              <a:rPr lang="fr-FR" baseline="30000" dirty="0" smtClean="0"/>
              <a:t>.</a:t>
            </a:r>
            <a:r>
              <a:rPr lang="fr-FR" dirty="0" smtClean="0"/>
              <a:t> </a:t>
            </a:r>
            <a:r>
              <a:rPr lang="fr-FR" baseline="30000" dirty="0" smtClean="0"/>
              <a:t>(3 to 18m)</a:t>
            </a:r>
          </a:p>
          <a:p>
            <a:pPr>
              <a:lnSpc>
                <a:spcPct val="150000"/>
              </a:lnSpc>
            </a:pPr>
            <a:r>
              <a:rPr lang="fr-FR" b="1" baseline="30000" dirty="0" smtClean="0"/>
              <a:t>Pressure: </a:t>
            </a:r>
            <a:r>
              <a:rPr lang="fr-FR" baseline="30000" dirty="0"/>
              <a:t>3/4</a:t>
            </a:r>
            <a:r>
              <a:rPr lang="fr-FR" baseline="30000" dirty="0" smtClean="0"/>
              <a:t>″(</a:t>
            </a:r>
            <a:r>
              <a:rPr lang="fr-FR" baseline="30000" dirty="0"/>
              <a:t>19 mm</a:t>
            </a:r>
            <a:r>
              <a:rPr lang="fr-FR" baseline="30000" dirty="0" smtClean="0"/>
              <a:t>)                              2″(</a:t>
            </a:r>
            <a:r>
              <a:rPr lang="fr-FR" baseline="30000" dirty="0"/>
              <a:t>50mm)</a:t>
            </a:r>
            <a:endParaRPr lang="fr-FR" baseline="30000" dirty="0" smtClean="0"/>
          </a:p>
          <a:p>
            <a:r>
              <a:rPr lang="fr-FR" b="1" baseline="30000" dirty="0" smtClean="0"/>
              <a:t>Horsepower: </a:t>
            </a:r>
            <a:r>
              <a:rPr lang="fr-FR" baseline="30000" dirty="0"/>
              <a:t>up to 1 </a:t>
            </a:r>
            <a:r>
              <a:rPr lang="fr-FR" baseline="30000" dirty="0" smtClean="0"/>
              <a:t>HP</a:t>
            </a:r>
            <a:r>
              <a:rPr lang="fr-FR" dirty="0" smtClean="0"/>
              <a:t> </a:t>
            </a:r>
            <a:r>
              <a:rPr lang="fr-FR" baseline="30000" dirty="0" smtClean="0"/>
              <a:t>(0.75kW)</a:t>
            </a:r>
          </a:p>
          <a:p>
            <a:r>
              <a:rPr lang="fr-FR" b="1" baseline="30000" dirty="0" smtClean="0"/>
              <a:t>Drives : </a:t>
            </a:r>
            <a:r>
              <a:rPr lang="fr-FR" baseline="30000" dirty="0" smtClean="0"/>
              <a:t>Air </a:t>
            </a:r>
            <a:r>
              <a:rPr lang="fr-FR" baseline="30000" dirty="0" err="1" smtClean="0"/>
              <a:t>Filled</a:t>
            </a:r>
            <a:r>
              <a:rPr lang="fr-FR" baseline="30000" dirty="0" smtClean="0"/>
              <a:t> </a:t>
            </a:r>
            <a:r>
              <a:rPr lang="fr-FR" baseline="30000" dirty="0" err="1" smtClean="0"/>
              <a:t>Electrical</a:t>
            </a:r>
            <a:r>
              <a:rPr lang="fr-FR" baseline="30000" dirty="0" smtClean="0"/>
              <a:t> Motors,</a:t>
            </a:r>
            <a:r>
              <a:rPr lang="fr-FR" dirty="0" smtClean="0"/>
              <a:t> </a:t>
            </a:r>
            <a:r>
              <a:rPr lang="fr-FR" baseline="30000" dirty="0" smtClean="0"/>
              <a:t>Explosion Proof</a:t>
            </a:r>
            <a:endParaRPr lang="fr-FR" b="1" baseline="30000" dirty="0" smtClean="0"/>
          </a:p>
          <a:p>
            <a:pPr>
              <a:lnSpc>
                <a:spcPct val="150000"/>
              </a:lnSpc>
            </a:pPr>
            <a:r>
              <a:rPr lang="fr-FR" b="1" baseline="30000" dirty="0" smtClean="0"/>
              <a:t>Applications: </a:t>
            </a:r>
            <a:r>
              <a:rPr lang="fr-FR" baseline="30000" dirty="0" smtClean="0"/>
              <a:t>Water</a:t>
            </a:r>
            <a:r>
              <a:rPr lang="fr-FR" baseline="30000" dirty="0"/>
              <a:t>, </a:t>
            </a:r>
            <a:r>
              <a:rPr lang="fr-FR" baseline="30000" dirty="0" smtClean="0"/>
              <a:t>               Water, </a:t>
            </a:r>
            <a:r>
              <a:rPr lang="fr-FR" baseline="30000" dirty="0" err="1" smtClean="0"/>
              <a:t>Sewage</a:t>
            </a:r>
            <a:r>
              <a:rPr lang="fr-FR" baseline="30000" dirty="0" smtClean="0"/>
              <a:t> </a:t>
            </a:r>
            <a:r>
              <a:rPr lang="fr-FR" baseline="30000" dirty="0"/>
              <a:t>&amp; </a:t>
            </a:r>
            <a:r>
              <a:rPr lang="fr-FR" baseline="30000" dirty="0" err="1"/>
              <a:t>Waste</a:t>
            </a:r>
            <a:r>
              <a:rPr lang="fr-FR" baseline="30000" dirty="0"/>
              <a:t> </a:t>
            </a:r>
            <a:r>
              <a:rPr lang="fr-FR" baseline="30000" dirty="0" err="1"/>
              <a:t>Liquids</a:t>
            </a:r>
            <a:endParaRPr lang="fr-FR" baseline="30000" dirty="0"/>
          </a:p>
          <a:p>
            <a:r>
              <a:rPr lang="fr-FR" b="1" baseline="30000" dirty="0" err="1" smtClean="0"/>
              <a:t>Temperature</a:t>
            </a:r>
            <a:r>
              <a:rPr lang="fr-FR" b="1" baseline="30000" dirty="0" smtClean="0"/>
              <a:t>:</a:t>
            </a:r>
            <a:r>
              <a:rPr lang="fr-FR" b="1" dirty="0" smtClean="0"/>
              <a:t> </a:t>
            </a:r>
            <a:r>
              <a:rPr lang="fr-FR" baseline="30000" dirty="0"/>
              <a:t>up to 200°F </a:t>
            </a:r>
            <a:r>
              <a:rPr lang="fr-FR" baseline="30000" dirty="0" smtClean="0"/>
              <a:t>(</a:t>
            </a:r>
            <a:r>
              <a:rPr lang="fr-FR" baseline="30000" dirty="0"/>
              <a:t>94 °</a:t>
            </a:r>
            <a:r>
              <a:rPr lang="fr-FR" baseline="30000" dirty="0" smtClean="0"/>
              <a:t>C)</a:t>
            </a:r>
            <a:endParaRPr lang="fr-FR" b="1" dirty="0" smtClean="0"/>
          </a:p>
          <a:p>
            <a:r>
              <a:rPr lang="en-CA" b="1" baseline="30000" dirty="0" smtClean="0"/>
              <a:t>Constr. Materials: </a:t>
            </a:r>
            <a:r>
              <a:rPr lang="fr-FR" baseline="30000" dirty="0" err="1"/>
              <a:t>Cast</a:t>
            </a:r>
            <a:r>
              <a:rPr lang="fr-FR" baseline="30000" dirty="0"/>
              <a:t> </a:t>
            </a:r>
            <a:r>
              <a:rPr lang="fr-FR" baseline="30000" dirty="0" err="1" smtClean="0"/>
              <a:t>Iron</a:t>
            </a:r>
            <a:r>
              <a:rPr lang="en-CA" baseline="30000" dirty="0"/>
              <a:t>	</a:t>
            </a:r>
            <a:endParaRPr lang="en-CA" dirty="0"/>
          </a:p>
        </p:txBody>
      </p:sp>
    </p:spTree>
    <p:extLst>
      <p:ext uri="{BB962C8B-B14F-4D97-AF65-F5344CB8AC3E}">
        <p14:creationId xmlns:p14="http://schemas.microsoft.com/office/powerpoint/2010/main" val="19167427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62880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6" name="TextBox 5"/>
          <p:cNvSpPr txBox="1"/>
          <p:nvPr/>
        </p:nvSpPr>
        <p:spPr>
          <a:xfrm>
            <a:off x="395536" y="450889"/>
            <a:ext cx="6336704" cy="1077218"/>
          </a:xfrm>
          <a:prstGeom prst="rect">
            <a:avLst/>
          </a:prstGeom>
          <a:noFill/>
        </p:spPr>
        <p:txBody>
          <a:bodyPr wrap="square" rtlCol="0">
            <a:spAutoFit/>
          </a:bodyPr>
          <a:lstStyle/>
          <a:p>
            <a:r>
              <a:rPr lang="en-CA" sz="3600" dirty="0" smtClean="0">
                <a:latin typeface="Days" panose="02000505050000020004" pitchFamily="2" charset="0"/>
              </a:rPr>
              <a:t>Submersible Pumps</a:t>
            </a:r>
          </a:p>
          <a:p>
            <a:r>
              <a:rPr lang="en-CA" sz="2800" dirty="0" err="1" smtClean="0">
                <a:solidFill>
                  <a:srgbClr val="0070C0"/>
                </a:solidFill>
                <a:latin typeface="Days" panose="02000505050000020004" pitchFamily="2" charset="0"/>
              </a:rPr>
              <a:t>Plumbings</a:t>
            </a:r>
            <a:endParaRPr lang="en-CA" sz="2800" dirty="0" smtClean="0">
              <a:solidFill>
                <a:srgbClr val="0070C0"/>
              </a:solidFill>
              <a:latin typeface="Days" panose="02000505050000020004" pitchFamily="2" charset="0"/>
            </a:endParaRPr>
          </a:p>
        </p:txBody>
      </p:sp>
      <p:pic>
        <p:nvPicPr>
          <p:cNvPr id="3081" name="Picture 9" descr="C:\Users\Justine\Desktop\LBV-21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8021" y="3356992"/>
            <a:ext cx="1052171" cy="236738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30821" y="1651298"/>
            <a:ext cx="4572000" cy="2862322"/>
          </a:xfrm>
          <a:prstGeom prst="rect">
            <a:avLst/>
          </a:prstGeom>
        </p:spPr>
        <p:txBody>
          <a:bodyPr>
            <a:spAutoFit/>
          </a:bodyPr>
          <a:lstStyle/>
          <a:p>
            <a:r>
              <a:rPr lang="en-CA" b="1" baseline="30000" dirty="0" smtClean="0"/>
              <a:t>Series: </a:t>
            </a:r>
            <a:r>
              <a:rPr lang="fr-FR" b="1" baseline="30000" dirty="0" smtClean="0"/>
              <a:t>FBV-332   </a:t>
            </a:r>
            <a:r>
              <a:rPr lang="fr-FR" b="1" dirty="0" smtClean="0"/>
              <a:t>                        </a:t>
            </a:r>
            <a:r>
              <a:rPr lang="fr-FR" b="1" baseline="30000" dirty="0"/>
              <a:t>FBV-337 &amp; </a:t>
            </a:r>
            <a:r>
              <a:rPr lang="fr-FR" b="1" baseline="30000" dirty="0" smtClean="0"/>
              <a:t>437</a:t>
            </a:r>
            <a:r>
              <a:rPr lang="pl-PL" baseline="30000" dirty="0"/>
              <a:t>	</a:t>
            </a:r>
            <a:endParaRPr lang="en-CA" dirty="0"/>
          </a:p>
          <a:p>
            <a:r>
              <a:rPr lang="fr-FR" b="1" baseline="30000" dirty="0" smtClean="0"/>
              <a:t>Type: </a:t>
            </a:r>
            <a:r>
              <a:rPr lang="fr-FR" b="1" dirty="0" smtClean="0"/>
              <a:t> </a:t>
            </a:r>
            <a:r>
              <a:rPr lang="fr-FR" baseline="30000" dirty="0" err="1" smtClean="0"/>
              <a:t>Sewage</a:t>
            </a:r>
            <a:r>
              <a:rPr lang="fr-FR" baseline="30000" dirty="0" smtClean="0"/>
              <a:t> Non </a:t>
            </a:r>
            <a:r>
              <a:rPr lang="fr-FR" baseline="30000" dirty="0" err="1"/>
              <a:t>Clog</a:t>
            </a:r>
            <a:r>
              <a:rPr lang="fr-FR" baseline="30000" dirty="0"/>
              <a:t> </a:t>
            </a:r>
            <a:r>
              <a:rPr lang="fr-FR" baseline="30000" dirty="0" err="1" smtClean="0"/>
              <a:t>Pump</a:t>
            </a:r>
            <a:endParaRPr lang="fr-FR" baseline="30000" dirty="0"/>
          </a:p>
          <a:p>
            <a:r>
              <a:rPr lang="en-CA" b="1" baseline="30000" dirty="0" smtClean="0"/>
              <a:t>Capacities: </a:t>
            </a:r>
            <a:r>
              <a:rPr lang="fr-FR" baseline="30000" dirty="0"/>
              <a:t>up to 317 </a:t>
            </a:r>
            <a:r>
              <a:rPr lang="fr-FR" baseline="30000" dirty="0" smtClean="0"/>
              <a:t>USGPM</a:t>
            </a:r>
            <a:r>
              <a:rPr lang="fr-FR" dirty="0" smtClean="0"/>
              <a:t> </a:t>
            </a:r>
            <a:r>
              <a:rPr lang="fr-FR" baseline="30000" dirty="0" smtClean="0"/>
              <a:t>72 m3/</a:t>
            </a:r>
            <a:r>
              <a:rPr lang="fr-FR" baseline="30000" dirty="0" err="1" smtClean="0"/>
              <a:t>hr</a:t>
            </a:r>
            <a:endParaRPr lang="fr-FR" baseline="30000" dirty="0" smtClean="0"/>
          </a:p>
          <a:p>
            <a:r>
              <a:rPr lang="fr-FR" b="1" baseline="30000" dirty="0" smtClean="0"/>
              <a:t>Head: </a:t>
            </a:r>
            <a:r>
              <a:rPr lang="fr-FR" baseline="30000" dirty="0"/>
              <a:t>8 to </a:t>
            </a:r>
            <a:r>
              <a:rPr lang="fr-FR" baseline="30000" dirty="0" smtClean="0"/>
              <a:t>66ft</a:t>
            </a:r>
            <a:r>
              <a:rPr lang="fr-FR" dirty="0" smtClean="0"/>
              <a:t> </a:t>
            </a:r>
            <a:r>
              <a:rPr lang="fr-FR" baseline="30000" dirty="0" smtClean="0"/>
              <a:t>(2.4 </a:t>
            </a:r>
            <a:r>
              <a:rPr lang="fr-FR" baseline="30000" dirty="0"/>
              <a:t>to 20 m</a:t>
            </a:r>
            <a:r>
              <a:rPr lang="fr-FR" baseline="30000" dirty="0" smtClean="0"/>
              <a:t>) </a:t>
            </a:r>
          </a:p>
          <a:p>
            <a:pPr>
              <a:lnSpc>
                <a:spcPct val="150000"/>
              </a:lnSpc>
            </a:pPr>
            <a:r>
              <a:rPr lang="fr-FR" b="1" baseline="30000" dirty="0" smtClean="0"/>
              <a:t>Pressure: </a:t>
            </a:r>
            <a:r>
              <a:rPr lang="fr-FR" baseline="30000" dirty="0"/>
              <a:t>2″ </a:t>
            </a:r>
            <a:r>
              <a:rPr lang="fr-FR" baseline="30000" dirty="0" smtClean="0"/>
              <a:t>(</a:t>
            </a:r>
            <a:r>
              <a:rPr lang="fr-FR" baseline="30000" dirty="0"/>
              <a:t>50 mm</a:t>
            </a:r>
            <a:r>
              <a:rPr lang="fr-FR" baseline="30000" dirty="0" smtClean="0"/>
              <a:t>)                              3″(</a:t>
            </a:r>
            <a:r>
              <a:rPr lang="fr-FR" baseline="30000" dirty="0"/>
              <a:t>8</a:t>
            </a:r>
            <a:r>
              <a:rPr lang="fr-FR" baseline="30000" dirty="0" smtClean="0"/>
              <a:t>0mm</a:t>
            </a:r>
            <a:r>
              <a:rPr lang="fr-FR" baseline="30000" dirty="0"/>
              <a:t>)</a:t>
            </a:r>
            <a:endParaRPr lang="fr-FR" baseline="30000" dirty="0" smtClean="0"/>
          </a:p>
          <a:p>
            <a:pPr>
              <a:lnSpc>
                <a:spcPct val="150000"/>
              </a:lnSpc>
            </a:pPr>
            <a:r>
              <a:rPr lang="fr-FR" b="1" baseline="30000" dirty="0" smtClean="0"/>
              <a:t>Horsepower: </a:t>
            </a:r>
            <a:r>
              <a:rPr lang="fr-FR" baseline="30000" dirty="0"/>
              <a:t>up to </a:t>
            </a:r>
            <a:r>
              <a:rPr lang="fr-FR" baseline="30000" dirty="0" smtClean="0"/>
              <a:t>5HP(3.7 </a:t>
            </a:r>
            <a:r>
              <a:rPr lang="fr-FR" baseline="30000" dirty="0"/>
              <a:t>kW)</a:t>
            </a:r>
            <a:endParaRPr lang="fr-FR" baseline="30000" dirty="0" smtClean="0"/>
          </a:p>
          <a:p>
            <a:r>
              <a:rPr lang="fr-FR" b="1" baseline="30000" dirty="0" smtClean="0"/>
              <a:t>Drives : </a:t>
            </a:r>
            <a:r>
              <a:rPr lang="fr-FR" baseline="30000" dirty="0" smtClean="0"/>
              <a:t>Air </a:t>
            </a:r>
            <a:r>
              <a:rPr lang="fr-FR" baseline="30000" dirty="0" err="1" smtClean="0"/>
              <a:t>Filled</a:t>
            </a:r>
            <a:r>
              <a:rPr lang="fr-FR" baseline="30000" dirty="0" smtClean="0"/>
              <a:t> </a:t>
            </a:r>
            <a:r>
              <a:rPr lang="fr-FR" baseline="30000" dirty="0" err="1" smtClean="0"/>
              <a:t>Electrical</a:t>
            </a:r>
            <a:r>
              <a:rPr lang="fr-FR" baseline="30000" dirty="0" smtClean="0"/>
              <a:t> Motors,</a:t>
            </a:r>
            <a:r>
              <a:rPr lang="fr-FR" dirty="0" smtClean="0"/>
              <a:t> </a:t>
            </a:r>
            <a:r>
              <a:rPr lang="fr-FR" baseline="30000" dirty="0" smtClean="0"/>
              <a:t>Explosion Proof</a:t>
            </a:r>
            <a:endParaRPr lang="fr-FR" b="1" baseline="30000" dirty="0" smtClean="0"/>
          </a:p>
          <a:p>
            <a:pPr>
              <a:lnSpc>
                <a:spcPct val="150000"/>
              </a:lnSpc>
            </a:pPr>
            <a:r>
              <a:rPr lang="fr-FR" b="1" baseline="30000" dirty="0" smtClean="0"/>
              <a:t>Applications: </a:t>
            </a:r>
            <a:r>
              <a:rPr lang="fr-FR" baseline="30000" dirty="0" smtClean="0"/>
              <a:t>Water, </a:t>
            </a:r>
            <a:r>
              <a:rPr lang="fr-FR" baseline="30000" dirty="0" err="1" smtClean="0"/>
              <a:t>Sewage</a:t>
            </a:r>
            <a:r>
              <a:rPr lang="fr-FR" baseline="30000" dirty="0" smtClean="0"/>
              <a:t> </a:t>
            </a:r>
            <a:r>
              <a:rPr lang="fr-FR" baseline="30000" dirty="0"/>
              <a:t>&amp; </a:t>
            </a:r>
            <a:r>
              <a:rPr lang="fr-FR" baseline="30000" dirty="0" err="1"/>
              <a:t>Waste</a:t>
            </a:r>
            <a:r>
              <a:rPr lang="fr-FR" baseline="30000" dirty="0"/>
              <a:t> </a:t>
            </a:r>
            <a:r>
              <a:rPr lang="fr-FR" baseline="30000" dirty="0" err="1"/>
              <a:t>Liquids</a:t>
            </a:r>
            <a:endParaRPr lang="fr-FR" baseline="30000" dirty="0"/>
          </a:p>
          <a:p>
            <a:r>
              <a:rPr lang="fr-FR" b="1" baseline="30000" dirty="0" err="1" smtClean="0"/>
              <a:t>Temperature</a:t>
            </a:r>
            <a:r>
              <a:rPr lang="fr-FR" b="1" baseline="30000" dirty="0" smtClean="0"/>
              <a:t>:</a:t>
            </a:r>
            <a:r>
              <a:rPr lang="fr-FR" b="1" dirty="0" smtClean="0"/>
              <a:t> </a:t>
            </a:r>
            <a:r>
              <a:rPr lang="fr-FR" baseline="30000" dirty="0"/>
              <a:t>up to 200°F </a:t>
            </a:r>
            <a:r>
              <a:rPr lang="fr-FR" baseline="30000" dirty="0" smtClean="0"/>
              <a:t>(</a:t>
            </a:r>
            <a:r>
              <a:rPr lang="fr-FR" baseline="30000" dirty="0"/>
              <a:t>94 °</a:t>
            </a:r>
            <a:r>
              <a:rPr lang="fr-FR" baseline="30000" dirty="0" smtClean="0"/>
              <a:t>C)</a:t>
            </a:r>
            <a:endParaRPr lang="fr-FR" b="1" dirty="0" smtClean="0"/>
          </a:p>
          <a:p>
            <a:r>
              <a:rPr lang="en-CA" b="1" baseline="30000" dirty="0" smtClean="0"/>
              <a:t>Constr. Materials: </a:t>
            </a:r>
            <a:r>
              <a:rPr lang="fr-FR" baseline="30000" dirty="0" err="1"/>
              <a:t>Cast</a:t>
            </a:r>
            <a:r>
              <a:rPr lang="fr-FR" baseline="30000" dirty="0"/>
              <a:t> </a:t>
            </a:r>
            <a:r>
              <a:rPr lang="fr-FR" baseline="30000" dirty="0" err="1" smtClean="0"/>
              <a:t>Iron</a:t>
            </a:r>
            <a:r>
              <a:rPr lang="en-CA" baseline="30000" dirty="0"/>
              <a:t>	</a:t>
            </a:r>
            <a:endParaRPr lang="en-CA" dirty="0"/>
          </a:p>
        </p:txBody>
      </p:sp>
    </p:spTree>
    <p:extLst>
      <p:ext uri="{BB962C8B-B14F-4D97-AF65-F5344CB8AC3E}">
        <p14:creationId xmlns:p14="http://schemas.microsoft.com/office/powerpoint/2010/main" val="2511450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28800"/>
            <a:ext cx="6876256"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6" name="TextBox 5"/>
          <p:cNvSpPr txBox="1"/>
          <p:nvPr/>
        </p:nvSpPr>
        <p:spPr>
          <a:xfrm>
            <a:off x="395536" y="450889"/>
            <a:ext cx="6336704" cy="1077218"/>
          </a:xfrm>
          <a:prstGeom prst="rect">
            <a:avLst/>
          </a:prstGeom>
          <a:noFill/>
        </p:spPr>
        <p:txBody>
          <a:bodyPr wrap="square" rtlCol="0">
            <a:spAutoFit/>
          </a:bodyPr>
          <a:lstStyle/>
          <a:p>
            <a:r>
              <a:rPr lang="en-CA" sz="3600" dirty="0" smtClean="0">
                <a:latin typeface="Days" panose="02000505050000020004" pitchFamily="2" charset="0"/>
              </a:rPr>
              <a:t>Submersible Pumps</a:t>
            </a:r>
          </a:p>
          <a:p>
            <a:r>
              <a:rPr lang="en-CA" sz="2800" dirty="0" err="1" smtClean="0">
                <a:solidFill>
                  <a:srgbClr val="0070C0"/>
                </a:solidFill>
                <a:latin typeface="Days" panose="02000505050000020004" pitchFamily="2" charset="0"/>
              </a:rPr>
              <a:t>Plumbings</a:t>
            </a:r>
            <a:endParaRPr lang="en-CA" sz="2800" dirty="0" smtClean="0">
              <a:solidFill>
                <a:srgbClr val="0070C0"/>
              </a:solidFill>
              <a:latin typeface="Days" panose="02000505050000020004" pitchFamily="2" charset="0"/>
            </a:endParaRPr>
          </a:p>
        </p:txBody>
      </p:sp>
      <p:pic>
        <p:nvPicPr>
          <p:cNvPr id="3082" name="Picture 10" descr="C:\Users\Justine\Desktop\FBV-32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8" y="3501007"/>
            <a:ext cx="1238171" cy="24574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30821" y="1651298"/>
            <a:ext cx="4572000" cy="2862322"/>
          </a:xfrm>
          <a:prstGeom prst="rect">
            <a:avLst/>
          </a:prstGeom>
        </p:spPr>
        <p:txBody>
          <a:bodyPr>
            <a:spAutoFit/>
          </a:bodyPr>
          <a:lstStyle/>
          <a:p>
            <a:r>
              <a:rPr lang="en-CA" b="1" baseline="30000" dirty="0" smtClean="0"/>
              <a:t>Series: </a:t>
            </a:r>
            <a:r>
              <a:rPr lang="fr-FR" b="1" baseline="30000" dirty="0"/>
              <a:t>FGC-015 / FGC-022</a:t>
            </a:r>
            <a:r>
              <a:rPr lang="fr-FR" baseline="30000" dirty="0"/>
              <a:t>	</a:t>
            </a:r>
            <a:r>
              <a:rPr lang="fr-FR" dirty="0"/>
              <a:t> </a:t>
            </a:r>
            <a:r>
              <a:rPr lang="fr-FR" dirty="0" smtClean="0"/>
              <a:t>           </a:t>
            </a:r>
            <a:r>
              <a:rPr lang="fr-FR" b="1" baseline="30000" dirty="0"/>
              <a:t>FGC-037 / </a:t>
            </a:r>
            <a:r>
              <a:rPr lang="fr-FR" b="1" baseline="30000" dirty="0" smtClean="0"/>
              <a:t>FGC-055</a:t>
            </a:r>
            <a:r>
              <a:rPr lang="pl-PL" baseline="30000" dirty="0"/>
              <a:t>	</a:t>
            </a:r>
            <a:endParaRPr lang="en-CA" dirty="0"/>
          </a:p>
          <a:p>
            <a:r>
              <a:rPr lang="fr-FR" b="1" baseline="30000" dirty="0" smtClean="0"/>
              <a:t>Type: </a:t>
            </a:r>
            <a:r>
              <a:rPr lang="fr-FR" b="1" dirty="0" smtClean="0"/>
              <a:t> </a:t>
            </a:r>
            <a:r>
              <a:rPr lang="fr-FR" baseline="30000" dirty="0" err="1"/>
              <a:t>Sewage</a:t>
            </a:r>
            <a:r>
              <a:rPr lang="fr-FR" baseline="30000" dirty="0"/>
              <a:t> </a:t>
            </a:r>
            <a:r>
              <a:rPr lang="fr-FR" baseline="30000" dirty="0" err="1"/>
              <a:t>Grinder</a:t>
            </a:r>
            <a:r>
              <a:rPr lang="fr-FR" baseline="30000" dirty="0"/>
              <a:t> </a:t>
            </a:r>
            <a:r>
              <a:rPr lang="fr-FR" baseline="30000" dirty="0" err="1" smtClean="0"/>
              <a:t>Pump</a:t>
            </a:r>
            <a:endParaRPr lang="fr-FR" baseline="30000" dirty="0"/>
          </a:p>
          <a:p>
            <a:r>
              <a:rPr lang="en-CA" b="1" baseline="30000" dirty="0" smtClean="0"/>
              <a:t>Capacities: </a:t>
            </a:r>
            <a:r>
              <a:rPr lang="fr-FR" baseline="30000" dirty="0"/>
              <a:t>up to 61 </a:t>
            </a:r>
            <a:r>
              <a:rPr lang="fr-FR" baseline="30000" dirty="0" smtClean="0"/>
              <a:t>USGPM,</a:t>
            </a:r>
            <a:r>
              <a:rPr lang="fr-FR" dirty="0" smtClean="0"/>
              <a:t> </a:t>
            </a:r>
            <a:r>
              <a:rPr lang="fr-FR" baseline="30000" dirty="0" smtClean="0"/>
              <a:t>14 m3/</a:t>
            </a:r>
            <a:r>
              <a:rPr lang="fr-FR" baseline="30000" dirty="0" err="1" smtClean="0"/>
              <a:t>hr</a:t>
            </a:r>
            <a:endParaRPr lang="fr-FR" baseline="30000" dirty="0" smtClean="0"/>
          </a:p>
          <a:p>
            <a:r>
              <a:rPr lang="fr-FR" b="1" baseline="30000" dirty="0" smtClean="0"/>
              <a:t>Head: </a:t>
            </a:r>
            <a:r>
              <a:rPr lang="fr-FR" baseline="30000" dirty="0"/>
              <a:t>17 to </a:t>
            </a:r>
            <a:r>
              <a:rPr lang="fr-FR" baseline="30000" dirty="0" smtClean="0"/>
              <a:t>105ft</a:t>
            </a:r>
            <a:r>
              <a:rPr lang="fr-FR" dirty="0" smtClean="0"/>
              <a:t> </a:t>
            </a:r>
            <a:r>
              <a:rPr lang="fr-FR" baseline="30000" dirty="0" smtClean="0"/>
              <a:t>(5.2 </a:t>
            </a:r>
            <a:r>
              <a:rPr lang="fr-FR" baseline="30000" dirty="0"/>
              <a:t>to 32 m</a:t>
            </a:r>
            <a:r>
              <a:rPr lang="fr-FR" baseline="30000" dirty="0" smtClean="0"/>
              <a:t>) </a:t>
            </a:r>
          </a:p>
          <a:p>
            <a:pPr>
              <a:lnSpc>
                <a:spcPct val="150000"/>
              </a:lnSpc>
            </a:pPr>
            <a:r>
              <a:rPr lang="fr-FR" b="1" baseline="30000" dirty="0" smtClean="0"/>
              <a:t>Pressure: </a:t>
            </a:r>
            <a:r>
              <a:rPr lang="fr-FR" baseline="30000" dirty="0"/>
              <a:t>3/4</a:t>
            </a:r>
            <a:r>
              <a:rPr lang="fr-FR" baseline="30000" dirty="0" smtClean="0"/>
              <a:t>″(</a:t>
            </a:r>
            <a:r>
              <a:rPr lang="fr-FR" baseline="30000" dirty="0"/>
              <a:t>19 mm)</a:t>
            </a:r>
            <a:endParaRPr lang="fr-FR" b="1" baseline="30000" dirty="0" smtClean="0"/>
          </a:p>
          <a:p>
            <a:pPr>
              <a:lnSpc>
                <a:spcPct val="150000"/>
              </a:lnSpc>
            </a:pPr>
            <a:r>
              <a:rPr lang="fr-FR" b="1" baseline="30000" dirty="0" smtClean="0"/>
              <a:t>Horsepower: </a:t>
            </a:r>
            <a:r>
              <a:rPr lang="fr-FR" baseline="30000" dirty="0"/>
              <a:t>up to </a:t>
            </a:r>
            <a:r>
              <a:rPr lang="fr-FR" baseline="30000" dirty="0" smtClean="0"/>
              <a:t>5HP(3.7 </a:t>
            </a:r>
            <a:r>
              <a:rPr lang="fr-FR" baseline="30000" dirty="0"/>
              <a:t>kW)</a:t>
            </a:r>
            <a:endParaRPr lang="fr-FR" baseline="30000" dirty="0" smtClean="0"/>
          </a:p>
          <a:p>
            <a:r>
              <a:rPr lang="fr-FR" b="1" baseline="30000" dirty="0" smtClean="0"/>
              <a:t>Drives : </a:t>
            </a:r>
            <a:r>
              <a:rPr lang="fr-FR" baseline="30000" dirty="0" smtClean="0"/>
              <a:t>Air </a:t>
            </a:r>
            <a:r>
              <a:rPr lang="fr-FR" baseline="30000" dirty="0" err="1" smtClean="0"/>
              <a:t>Filled</a:t>
            </a:r>
            <a:r>
              <a:rPr lang="fr-FR" baseline="30000" dirty="0" smtClean="0"/>
              <a:t> </a:t>
            </a:r>
            <a:r>
              <a:rPr lang="fr-FR" baseline="30000" dirty="0" err="1" smtClean="0"/>
              <a:t>Electrical</a:t>
            </a:r>
            <a:r>
              <a:rPr lang="fr-FR" baseline="30000" dirty="0" smtClean="0"/>
              <a:t> Motors,</a:t>
            </a:r>
            <a:r>
              <a:rPr lang="fr-FR" dirty="0" smtClean="0"/>
              <a:t> </a:t>
            </a:r>
            <a:r>
              <a:rPr lang="fr-FR" baseline="30000" dirty="0" smtClean="0"/>
              <a:t>Explosion Proof</a:t>
            </a:r>
            <a:endParaRPr lang="fr-FR" b="1" baseline="30000" dirty="0" smtClean="0"/>
          </a:p>
          <a:p>
            <a:pPr>
              <a:lnSpc>
                <a:spcPct val="150000"/>
              </a:lnSpc>
            </a:pPr>
            <a:r>
              <a:rPr lang="fr-FR" b="1" baseline="30000" dirty="0" smtClean="0"/>
              <a:t>Applications: </a:t>
            </a:r>
            <a:r>
              <a:rPr lang="fr-FR" baseline="30000" dirty="0" smtClean="0"/>
              <a:t>Water, </a:t>
            </a:r>
            <a:r>
              <a:rPr lang="fr-FR" baseline="30000" dirty="0" err="1" smtClean="0"/>
              <a:t>Sewage</a:t>
            </a:r>
            <a:r>
              <a:rPr lang="fr-FR" baseline="30000" dirty="0" smtClean="0"/>
              <a:t> </a:t>
            </a:r>
            <a:r>
              <a:rPr lang="fr-FR" baseline="30000" dirty="0"/>
              <a:t>&amp; </a:t>
            </a:r>
            <a:r>
              <a:rPr lang="fr-FR" baseline="30000" dirty="0" err="1"/>
              <a:t>Waste</a:t>
            </a:r>
            <a:r>
              <a:rPr lang="fr-FR" baseline="30000" dirty="0"/>
              <a:t> </a:t>
            </a:r>
            <a:r>
              <a:rPr lang="fr-FR" baseline="30000" dirty="0" err="1"/>
              <a:t>Liquids</a:t>
            </a:r>
            <a:endParaRPr lang="fr-FR" baseline="30000" dirty="0"/>
          </a:p>
          <a:p>
            <a:r>
              <a:rPr lang="fr-FR" b="1" baseline="30000" dirty="0" err="1" smtClean="0"/>
              <a:t>Temperature</a:t>
            </a:r>
            <a:r>
              <a:rPr lang="fr-FR" b="1" baseline="30000" dirty="0" smtClean="0"/>
              <a:t>:</a:t>
            </a:r>
            <a:r>
              <a:rPr lang="fr-FR" b="1" dirty="0" smtClean="0"/>
              <a:t> </a:t>
            </a:r>
            <a:r>
              <a:rPr lang="fr-FR" baseline="30000" dirty="0"/>
              <a:t>up to 200°F </a:t>
            </a:r>
            <a:r>
              <a:rPr lang="fr-FR" baseline="30000" dirty="0" smtClean="0"/>
              <a:t>(</a:t>
            </a:r>
            <a:r>
              <a:rPr lang="fr-FR" baseline="30000" dirty="0"/>
              <a:t>94 °</a:t>
            </a:r>
            <a:r>
              <a:rPr lang="fr-FR" baseline="30000" dirty="0" smtClean="0"/>
              <a:t>C)</a:t>
            </a:r>
            <a:endParaRPr lang="fr-FR" b="1" dirty="0" smtClean="0"/>
          </a:p>
          <a:p>
            <a:r>
              <a:rPr lang="en-CA" b="1" baseline="30000" dirty="0" smtClean="0"/>
              <a:t>Constr. Materials: </a:t>
            </a:r>
            <a:r>
              <a:rPr lang="fr-FR" baseline="30000" dirty="0" err="1"/>
              <a:t>Cast</a:t>
            </a:r>
            <a:r>
              <a:rPr lang="fr-FR" baseline="30000" dirty="0"/>
              <a:t> </a:t>
            </a:r>
            <a:r>
              <a:rPr lang="fr-FR" baseline="30000" dirty="0" err="1" smtClean="0"/>
              <a:t>Iron</a:t>
            </a:r>
            <a:r>
              <a:rPr lang="en-CA" baseline="30000" dirty="0"/>
              <a:t>	</a:t>
            </a:r>
            <a:endParaRPr lang="en-CA" dirty="0"/>
          </a:p>
        </p:txBody>
      </p:sp>
    </p:spTree>
    <p:extLst>
      <p:ext uri="{BB962C8B-B14F-4D97-AF65-F5344CB8AC3E}">
        <p14:creationId xmlns:p14="http://schemas.microsoft.com/office/powerpoint/2010/main" val="15919354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8" name="TextBox 7"/>
          <p:cNvSpPr txBox="1"/>
          <p:nvPr/>
        </p:nvSpPr>
        <p:spPr>
          <a:xfrm>
            <a:off x="395536" y="450889"/>
            <a:ext cx="6336704" cy="523220"/>
          </a:xfrm>
          <a:prstGeom prst="rect">
            <a:avLst/>
          </a:prstGeom>
          <a:noFill/>
        </p:spPr>
        <p:txBody>
          <a:bodyPr wrap="square" rtlCol="0">
            <a:spAutoFit/>
          </a:bodyPr>
          <a:lstStyle/>
          <a:p>
            <a:r>
              <a:rPr lang="en-CA" sz="2800" dirty="0" smtClean="0">
                <a:latin typeface="Days" panose="02000505050000020004" pitchFamily="2" charset="0"/>
              </a:rPr>
              <a:t>High Profile Jobs</a:t>
            </a:r>
          </a:p>
        </p:txBody>
      </p:sp>
      <p:sp>
        <p:nvSpPr>
          <p:cNvPr id="9" name="Content Placeholder 1"/>
          <p:cNvSpPr txBox="1">
            <a:spLocks/>
          </p:cNvSpPr>
          <p:nvPr/>
        </p:nvSpPr>
        <p:spPr>
          <a:xfrm>
            <a:off x="458291" y="620688"/>
            <a:ext cx="5985917" cy="4285146"/>
          </a:xfrm>
          <a:prstGeom prst="rect">
            <a:avLst/>
          </a:prstGeom>
        </p:spPr>
        <p:txBody>
          <a:bodyPr vert="horz" lIns="91440" tIns="45720" rIns="91440" bIns="45720" rtlCol="0" anchor="t">
            <a:normAutofit fontScale="92500" lnSpcReduction="20000"/>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pPr>
              <a:defRPr/>
            </a:pPr>
            <a:endParaRPr lang="fr-CA" sz="2400" dirty="0" smtClean="0"/>
          </a:p>
          <a:p>
            <a:pPr>
              <a:defRPr/>
            </a:pPr>
            <a:endParaRPr lang="fr-CA" sz="2400" dirty="0" smtClean="0"/>
          </a:p>
          <a:p>
            <a:pPr marL="285750" indent="-285750" algn="l">
              <a:buFont typeface="Arial" panose="020B0604020202020204" pitchFamily="34" charset="0"/>
              <a:buChar char="•"/>
              <a:defRPr/>
            </a:pPr>
            <a:r>
              <a:rPr lang="en-US" sz="2400" dirty="0" smtClean="0">
                <a:latin typeface="Verdana" panose="020B0604030504040204" pitchFamily="34" charset="0"/>
                <a:ea typeface="Verdana" panose="020B0604030504040204" pitchFamily="34" charset="0"/>
                <a:cs typeface="Verdana" panose="020B0604030504040204" pitchFamily="34" charset="0"/>
              </a:rPr>
              <a:t>The New World Trade Center, NY, USA</a:t>
            </a:r>
          </a:p>
          <a:p>
            <a:pPr marL="285750" indent="-285750" algn="l">
              <a:buFont typeface="Arial" panose="020B0604020202020204" pitchFamily="34" charset="0"/>
              <a:buChar char="•"/>
              <a:defRPr/>
            </a:pPr>
            <a:r>
              <a:rPr lang="en-US" sz="2400" dirty="0" smtClean="0">
                <a:latin typeface="Verdana" panose="020B0604030504040204" pitchFamily="34" charset="0"/>
                <a:ea typeface="Verdana" panose="020B0604030504040204" pitchFamily="34" charset="0"/>
                <a:cs typeface="Verdana" panose="020B0604030504040204" pitchFamily="34" charset="0"/>
              </a:rPr>
              <a:t>520 Park Avenue, NY, USA</a:t>
            </a:r>
          </a:p>
          <a:p>
            <a:pPr marL="285750" indent="-285750" algn="l">
              <a:buFont typeface="Arial" panose="020B0604020202020204" pitchFamily="34" charset="0"/>
              <a:buChar char="•"/>
              <a:defRPr/>
            </a:pPr>
            <a:r>
              <a:rPr lang="en-US" sz="2400" dirty="0" smtClean="0">
                <a:latin typeface="Verdana" panose="020B0604030504040204" pitchFamily="34" charset="0"/>
                <a:ea typeface="Verdana" panose="020B0604030504040204" pitchFamily="34" charset="0"/>
                <a:cs typeface="Verdana" panose="020B0604030504040204" pitchFamily="34" charset="0"/>
              </a:rPr>
              <a:t>The Exchange Tower of New York, USA</a:t>
            </a:r>
          </a:p>
          <a:p>
            <a:pPr marL="285750" indent="-285750" algn="l">
              <a:buFont typeface="Arial" panose="020B0604020202020204" pitchFamily="34" charset="0"/>
              <a:buChar char="•"/>
              <a:defRPr/>
            </a:pPr>
            <a:r>
              <a:rPr lang="en-US" sz="2400" dirty="0" smtClean="0">
                <a:latin typeface="Verdana" panose="020B0604030504040204" pitchFamily="34" charset="0"/>
                <a:ea typeface="Verdana" panose="020B0604030504040204" pitchFamily="34" charset="0"/>
                <a:cs typeface="Verdana" panose="020B0604030504040204" pitchFamily="34" charset="0"/>
              </a:rPr>
              <a:t>The Hilton Millennium, NYC, NY, USA</a:t>
            </a:r>
          </a:p>
          <a:p>
            <a:pPr marL="285750" indent="-285750" algn="l">
              <a:buFont typeface="Arial" panose="020B0604020202020204" pitchFamily="34" charset="0"/>
              <a:buChar char="•"/>
              <a:defRPr/>
            </a:pPr>
            <a:r>
              <a:rPr lang="en-US" sz="2400" dirty="0" err="1" smtClean="0">
                <a:latin typeface="Verdana" panose="020B0604030504040204" pitchFamily="34" charset="0"/>
                <a:ea typeface="Verdana" panose="020B0604030504040204" pitchFamily="34" charset="0"/>
                <a:cs typeface="Verdana" panose="020B0604030504040204" pitchFamily="34" charset="0"/>
              </a:rPr>
              <a:t>Cogir</a:t>
            </a:r>
            <a:r>
              <a:rPr lang="en-US" sz="2400" dirty="0" smtClean="0">
                <a:latin typeface="Verdana" panose="020B0604030504040204" pitchFamily="34" charset="0"/>
                <a:ea typeface="Verdana" panose="020B0604030504040204" pitchFamily="34" charset="0"/>
                <a:cs typeface="Verdana" panose="020B0604030504040204" pitchFamily="34" charset="0"/>
              </a:rPr>
              <a:t> Jazz of Montreal, CA</a:t>
            </a:r>
          </a:p>
          <a:p>
            <a:pPr marL="285750" indent="-285750" algn="l">
              <a:buFont typeface="Arial" panose="020B0604020202020204" pitchFamily="34" charset="0"/>
              <a:buChar char="•"/>
              <a:defRPr/>
            </a:pPr>
            <a:r>
              <a:rPr lang="en-US" sz="2400" dirty="0" smtClean="0">
                <a:latin typeface="Verdana" panose="020B0604030504040204" pitchFamily="34" charset="0"/>
                <a:ea typeface="Verdana" panose="020B0604030504040204" pitchFamily="34" charset="0"/>
                <a:cs typeface="Verdana" panose="020B0604030504040204" pitchFamily="34" charset="0"/>
              </a:rPr>
              <a:t>The Criterion of New York, USA</a:t>
            </a:r>
          </a:p>
          <a:p>
            <a:pPr marL="285750" indent="-285750" algn="l">
              <a:buFont typeface="Arial" panose="020B0604020202020204" pitchFamily="34" charset="0"/>
              <a:buChar char="•"/>
              <a:defRPr/>
            </a:pPr>
            <a:r>
              <a:rPr lang="en-US" sz="2400" dirty="0" smtClean="0">
                <a:latin typeface="Verdana" panose="020B0604030504040204" pitchFamily="34" charset="0"/>
                <a:ea typeface="Verdana" panose="020B0604030504040204" pitchFamily="34" charset="0"/>
                <a:cs typeface="Verdana" panose="020B0604030504040204" pitchFamily="34" charset="0"/>
              </a:rPr>
              <a:t>Concord </a:t>
            </a:r>
            <a:r>
              <a:rPr lang="en-US" sz="2400" dirty="0">
                <a:latin typeface="Verdana" panose="020B0604030504040204" pitchFamily="34" charset="0"/>
                <a:ea typeface="Verdana" panose="020B0604030504040204" pitchFamily="34" charset="0"/>
                <a:cs typeface="Verdana" panose="020B0604030504040204" pitchFamily="34" charset="0"/>
              </a:rPr>
              <a:t>Garden </a:t>
            </a:r>
            <a:r>
              <a:rPr lang="en-US" sz="2400" dirty="0" smtClean="0">
                <a:latin typeface="Verdana" panose="020B0604030504040204" pitchFamily="34" charset="0"/>
                <a:ea typeface="Verdana" panose="020B0604030504040204" pitchFamily="34" charset="0"/>
                <a:cs typeface="Verdana" panose="020B0604030504040204" pitchFamily="34" charset="0"/>
              </a:rPr>
              <a:t>in </a:t>
            </a:r>
            <a:r>
              <a:rPr lang="en-CA" sz="2400" dirty="0">
                <a:latin typeface="Verdana" panose="020B0604030504040204" pitchFamily="34" charset="0"/>
                <a:ea typeface="Verdana" panose="020B0604030504040204" pitchFamily="34" charset="0"/>
                <a:cs typeface="Verdana" panose="020B0604030504040204" pitchFamily="34" charset="0"/>
              </a:rPr>
              <a:t>Richmond, </a:t>
            </a:r>
            <a:r>
              <a:rPr lang="en-CA" sz="2400" dirty="0" smtClean="0">
                <a:latin typeface="Verdana" panose="020B0604030504040204" pitchFamily="34" charset="0"/>
                <a:ea typeface="Verdana" panose="020B0604030504040204" pitchFamily="34" charset="0"/>
                <a:cs typeface="Verdana" panose="020B0604030504040204" pitchFamily="34" charset="0"/>
              </a:rPr>
              <a:t>CB, CA</a:t>
            </a:r>
            <a:r>
              <a:rPr lang="en-CA" sz="2400" dirty="0"/>
              <a:t> </a:t>
            </a: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lgn="l">
              <a:buFont typeface="Arial" panose="020B0604020202020204" pitchFamily="34" charset="0"/>
              <a:buChar char="•"/>
              <a:defRPr/>
            </a:pPr>
            <a:r>
              <a:rPr lang="en-US" sz="2400" dirty="0" smtClean="0">
                <a:latin typeface="Verdana" panose="020B0604030504040204" pitchFamily="34" charset="0"/>
                <a:ea typeface="Verdana" panose="020B0604030504040204" pitchFamily="34" charset="0"/>
                <a:cs typeface="Verdana" panose="020B0604030504040204" pitchFamily="34" charset="0"/>
              </a:rPr>
              <a:t>Fort Bliss Hospital in Texas, USA</a:t>
            </a:r>
          </a:p>
          <a:p>
            <a:pPr marL="285750" indent="-285750" algn="l">
              <a:buFont typeface="Arial" panose="020B0604020202020204" pitchFamily="34" charset="0"/>
              <a:buChar char="•"/>
              <a:defRPr/>
            </a:pPr>
            <a:r>
              <a:rPr lang="en-US" sz="2400" dirty="0" smtClean="0">
                <a:latin typeface="Verdana" panose="020B0604030504040204" pitchFamily="34" charset="0"/>
                <a:ea typeface="Verdana" panose="020B0604030504040204" pitchFamily="34" charset="0"/>
                <a:cs typeface="Verdana" panose="020B0604030504040204" pitchFamily="34" charset="0"/>
              </a:rPr>
              <a:t>Brock University of Ontario, CA    </a:t>
            </a:r>
          </a:p>
          <a:p>
            <a:pPr algn="l">
              <a:defRPr/>
            </a:pPr>
            <a:r>
              <a:rPr lang="en-US" sz="2400" dirty="0">
                <a:latin typeface="Verdana" panose="020B0604030504040204" pitchFamily="34" charset="0"/>
                <a:ea typeface="Verdana" panose="020B0604030504040204" pitchFamily="34" charset="0"/>
                <a:cs typeface="Verdana" panose="020B0604030504040204" pitchFamily="34" charset="0"/>
              </a:rPr>
              <a:t> </a:t>
            </a:r>
            <a:r>
              <a:rPr lang="en-US" sz="2400" dirty="0" smtClean="0">
                <a:latin typeface="Verdana" panose="020B0604030504040204" pitchFamily="34" charset="0"/>
                <a:ea typeface="Verdana" panose="020B0604030504040204" pitchFamily="34" charset="0"/>
                <a:cs typeface="Verdana" panose="020B0604030504040204" pitchFamily="34" charset="0"/>
              </a:rPr>
              <a:t>  </a:t>
            </a:r>
            <a:r>
              <a:rPr lang="en-US" sz="2400" dirty="0" smtClean="0">
                <a:latin typeface="Days" panose="02000505050000020004" pitchFamily="2" charset="0"/>
                <a:ea typeface="Verdana" panose="020B0604030504040204" pitchFamily="34" charset="0"/>
                <a:cs typeface="Verdana" panose="020B0604030504040204" pitchFamily="34" charset="0"/>
              </a:rPr>
              <a:t>and more…</a:t>
            </a:r>
          </a:p>
          <a:p>
            <a:pPr marL="285750" indent="-285750" algn="l">
              <a:buFont typeface="Arial" panose="020B0604020202020204" pitchFamily="34" charset="0"/>
              <a:buChar char="•"/>
              <a:defRPr/>
            </a:pP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algn="l">
              <a:defRPr/>
            </a:pP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a:defRPr/>
            </a:pPr>
            <a:endParaRPr lang="fr-CA" dirty="0" smtClean="0"/>
          </a:p>
          <a:p>
            <a:pPr>
              <a:defRPr/>
            </a:pPr>
            <a:endParaRPr lang="en-CA" dirty="0"/>
          </a:p>
        </p:txBody>
      </p:sp>
      <p:pic>
        <p:nvPicPr>
          <p:cNvPr id="1028" name="Picture 4" descr="C:\Users\Justine\Desktop\1wt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2021518"/>
            <a:ext cx="1824829" cy="309791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ustine\Desktop\Powerpoint (3)\Powerpoint Goodies\Millenium-Hilton-Entran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7" y="5216646"/>
            <a:ext cx="1824829" cy="13086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Justine\Desktop\Powerpoint (3)\Powerpoint Goodies\BrockUni_LRD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6636" y="5216646"/>
            <a:ext cx="2211249" cy="130869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Justine\Desktop\Powerpoint (3)\Powerpoint Goodies\criter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760" y="5221360"/>
            <a:ext cx="2010008" cy="1303984"/>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Justine\Desktop\Powerpoint (3)\Powerpoint Goodies\exchange towe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375" y="5199878"/>
            <a:ext cx="1922314" cy="1325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2909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1340232"/>
            <a:ext cx="2641188" cy="158471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pic>
        <p:nvPicPr>
          <p:cNvPr id="6"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0153" y="2924944"/>
            <a:ext cx="2641187" cy="1980890"/>
          </a:xfrm>
          <a:prstGeom prst="rect">
            <a:avLst/>
          </a:prstGeom>
        </p:spPr>
      </p:pic>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1859" y="4869160"/>
            <a:ext cx="2643307" cy="1830490"/>
          </a:xfrm>
          <a:prstGeom prst="rect">
            <a:avLst/>
          </a:prstGeom>
        </p:spPr>
      </p:pic>
      <p:sp>
        <p:nvSpPr>
          <p:cNvPr id="8" name="TextBox 7"/>
          <p:cNvSpPr txBox="1"/>
          <p:nvPr/>
        </p:nvSpPr>
        <p:spPr>
          <a:xfrm>
            <a:off x="395536" y="450889"/>
            <a:ext cx="6336704" cy="954107"/>
          </a:xfrm>
          <a:prstGeom prst="rect">
            <a:avLst/>
          </a:prstGeom>
          <a:noFill/>
        </p:spPr>
        <p:txBody>
          <a:bodyPr wrap="square" rtlCol="0">
            <a:spAutoFit/>
          </a:bodyPr>
          <a:lstStyle/>
          <a:p>
            <a:r>
              <a:rPr lang="en-CA" altLang="en-US" sz="2800" b="1" dirty="0">
                <a:latin typeface="Days" panose="02000505050000020004" pitchFamily="2" charset="0"/>
              </a:rPr>
              <a:t>Middle East </a:t>
            </a:r>
            <a:r>
              <a:rPr lang="en-CA" altLang="en-US" sz="2800" b="1" dirty="0" smtClean="0">
                <a:latin typeface="Days" panose="02000505050000020004" pitchFamily="2" charset="0"/>
              </a:rPr>
              <a:t>High</a:t>
            </a:r>
          </a:p>
          <a:p>
            <a:r>
              <a:rPr lang="en-CA" altLang="en-US" sz="2800" b="1" dirty="0" smtClean="0">
                <a:latin typeface="Days" panose="02000505050000020004" pitchFamily="2" charset="0"/>
              </a:rPr>
              <a:t> </a:t>
            </a:r>
            <a:r>
              <a:rPr lang="en-CA" altLang="en-US" sz="2800" b="1" dirty="0">
                <a:latin typeface="Days" panose="02000505050000020004" pitchFamily="2" charset="0"/>
              </a:rPr>
              <a:t>Profile Reference list</a:t>
            </a:r>
            <a:endParaRPr lang="en-CA" sz="2800" dirty="0" smtClean="0">
              <a:latin typeface="Days" panose="02000505050000020004" pitchFamily="2" charset="0"/>
            </a:endParaRPr>
          </a:p>
        </p:txBody>
      </p:sp>
      <p:sp>
        <p:nvSpPr>
          <p:cNvPr id="9" name="Content Placeholder 1"/>
          <p:cNvSpPr txBox="1">
            <a:spLocks/>
          </p:cNvSpPr>
          <p:nvPr/>
        </p:nvSpPr>
        <p:spPr>
          <a:xfrm>
            <a:off x="314275" y="1268760"/>
            <a:ext cx="5769893" cy="5112568"/>
          </a:xfrm>
          <a:prstGeom prst="rect">
            <a:avLst/>
          </a:prstGeom>
        </p:spPr>
        <p:txBody>
          <a:bodyPr vert="horz" lIns="91440" tIns="45720" rIns="91440" bIns="45720" rtlCol="0" anchor="t">
            <a:normAutofit fontScale="85000" lnSpcReduction="20000"/>
          </a:bodyPr>
          <a:lstStyle>
            <a:lvl1pPr marL="0" indent="0" algn="r" defTabSz="914400" rtl="0" eaLnBrk="1" latinLnBrk="0" hangingPunct="1">
              <a:spcBef>
                <a:spcPct val="20000"/>
              </a:spcBef>
              <a:buClr>
                <a:schemeClr val="tx1">
                  <a:lumMod val="50000"/>
                  <a:lumOff val="50000"/>
                </a:schemeClr>
              </a:buClr>
              <a:buFont typeface="Wingdings" pitchFamily="2" charset="2"/>
              <a:buNone/>
              <a:defRPr sz="1400" kern="1200">
                <a:solidFill>
                  <a:schemeClr val="tx2"/>
                </a:solidFill>
                <a:latin typeface="+mn-lt"/>
                <a:ea typeface="+mn-ea"/>
                <a:cs typeface="+mn-cs"/>
              </a:defRPr>
            </a:lvl1pPr>
            <a:lvl2pPr marL="4572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tx1">
                  <a:lumMod val="50000"/>
                  <a:lumOff val="50000"/>
                </a:schemeClr>
              </a:buClr>
              <a:buFont typeface="Wingdings" pitchFamily="2" charset="2"/>
              <a:buNone/>
              <a:defRPr sz="1400" kern="1200">
                <a:solidFill>
                  <a:schemeClr val="tx1">
                    <a:tint val="75000"/>
                  </a:schemeClr>
                </a:solidFill>
                <a:latin typeface="+mn-lt"/>
                <a:ea typeface="+mn-ea"/>
                <a:cs typeface="+mn-cs"/>
              </a:defRPr>
            </a:lvl5pPr>
            <a:lvl6pPr marL="22860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6pPr>
            <a:lvl7pPr marL="27432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7pPr>
            <a:lvl8pPr marL="32004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8pPr>
            <a:lvl9pPr marL="3657600" indent="0" algn="ctr" defTabSz="914400" rtl="0" eaLnBrk="1" latinLnBrk="0" hangingPunct="1">
              <a:spcBef>
                <a:spcPts val="288"/>
              </a:spcBef>
              <a:buClr>
                <a:schemeClr val="tx1">
                  <a:lumMod val="50000"/>
                  <a:lumOff val="50000"/>
                </a:schemeClr>
              </a:buClr>
              <a:buFont typeface="Wingdings" pitchFamily="2" charset="2"/>
              <a:buNone/>
              <a:defRPr sz="1400" kern="1200" baseline="0">
                <a:solidFill>
                  <a:schemeClr val="tx1">
                    <a:tint val="75000"/>
                  </a:schemeClr>
                </a:solidFill>
                <a:latin typeface="+mn-lt"/>
                <a:ea typeface="+mn-ea"/>
                <a:cs typeface="+mn-cs"/>
              </a:defRPr>
            </a:lvl9pPr>
          </a:lstStyle>
          <a:p>
            <a:pPr>
              <a:defRPr/>
            </a:pPr>
            <a:endParaRPr lang="fr-CA" sz="2400" dirty="0" smtClean="0"/>
          </a:p>
          <a:p>
            <a:pPr>
              <a:defRPr/>
            </a:pPr>
            <a:endParaRPr lang="fr-CA" sz="2400" dirty="0" smtClean="0"/>
          </a:p>
          <a:p>
            <a:pPr marL="285750" indent="-285750" algn="l">
              <a:buFont typeface="Arial" panose="020B0604020202020204" pitchFamily="34" charset="0"/>
              <a:buChar char="•"/>
              <a:defRPr/>
            </a:pPr>
            <a:r>
              <a:rPr lang="en-US" sz="2400" dirty="0" smtClean="0">
                <a:latin typeface="Verdana" panose="020B0604030504040204" pitchFamily="34" charset="0"/>
                <a:ea typeface="Verdana" panose="020B0604030504040204" pitchFamily="34" charset="0"/>
                <a:cs typeface="Verdana" panose="020B0604030504040204" pitchFamily="34" charset="0"/>
              </a:rPr>
              <a:t>Qatar Pearl</a:t>
            </a:r>
          </a:p>
          <a:p>
            <a:pPr marL="285750" indent="-285750" algn="l">
              <a:buFont typeface="Arial" panose="020B0604020202020204" pitchFamily="34" charset="0"/>
              <a:buChar char="•"/>
              <a:defRPr/>
            </a:pP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lgn="l">
              <a:buFont typeface="Arial" panose="020B0604020202020204" pitchFamily="34" charset="0"/>
              <a:buChar char="•"/>
              <a:defRPr/>
            </a:pPr>
            <a:r>
              <a:rPr lang="en-US" sz="2400" dirty="0" smtClean="0">
                <a:latin typeface="Verdana" panose="020B0604030504040204" pitchFamily="34" charset="0"/>
                <a:ea typeface="Verdana" panose="020B0604030504040204" pitchFamily="34" charset="0"/>
                <a:cs typeface="Verdana" panose="020B0604030504040204" pitchFamily="34" charset="0"/>
              </a:rPr>
              <a:t>Saudi Arabia Ministry of Interior Emergency power fuel oil package </a:t>
            </a:r>
          </a:p>
          <a:p>
            <a:pPr algn="l">
              <a:defRPr/>
            </a:pPr>
            <a:r>
              <a:rPr lang="en-US" sz="2400" dirty="0">
                <a:latin typeface="Verdana" panose="020B0604030504040204" pitchFamily="34" charset="0"/>
                <a:ea typeface="Verdana" panose="020B0604030504040204" pitchFamily="34" charset="0"/>
                <a:cs typeface="Verdana" panose="020B0604030504040204" pitchFamily="34" charset="0"/>
              </a:rPr>
              <a:t> </a:t>
            </a:r>
            <a:r>
              <a:rPr lang="en-US" sz="2400" dirty="0" smtClean="0">
                <a:latin typeface="Verdana" panose="020B0604030504040204" pitchFamily="34" charset="0"/>
                <a:ea typeface="Verdana" panose="020B0604030504040204" pitchFamily="34" charset="0"/>
                <a:cs typeface="Verdana" panose="020B0604030504040204" pitchFamily="34" charset="0"/>
              </a:rPr>
              <a:t>  (more than 200 sites)</a:t>
            </a:r>
          </a:p>
          <a:p>
            <a:pPr marL="285750" indent="-285750" algn="l">
              <a:buFont typeface="Arial" panose="020B0604020202020204" pitchFamily="34" charset="0"/>
              <a:buChar char="•"/>
              <a:defRPr/>
            </a:pP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lgn="l">
              <a:buFont typeface="Arial" panose="020B0604020202020204" pitchFamily="34" charset="0"/>
              <a:buChar char="•"/>
              <a:defRPr/>
            </a:pPr>
            <a:r>
              <a:rPr lang="en-US" sz="2400" dirty="0" smtClean="0">
                <a:latin typeface="Verdana" panose="020B0604030504040204" pitchFamily="34" charset="0"/>
                <a:ea typeface="Verdana" panose="020B0604030504040204" pitchFamily="34" charset="0"/>
                <a:cs typeface="Verdana" panose="020B0604030504040204" pitchFamily="34" charset="0"/>
              </a:rPr>
              <a:t>Egypt Dar Al Salam Hospital</a:t>
            </a:r>
          </a:p>
          <a:p>
            <a:pPr marL="285750" indent="-285750" algn="l">
              <a:buFont typeface="Arial" panose="020B0604020202020204" pitchFamily="34" charset="0"/>
              <a:buChar char="•"/>
              <a:defRPr/>
            </a:pP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lgn="l">
              <a:buFont typeface="Arial" panose="020B0604020202020204" pitchFamily="34" charset="0"/>
              <a:buChar char="•"/>
              <a:defRPr/>
            </a:pPr>
            <a:r>
              <a:rPr lang="en-US" sz="2400" dirty="0" smtClean="0">
                <a:latin typeface="Verdana" panose="020B0604030504040204" pitchFamily="34" charset="0"/>
                <a:ea typeface="Verdana" panose="020B0604030504040204" pitchFamily="34" charset="0"/>
                <a:cs typeface="Verdana" panose="020B0604030504040204" pitchFamily="34" charset="0"/>
              </a:rPr>
              <a:t>Egypt National organization for potable</a:t>
            </a:r>
          </a:p>
          <a:p>
            <a:pPr algn="l">
              <a:defRPr/>
            </a:pPr>
            <a:r>
              <a:rPr lang="en-US" sz="2400" dirty="0" smtClean="0">
                <a:latin typeface="Verdana" panose="020B0604030504040204" pitchFamily="34" charset="0"/>
                <a:ea typeface="Verdana" panose="020B0604030504040204" pitchFamily="34" charset="0"/>
                <a:cs typeface="Verdana" panose="020B0604030504040204" pitchFamily="34" charset="0"/>
              </a:rPr>
              <a:t> </a:t>
            </a:r>
          </a:p>
          <a:p>
            <a:pPr marL="285750" indent="-285750" algn="l">
              <a:buFont typeface="Arial" panose="020B0604020202020204" pitchFamily="34" charset="0"/>
              <a:buChar char="•"/>
              <a:defRPr/>
            </a:pPr>
            <a:r>
              <a:rPr lang="en-US" sz="2400" dirty="0" smtClean="0">
                <a:latin typeface="Verdana" panose="020B0604030504040204" pitchFamily="34" charset="0"/>
                <a:ea typeface="Verdana" panose="020B0604030504040204" pitchFamily="34" charset="0"/>
                <a:cs typeface="Verdana" panose="020B0604030504040204" pitchFamily="34" charset="0"/>
              </a:rPr>
              <a:t>water &amp; sanitary drainage pumping stations.</a:t>
            </a:r>
          </a:p>
          <a:p>
            <a:pPr marL="285750" indent="-285750" algn="l">
              <a:buFont typeface="Arial" panose="020B0604020202020204" pitchFamily="34" charset="0"/>
              <a:buChar char="•"/>
              <a:defRPr/>
            </a:pPr>
            <a:endParaRPr lang="en-US" sz="2400" dirty="0" smtClean="0">
              <a:latin typeface="Verdana" panose="020B0604030504040204" pitchFamily="34" charset="0"/>
              <a:ea typeface="Verdana" panose="020B0604030504040204" pitchFamily="34" charset="0"/>
              <a:cs typeface="Verdana" panose="020B0604030504040204" pitchFamily="34" charset="0"/>
            </a:endParaRPr>
          </a:p>
          <a:p>
            <a:pPr marL="285750" indent="-285750" algn="l">
              <a:buFont typeface="Arial" panose="020B0604020202020204" pitchFamily="34" charset="0"/>
              <a:buChar char="•"/>
              <a:defRPr/>
            </a:pPr>
            <a:r>
              <a:rPr lang="en-US" sz="2400" dirty="0" smtClean="0">
                <a:latin typeface="Verdana" panose="020B0604030504040204" pitchFamily="34" charset="0"/>
                <a:ea typeface="Verdana" panose="020B0604030504040204" pitchFamily="34" charset="0"/>
                <a:cs typeface="Verdana" panose="020B0604030504040204" pitchFamily="34" charset="0"/>
              </a:rPr>
              <a:t>Saudi Arabia Jeddah Port.</a:t>
            </a:r>
          </a:p>
          <a:p>
            <a:pPr>
              <a:defRPr/>
            </a:pPr>
            <a:endParaRPr lang="fr-CA" dirty="0" smtClean="0"/>
          </a:p>
          <a:p>
            <a:pPr>
              <a:defRPr/>
            </a:pPr>
            <a:endParaRPr lang="en-CA" dirty="0"/>
          </a:p>
        </p:txBody>
      </p:sp>
    </p:spTree>
    <p:extLst>
      <p:ext uri="{BB962C8B-B14F-4D97-AF65-F5344CB8AC3E}">
        <p14:creationId xmlns:p14="http://schemas.microsoft.com/office/powerpoint/2010/main" val="19859766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8" name="TextBox 7"/>
          <p:cNvSpPr txBox="1"/>
          <p:nvPr/>
        </p:nvSpPr>
        <p:spPr>
          <a:xfrm>
            <a:off x="395536" y="301883"/>
            <a:ext cx="6336704" cy="523220"/>
          </a:xfrm>
          <a:prstGeom prst="rect">
            <a:avLst/>
          </a:prstGeom>
          <a:noFill/>
        </p:spPr>
        <p:txBody>
          <a:bodyPr wrap="square" rtlCol="0">
            <a:spAutoFit/>
          </a:bodyPr>
          <a:lstStyle/>
          <a:p>
            <a:r>
              <a:rPr lang="en-CA" sz="2800" dirty="0" smtClean="0">
                <a:latin typeface="Days" panose="02000505050000020004" pitchFamily="2" charset="0"/>
              </a:rPr>
              <a:t>More Jobs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596" y="1565403"/>
            <a:ext cx="1903164" cy="139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67544" y="2957468"/>
            <a:ext cx="1944216" cy="646331"/>
          </a:xfrm>
          <a:prstGeom prst="rect">
            <a:avLst/>
          </a:prstGeom>
        </p:spPr>
        <p:txBody>
          <a:bodyPr wrap="square">
            <a:spAutoFit/>
          </a:bodyPr>
          <a:lstStyle/>
          <a:p>
            <a:pPr algn="ctr"/>
            <a:r>
              <a:rPr lang="en-CA" b="1" dirty="0" smtClean="0"/>
              <a:t>Canadian National </a:t>
            </a:r>
            <a:endParaRPr lang="en-CA" dirty="0"/>
          </a:p>
          <a:p>
            <a:pPr algn="ctr"/>
            <a:r>
              <a:rPr lang="fr-FR" dirty="0" err="1" smtClean="0"/>
              <a:t>Montreal</a:t>
            </a:r>
            <a:r>
              <a:rPr lang="fr-FR" dirty="0" smtClean="0"/>
              <a:t> </a:t>
            </a:r>
            <a:r>
              <a:rPr lang="fr-FR" dirty="0"/>
              <a:t>QC, CA </a:t>
            </a:r>
            <a:endParaRPr lang="en-CA"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7881" y="1556792"/>
            <a:ext cx="1908135" cy="1399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726960" y="2957468"/>
            <a:ext cx="2069976" cy="646331"/>
          </a:xfrm>
          <a:prstGeom prst="rect">
            <a:avLst/>
          </a:prstGeom>
        </p:spPr>
        <p:txBody>
          <a:bodyPr wrap="square">
            <a:spAutoFit/>
          </a:bodyPr>
          <a:lstStyle/>
          <a:p>
            <a:pPr algn="ctr"/>
            <a:r>
              <a:rPr lang="en-CA" b="1" dirty="0" smtClean="0"/>
              <a:t>Montreal’s </a:t>
            </a:r>
            <a:r>
              <a:rPr lang="en-CA" b="1" dirty="0"/>
              <a:t>Archives </a:t>
            </a:r>
          </a:p>
          <a:p>
            <a:pPr algn="ctr"/>
            <a:r>
              <a:rPr lang="en-CA" dirty="0" smtClean="0"/>
              <a:t>Montreal</a:t>
            </a:r>
            <a:r>
              <a:rPr lang="en-CA" dirty="0"/>
              <a:t>, QC, CA</a:t>
            </a:r>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404" y="3861048"/>
            <a:ext cx="1926356" cy="140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85404" y="5301208"/>
            <a:ext cx="1926356" cy="646331"/>
          </a:xfrm>
          <a:prstGeom prst="rect">
            <a:avLst/>
          </a:prstGeom>
        </p:spPr>
        <p:txBody>
          <a:bodyPr wrap="square">
            <a:spAutoFit/>
          </a:bodyPr>
          <a:lstStyle/>
          <a:p>
            <a:pPr algn="ctr"/>
            <a:r>
              <a:rPr lang="en-CA" b="1" dirty="0" smtClean="0"/>
              <a:t>The </a:t>
            </a:r>
            <a:r>
              <a:rPr lang="en-CA" b="1" dirty="0"/>
              <a:t>Gazette </a:t>
            </a:r>
            <a:endParaRPr lang="en-CA" dirty="0"/>
          </a:p>
          <a:p>
            <a:pPr algn="ctr"/>
            <a:r>
              <a:rPr lang="en-CA" dirty="0" smtClean="0"/>
              <a:t>Montréal</a:t>
            </a:r>
            <a:r>
              <a:rPr lang="en-CA" dirty="0"/>
              <a:t>, </a:t>
            </a:r>
            <a:r>
              <a:rPr lang="en-CA" dirty="0" smtClean="0"/>
              <a:t>QC, </a:t>
            </a:r>
            <a:r>
              <a:rPr lang="en-CA" dirty="0"/>
              <a:t>CA </a:t>
            </a:r>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3861048"/>
            <a:ext cx="1922007" cy="140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2790056" y="5302949"/>
            <a:ext cx="2069976" cy="646331"/>
          </a:xfrm>
          <a:prstGeom prst="rect">
            <a:avLst/>
          </a:prstGeom>
        </p:spPr>
        <p:txBody>
          <a:bodyPr wrap="square">
            <a:spAutoFit/>
          </a:bodyPr>
          <a:lstStyle/>
          <a:p>
            <a:pPr algn="ctr"/>
            <a:r>
              <a:rPr lang="en-CA" b="1" dirty="0" err="1" smtClean="0"/>
              <a:t>Wawanesa</a:t>
            </a:r>
            <a:r>
              <a:rPr lang="en-CA" dirty="0" smtClean="0"/>
              <a:t> </a:t>
            </a:r>
            <a:endParaRPr lang="en-CA" dirty="0"/>
          </a:p>
          <a:p>
            <a:pPr algn="ctr"/>
            <a:r>
              <a:rPr lang="fr-FR" dirty="0" smtClean="0"/>
              <a:t>Mont-Royal</a:t>
            </a:r>
            <a:r>
              <a:rPr lang="fr-FR" dirty="0"/>
              <a:t>, QC, CA</a:t>
            </a:r>
            <a:endParaRPr lang="en-CA" dirty="0"/>
          </a:p>
        </p:txBody>
      </p:sp>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4044" y="1556792"/>
            <a:ext cx="1940412" cy="1408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5436096" y="2924944"/>
            <a:ext cx="2304256" cy="923330"/>
          </a:xfrm>
          <a:prstGeom prst="rect">
            <a:avLst/>
          </a:prstGeom>
        </p:spPr>
        <p:txBody>
          <a:bodyPr wrap="square">
            <a:spAutoFit/>
          </a:bodyPr>
          <a:lstStyle/>
          <a:p>
            <a:pPr algn="ctr"/>
            <a:r>
              <a:rPr lang="en-CA" b="1" dirty="0" smtClean="0"/>
              <a:t>Muskogee </a:t>
            </a:r>
            <a:r>
              <a:rPr lang="en-CA" b="1" dirty="0"/>
              <a:t>Regional </a:t>
            </a:r>
            <a:endParaRPr lang="en-CA" dirty="0"/>
          </a:p>
          <a:p>
            <a:pPr algn="ctr"/>
            <a:r>
              <a:rPr lang="en-CA" b="1" dirty="0"/>
              <a:t>Medical Center </a:t>
            </a:r>
            <a:endParaRPr lang="en-CA" dirty="0"/>
          </a:p>
          <a:p>
            <a:pPr algn="ctr"/>
            <a:r>
              <a:rPr lang="en-CA" dirty="0" smtClean="0"/>
              <a:t>Muskogee, OK</a:t>
            </a:r>
            <a:r>
              <a:rPr lang="en-CA" dirty="0"/>
              <a:t>, </a:t>
            </a:r>
            <a:r>
              <a:rPr lang="en-CA" dirty="0" smtClean="0"/>
              <a:t>USA</a:t>
            </a:r>
            <a:endParaRPr lang="en-CA" dirty="0"/>
          </a:p>
        </p:txBody>
      </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52120" y="3891845"/>
            <a:ext cx="1862336" cy="1378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5355704" y="5301208"/>
            <a:ext cx="2816696" cy="646331"/>
          </a:xfrm>
          <a:prstGeom prst="rect">
            <a:avLst/>
          </a:prstGeom>
        </p:spPr>
        <p:txBody>
          <a:bodyPr wrap="square">
            <a:spAutoFit/>
          </a:bodyPr>
          <a:lstStyle/>
          <a:p>
            <a:pPr algn="ctr"/>
            <a:r>
              <a:rPr lang="en-CA" b="1" dirty="0" smtClean="0"/>
              <a:t>Research </a:t>
            </a:r>
            <a:r>
              <a:rPr lang="en-CA" b="1" dirty="0"/>
              <a:t>and Medical Clinic </a:t>
            </a:r>
            <a:endParaRPr lang="en-CA" dirty="0"/>
          </a:p>
          <a:p>
            <a:pPr algn="ctr"/>
            <a:r>
              <a:rPr lang="en-CA" dirty="0"/>
              <a:t>Tulsa, OK, </a:t>
            </a:r>
            <a:r>
              <a:rPr lang="en-CA" dirty="0" smtClean="0"/>
              <a:t>USA</a:t>
            </a:r>
            <a:endParaRPr lang="en-CA" dirty="0"/>
          </a:p>
        </p:txBody>
      </p:sp>
    </p:spTree>
    <p:extLst>
      <p:ext uri="{BB962C8B-B14F-4D97-AF65-F5344CB8AC3E}">
        <p14:creationId xmlns:p14="http://schemas.microsoft.com/office/powerpoint/2010/main" val="12726647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pic>
        <p:nvPicPr>
          <p:cNvPr id="3074" name="Picture 2" descr="E:\__FLO FAB\Pages de Catalogue\Jo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049" y="1268760"/>
            <a:ext cx="4923553" cy="498509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395536" y="301883"/>
            <a:ext cx="6336704" cy="523220"/>
          </a:xfrm>
          <a:prstGeom prst="rect">
            <a:avLst/>
          </a:prstGeom>
          <a:noFill/>
        </p:spPr>
        <p:txBody>
          <a:bodyPr wrap="square" rtlCol="0">
            <a:spAutoFit/>
          </a:bodyPr>
          <a:lstStyle/>
          <a:p>
            <a:r>
              <a:rPr lang="en-CA" sz="2800" dirty="0" smtClean="0">
                <a:latin typeface="Days" panose="02000505050000020004" pitchFamily="2" charset="0"/>
              </a:rPr>
              <a:t>More Jobs</a:t>
            </a:r>
          </a:p>
        </p:txBody>
      </p:sp>
    </p:spTree>
    <p:extLst>
      <p:ext uri="{BB962C8B-B14F-4D97-AF65-F5344CB8AC3E}">
        <p14:creationId xmlns:p14="http://schemas.microsoft.com/office/powerpoint/2010/main" val="41524514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pic>
        <p:nvPicPr>
          <p:cNvPr id="4101" name="Picture 5" descr="E:\__FLO FAB\Pages de Catalogue\job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4"/>
            <a:ext cx="5847184" cy="6946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88483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type="body" idx="4294967295"/>
          </p:nvPr>
        </p:nvSpPr>
        <p:spPr>
          <a:xfrm>
            <a:off x="611560" y="1340768"/>
            <a:ext cx="7856538" cy="4056063"/>
          </a:xfrm>
        </p:spPr>
        <p:txBody>
          <a:bodyPr/>
          <a:lstStyle/>
          <a:p>
            <a:pPr algn="ctr">
              <a:buFont typeface="Wingdings" pitchFamily="2" charset="2"/>
              <a:buNone/>
            </a:pPr>
            <a:r>
              <a:rPr lang="en-US" altLang="en-US" sz="4800" b="1" dirty="0" smtClean="0">
                <a:latin typeface="Days" panose="02000505050000020004" pitchFamily="2" charset="0"/>
              </a:rPr>
              <a:t>Thank You for </a:t>
            </a:r>
          </a:p>
          <a:p>
            <a:pPr algn="ctr">
              <a:buFont typeface="Wingdings" pitchFamily="2" charset="2"/>
              <a:buNone/>
            </a:pPr>
            <a:r>
              <a:rPr lang="en-US" altLang="en-US" sz="4800" b="1" dirty="0" smtClean="0">
                <a:latin typeface="Days" panose="02000505050000020004" pitchFamily="2" charset="0"/>
              </a:rPr>
              <a:t>Your participation!</a:t>
            </a:r>
          </a:p>
          <a:p>
            <a:pPr algn="ctr">
              <a:buFont typeface="Wingdings" pitchFamily="2" charset="2"/>
              <a:buNone/>
            </a:pPr>
            <a:r>
              <a:rPr lang="en-US" altLang="en-US" sz="4800" b="1" dirty="0" smtClean="0">
                <a:latin typeface="Days" panose="02000505050000020004" pitchFamily="2" charset="0"/>
              </a:rPr>
              <a:t>Visit our Website</a:t>
            </a:r>
          </a:p>
          <a:p>
            <a:pPr algn="ctr">
              <a:buFont typeface="Wingdings" pitchFamily="2" charset="2"/>
              <a:buNone/>
            </a:pPr>
            <a:r>
              <a:rPr lang="en-US" altLang="en-US" sz="4800" b="1" dirty="0" smtClean="0">
                <a:latin typeface="Days" panose="02000505050000020004" pitchFamily="2" charset="0"/>
              </a:rPr>
              <a:t>www.flofab.com</a:t>
            </a:r>
          </a:p>
        </p:txBody>
      </p:sp>
    </p:spTree>
    <p:extLst>
      <p:ext uri="{BB962C8B-B14F-4D97-AF65-F5344CB8AC3E}">
        <p14:creationId xmlns:p14="http://schemas.microsoft.com/office/powerpoint/2010/main" val="110610139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116632"/>
            <a:ext cx="2724532" cy="1416943"/>
          </a:xfrm>
          <a:prstGeom prst="rect">
            <a:avLst/>
          </a:prstGeom>
        </p:spPr>
      </p:pic>
      <p:sp>
        <p:nvSpPr>
          <p:cNvPr id="8" name="Rectangle 3"/>
          <p:cNvSpPr txBox="1">
            <a:spLocks noChangeArrowheads="1"/>
          </p:cNvSpPr>
          <p:nvPr/>
        </p:nvSpPr>
        <p:spPr bwMode="auto">
          <a:xfrm>
            <a:off x="179512" y="1556792"/>
            <a:ext cx="7128792"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marR="0" lvl="0" indent="-609600" algn="l" defTabSz="914400" rtl="0" eaLnBrk="1" fontAlgn="base" latinLnBrk="0" hangingPunct="1">
              <a:lnSpc>
                <a:spcPct val="90000"/>
              </a:lnSpc>
              <a:spcBef>
                <a:spcPct val="20000"/>
              </a:spcBef>
              <a:spcAft>
                <a:spcPct val="0"/>
              </a:spcAft>
              <a:buClr>
                <a:srgbClr val="8585E1"/>
              </a:buClr>
              <a:buSzPct val="80000"/>
              <a:buFont typeface="Wingdings" pitchFamily="2" charset="2"/>
              <a:buNone/>
              <a:tabLst/>
              <a:defRPr/>
            </a:pPr>
            <a:r>
              <a:rPr kumimoji="0" lang="en-US" altLang="en-US" sz="2800" b="0" i="0" u="none" strike="noStrike" kern="0" cap="none" spc="0" normalizeH="0" baseline="0" noProof="0" dirty="0" smtClean="0">
                <a:ln>
                  <a:noFill/>
                </a:ln>
                <a:solidFill>
                  <a:srgbClr val="0070C0"/>
                </a:solidFill>
                <a:effectLst/>
                <a:uLnTx/>
                <a:uFillTx/>
                <a:latin typeface="Days" panose="02000505050000020004" pitchFamily="2" charset="0"/>
                <a:hlinkClick r:id="rId3" action="ppaction://hlinksldjump"/>
              </a:rPr>
              <a:t>Flo Fab </a:t>
            </a:r>
            <a:r>
              <a:rPr kumimoji="0" lang="en-US" altLang="en-US" sz="2800" b="0" i="0" u="none" strike="noStrike" kern="0" cap="none" spc="0" normalizeH="0" baseline="0" noProof="0" dirty="0" smtClean="0">
                <a:ln>
                  <a:noFill/>
                </a:ln>
                <a:solidFill>
                  <a:srgbClr val="0070C0"/>
                </a:solidFill>
                <a:effectLst/>
                <a:uLnTx/>
                <a:uFillTx/>
                <a:latin typeface="Days" panose="02000505050000020004" pitchFamily="2" charset="0"/>
                <a:hlinkClick r:id="" action="ppaction://hlinkshowjump?jump=nextslide"/>
              </a:rPr>
              <a:t>Pumps</a:t>
            </a:r>
            <a:r>
              <a:rPr kumimoji="0" lang="en-US" altLang="en-US" sz="2800" b="0" i="0" u="none" strike="noStrike" kern="0" cap="none" spc="0" normalizeH="0" baseline="0" noProof="0" dirty="0" smtClean="0">
                <a:ln>
                  <a:noFill/>
                </a:ln>
                <a:solidFill>
                  <a:srgbClr val="0070C0"/>
                </a:solidFill>
                <a:effectLst/>
                <a:uLnTx/>
                <a:uFillTx/>
                <a:latin typeface="Days" panose="02000505050000020004" pitchFamily="2" charset="0"/>
              </a:rPr>
              <a:t>    </a:t>
            </a:r>
          </a:p>
          <a:p>
            <a:pPr marL="609600" marR="0" lvl="0" indent="-609600" algn="l" defTabSz="914400" rtl="0" eaLnBrk="1" fontAlgn="base" latinLnBrk="0" hangingPunct="1">
              <a:lnSpc>
                <a:spcPct val="90000"/>
              </a:lnSpc>
              <a:spcBef>
                <a:spcPct val="20000"/>
              </a:spcBef>
              <a:spcAft>
                <a:spcPct val="0"/>
              </a:spcAft>
              <a:buClr>
                <a:srgbClr val="8585E1"/>
              </a:buClr>
              <a:buSzPct val="80000"/>
              <a:buFont typeface="Wingdings" pitchFamily="2" charset="2"/>
              <a:buNone/>
              <a:tabLst/>
              <a:defRPr/>
            </a:pPr>
            <a:r>
              <a:rPr kumimoji="0" lang="en-US" altLang="en-US" sz="2400" b="0" i="0" u="none" strike="noStrike" kern="0" cap="none" spc="0" normalizeH="0" baseline="0" noProof="0" dirty="0" smtClean="0">
                <a:ln>
                  <a:noFill/>
                </a:ln>
                <a:solidFill>
                  <a:srgbClr val="000000"/>
                </a:solidFill>
                <a:effectLst/>
                <a:uLnTx/>
                <a:uFillTx/>
                <a:latin typeface="Arial Narrow"/>
              </a:rPr>
              <a:t>Overview</a:t>
            </a:r>
            <a:r>
              <a:rPr lang="en-US" altLang="en-US" sz="2400" kern="0" dirty="0" smtClean="0">
                <a:solidFill>
                  <a:srgbClr val="000000"/>
                </a:solidFill>
                <a:latin typeface="Arial Narrow"/>
              </a:rPr>
              <a:t>: </a:t>
            </a:r>
            <a:r>
              <a:rPr kumimoji="0" lang="en-US" altLang="en-US" sz="2400" b="0" i="0" u="none" strike="noStrike" kern="0" cap="none" spc="0" normalizeH="0" baseline="0" noProof="0" dirty="0" smtClean="0">
                <a:ln>
                  <a:noFill/>
                </a:ln>
                <a:solidFill>
                  <a:srgbClr val="000000"/>
                </a:solidFill>
                <a:effectLst/>
                <a:uLnTx/>
                <a:uFillTx/>
                <a:latin typeface="Arial Narrow"/>
              </a:rPr>
              <a:t>Design philosophy, common features, </a:t>
            </a:r>
            <a:r>
              <a:rPr kumimoji="0" lang="en-US" altLang="en-US" sz="2400" b="0" i="0" u="none" strike="noStrike" kern="0" cap="none" spc="0" normalizeH="0" baseline="0" noProof="0" dirty="0" err="1" smtClean="0">
                <a:ln>
                  <a:noFill/>
                </a:ln>
                <a:solidFill>
                  <a:srgbClr val="000000"/>
                </a:solidFill>
                <a:effectLst/>
                <a:uLnTx/>
                <a:uFillTx/>
                <a:latin typeface="Arial Narrow"/>
              </a:rPr>
              <a:t>etc</a:t>
            </a:r>
            <a:r>
              <a:rPr kumimoji="0" lang="en-US" altLang="en-US" sz="2400" b="0" i="0" u="none" strike="noStrike" kern="0" cap="none" spc="0" normalizeH="0" baseline="0" noProof="0" dirty="0" smtClean="0">
                <a:ln>
                  <a:noFill/>
                </a:ln>
                <a:solidFill>
                  <a:srgbClr val="000000"/>
                </a:solidFill>
                <a:effectLst/>
                <a:uLnTx/>
                <a:uFillTx/>
                <a:latin typeface="Arial Narrow"/>
              </a:rPr>
              <a:t>…</a:t>
            </a:r>
          </a:p>
          <a:p>
            <a:pPr marL="609600" marR="0" lvl="0" indent="-609600" algn="l" defTabSz="914400" rtl="0" eaLnBrk="1" fontAlgn="base" latinLnBrk="0" hangingPunct="1">
              <a:lnSpc>
                <a:spcPct val="90000"/>
              </a:lnSpc>
              <a:spcBef>
                <a:spcPct val="20000"/>
              </a:spcBef>
              <a:spcAft>
                <a:spcPct val="0"/>
              </a:spcAft>
              <a:buClr>
                <a:srgbClr val="8585E1"/>
              </a:buClr>
              <a:buSzPct val="80000"/>
              <a:buFont typeface="Wingdings" pitchFamily="2" charset="2"/>
              <a:buNone/>
              <a:tabLst/>
              <a:defRPr/>
            </a:pPr>
            <a:r>
              <a:rPr kumimoji="0" lang="en-US" altLang="en-US" sz="2800" b="0" i="0" u="none" strike="noStrike" kern="0" cap="none" spc="0" normalizeH="0" baseline="0" noProof="0" dirty="0" smtClean="0">
                <a:ln>
                  <a:noFill/>
                </a:ln>
                <a:solidFill>
                  <a:srgbClr val="000000"/>
                </a:solidFill>
                <a:effectLst/>
                <a:uLnTx/>
                <a:uFillTx/>
                <a:latin typeface="Days" panose="02000505050000020004" pitchFamily="2" charset="0"/>
                <a:hlinkClick r:id="rId4" action="ppaction://hlinksldjump"/>
              </a:rPr>
              <a:t>Vertical Inline</a:t>
            </a:r>
            <a:endParaRPr kumimoji="0" lang="en-US" altLang="en-US" sz="2800" b="0" i="0" u="none" strike="noStrike" kern="0" cap="none" spc="0" normalizeH="0" baseline="0" noProof="0" dirty="0" smtClean="0">
              <a:ln>
                <a:noFill/>
              </a:ln>
              <a:solidFill>
                <a:srgbClr val="000000"/>
              </a:solidFill>
              <a:effectLst/>
              <a:uLnTx/>
              <a:uFillTx/>
              <a:latin typeface="Days" panose="02000505050000020004" pitchFamily="2" charset="0"/>
            </a:endParaRPr>
          </a:p>
          <a:p>
            <a:pPr marL="990600" marR="0" lvl="1" indent="-533400" algn="l" defTabSz="914400" rtl="0" eaLnBrk="1" fontAlgn="base" latinLnBrk="0" hangingPunct="1">
              <a:lnSpc>
                <a:spcPct val="90000"/>
              </a:lnSpc>
              <a:spcBef>
                <a:spcPct val="20000"/>
              </a:spcBef>
              <a:spcAft>
                <a:spcPct val="0"/>
              </a:spcAft>
              <a:buClrTx/>
              <a:buSzTx/>
              <a:buFontTx/>
              <a:buNone/>
              <a:tabLst/>
              <a:defRPr/>
            </a:pPr>
            <a:r>
              <a:rPr kumimoji="0" lang="en-US" altLang="en-US" sz="2400" b="0" i="0" u="none" strike="noStrike" kern="0" cap="none" spc="0" normalizeH="0" baseline="0" noProof="0" dirty="0" smtClean="0">
                <a:ln>
                  <a:noFill/>
                </a:ln>
                <a:solidFill>
                  <a:srgbClr val="000000"/>
                </a:solidFill>
                <a:effectLst/>
                <a:uLnTx/>
                <a:uFillTx/>
                <a:latin typeface="Arial Narrow"/>
              </a:rPr>
              <a:t>Circulators, closed-coupled, spacer-coupled</a:t>
            </a:r>
            <a:endParaRPr kumimoji="0" lang="en-CA" altLang="en-US" sz="2400" b="0" i="0" u="none" strike="noStrike" kern="0" cap="none" spc="0" normalizeH="0" baseline="0" noProof="0" dirty="0" smtClean="0">
              <a:ln>
                <a:noFill/>
              </a:ln>
              <a:solidFill>
                <a:srgbClr val="000000"/>
              </a:solidFill>
              <a:effectLst/>
              <a:uLnTx/>
              <a:uFillTx/>
              <a:latin typeface="Arial Narrow"/>
            </a:endParaRPr>
          </a:p>
          <a:p>
            <a:pPr marL="609600" marR="0" lvl="0" indent="-609600" algn="l" defTabSz="914400" rtl="0" eaLnBrk="1" fontAlgn="base" latinLnBrk="0" hangingPunct="1">
              <a:lnSpc>
                <a:spcPct val="90000"/>
              </a:lnSpc>
              <a:spcBef>
                <a:spcPct val="20000"/>
              </a:spcBef>
              <a:spcAft>
                <a:spcPct val="0"/>
              </a:spcAft>
              <a:buClr>
                <a:srgbClr val="8585E1"/>
              </a:buClr>
              <a:buSzPct val="80000"/>
              <a:buFont typeface="Wingdings" pitchFamily="2" charset="2"/>
              <a:buNone/>
              <a:tabLst/>
              <a:defRPr/>
            </a:pPr>
            <a:r>
              <a:rPr kumimoji="0" lang="en-US" altLang="en-US" sz="2800" b="0" i="0" u="none" strike="noStrike" kern="0" cap="none" spc="0" normalizeH="0" baseline="0" noProof="0" dirty="0" smtClean="0">
                <a:ln>
                  <a:noFill/>
                </a:ln>
                <a:solidFill>
                  <a:srgbClr val="003399"/>
                </a:solidFill>
                <a:effectLst/>
                <a:uLnTx/>
                <a:uFillTx/>
                <a:latin typeface="Days" panose="02000505050000020004" pitchFamily="2" charset="0"/>
                <a:hlinkClick r:id="rId5" action="ppaction://hlinksldjump"/>
              </a:rPr>
              <a:t>Base-mounted</a:t>
            </a:r>
            <a:endParaRPr kumimoji="0" lang="en-US" altLang="en-US" sz="2800" b="0" i="0" u="none" strike="noStrike" kern="0" cap="none" spc="0" normalizeH="0" baseline="0" noProof="0" dirty="0" smtClean="0">
              <a:ln>
                <a:noFill/>
              </a:ln>
              <a:solidFill>
                <a:srgbClr val="003399"/>
              </a:solidFill>
              <a:effectLst/>
              <a:uLnTx/>
              <a:uFillTx/>
              <a:latin typeface="Days" panose="02000505050000020004" pitchFamily="2" charset="0"/>
            </a:endParaRPr>
          </a:p>
          <a:p>
            <a:pPr marL="990600" marR="0" lvl="1" indent="-533400" algn="l" defTabSz="914400" rtl="0" eaLnBrk="1" fontAlgn="base" latinLnBrk="0" hangingPunct="1">
              <a:lnSpc>
                <a:spcPct val="90000"/>
              </a:lnSpc>
              <a:spcBef>
                <a:spcPct val="20000"/>
              </a:spcBef>
              <a:spcAft>
                <a:spcPct val="0"/>
              </a:spcAft>
              <a:buClrTx/>
              <a:buSzTx/>
              <a:buFontTx/>
              <a:buNone/>
              <a:tabLst/>
              <a:defRPr/>
            </a:pPr>
            <a:r>
              <a:rPr kumimoji="0" lang="en-US" altLang="en-US" sz="2400" b="0" i="0" u="none" strike="noStrike" kern="0" cap="none" spc="0" normalizeH="0" baseline="0" noProof="0" dirty="0" smtClean="0">
                <a:ln>
                  <a:noFill/>
                </a:ln>
                <a:solidFill>
                  <a:srgbClr val="000000"/>
                </a:solidFill>
                <a:effectLst/>
                <a:uLnTx/>
                <a:uFillTx/>
                <a:latin typeface="Arial Narrow"/>
              </a:rPr>
              <a:t>End suction, closed-coupled, spacer-coupled, </a:t>
            </a:r>
          </a:p>
          <a:p>
            <a:pPr marL="990600" marR="0" lvl="1" indent="-533400" algn="l" defTabSz="914400" rtl="0" eaLnBrk="1" fontAlgn="base" latinLnBrk="0" hangingPunct="1">
              <a:lnSpc>
                <a:spcPct val="90000"/>
              </a:lnSpc>
              <a:spcBef>
                <a:spcPct val="20000"/>
              </a:spcBef>
              <a:spcAft>
                <a:spcPct val="0"/>
              </a:spcAft>
              <a:buClrTx/>
              <a:buSzTx/>
              <a:buFontTx/>
              <a:buNone/>
              <a:tabLst/>
              <a:defRPr/>
            </a:pPr>
            <a:r>
              <a:rPr kumimoji="0" lang="en-US" altLang="en-US" sz="2400" b="0" i="0" u="none" strike="noStrike" kern="0" cap="none" spc="0" normalizeH="0" baseline="0" noProof="0" dirty="0" smtClean="0">
                <a:ln>
                  <a:noFill/>
                </a:ln>
                <a:solidFill>
                  <a:srgbClr val="000000"/>
                </a:solidFill>
                <a:effectLst/>
                <a:uLnTx/>
                <a:uFillTx/>
                <a:latin typeface="Arial Narrow"/>
              </a:rPr>
              <a:t>split case, double-suction, unique configurations</a:t>
            </a:r>
            <a:endParaRPr kumimoji="0" lang="en-CA" altLang="en-US" sz="2400" b="0" i="0" u="none" strike="noStrike" kern="0" cap="none" spc="0" normalizeH="0" baseline="0" noProof="0" dirty="0" smtClean="0">
              <a:ln>
                <a:noFill/>
              </a:ln>
              <a:solidFill>
                <a:srgbClr val="000000"/>
              </a:solidFill>
              <a:effectLst/>
              <a:uLnTx/>
              <a:uFillTx/>
              <a:latin typeface="Arial Narrow"/>
            </a:endParaRPr>
          </a:p>
          <a:p>
            <a:pPr marL="609600" marR="0" lvl="0" indent="-609600" algn="l" defTabSz="914400" rtl="0" eaLnBrk="1" fontAlgn="base" latinLnBrk="0" hangingPunct="1">
              <a:lnSpc>
                <a:spcPct val="90000"/>
              </a:lnSpc>
              <a:spcBef>
                <a:spcPct val="20000"/>
              </a:spcBef>
              <a:spcAft>
                <a:spcPct val="0"/>
              </a:spcAft>
              <a:buClr>
                <a:srgbClr val="8585E1"/>
              </a:buClr>
              <a:buSzPct val="80000"/>
              <a:buFont typeface="Wingdings" pitchFamily="2" charset="2"/>
              <a:buNone/>
              <a:tabLst/>
              <a:defRPr/>
            </a:pPr>
            <a:r>
              <a:rPr kumimoji="0" lang="en-US" altLang="en-US" sz="2800" b="0" i="0" u="none" strike="noStrike" kern="0" cap="none" spc="0" normalizeH="0" baseline="0" noProof="0" dirty="0" smtClean="0">
                <a:ln>
                  <a:noFill/>
                </a:ln>
                <a:solidFill>
                  <a:srgbClr val="003399"/>
                </a:solidFill>
                <a:effectLst/>
                <a:uLnTx/>
                <a:uFillTx/>
                <a:latin typeface="Days" panose="02000505050000020004" pitchFamily="2" charset="0"/>
                <a:hlinkClick r:id="rId6" action="ppaction://hlinksldjump"/>
              </a:rPr>
              <a:t>Submersibles</a:t>
            </a:r>
            <a:endParaRPr kumimoji="0" lang="en-US" altLang="en-US" sz="2800" b="0" i="0" u="none" strike="noStrike" kern="0" cap="none" spc="0" normalizeH="0" baseline="0" noProof="0" dirty="0" smtClean="0">
              <a:ln>
                <a:noFill/>
              </a:ln>
              <a:solidFill>
                <a:srgbClr val="003399"/>
              </a:solidFill>
              <a:effectLst/>
              <a:uLnTx/>
              <a:uFillTx/>
              <a:latin typeface="Days" panose="02000505050000020004" pitchFamily="2" charset="0"/>
            </a:endParaRPr>
          </a:p>
          <a:p>
            <a:pPr marL="990600" marR="0" lvl="1" indent="-533400" algn="l" defTabSz="914400" rtl="0" eaLnBrk="1" fontAlgn="base" latinLnBrk="0" hangingPunct="1">
              <a:lnSpc>
                <a:spcPct val="90000"/>
              </a:lnSpc>
              <a:spcBef>
                <a:spcPct val="20000"/>
              </a:spcBef>
              <a:spcAft>
                <a:spcPct val="0"/>
              </a:spcAft>
              <a:buClrTx/>
              <a:buSzTx/>
              <a:buFontTx/>
              <a:buNone/>
              <a:tabLst/>
              <a:defRPr/>
            </a:pPr>
            <a:r>
              <a:rPr kumimoji="0" lang="en-US" altLang="en-US" sz="2400" b="0" i="0" u="none" strike="noStrike" kern="0" cap="none" spc="0" normalizeH="0" baseline="0" noProof="0" dirty="0" smtClean="0">
                <a:ln>
                  <a:noFill/>
                </a:ln>
                <a:solidFill>
                  <a:srgbClr val="000000"/>
                </a:solidFill>
                <a:effectLst/>
                <a:uLnTx/>
                <a:uFillTx/>
                <a:latin typeface="Arial Narrow"/>
              </a:rPr>
              <a:t>Sewage, effluent, column, stainless steel, duplex, </a:t>
            </a:r>
          </a:p>
          <a:p>
            <a:pPr marL="990600" marR="0" lvl="1" indent="-533400" algn="l" defTabSz="914400" rtl="0" eaLnBrk="1" fontAlgn="base" latinLnBrk="0" hangingPunct="1">
              <a:lnSpc>
                <a:spcPct val="90000"/>
              </a:lnSpc>
              <a:spcBef>
                <a:spcPct val="20000"/>
              </a:spcBef>
              <a:spcAft>
                <a:spcPct val="0"/>
              </a:spcAft>
              <a:buClrTx/>
              <a:buSzTx/>
              <a:buFontTx/>
              <a:buNone/>
              <a:tabLst/>
              <a:defRPr/>
            </a:pPr>
            <a:r>
              <a:rPr kumimoji="0" lang="en-US" altLang="en-US" sz="2400" b="0" i="0" u="none" strike="noStrike" kern="0" cap="none" spc="0" normalizeH="0" baseline="0" noProof="0" dirty="0" smtClean="0">
                <a:ln>
                  <a:noFill/>
                </a:ln>
                <a:solidFill>
                  <a:srgbClr val="000000"/>
                </a:solidFill>
                <a:effectLst/>
                <a:uLnTx/>
                <a:uFillTx/>
                <a:latin typeface="Arial Narrow"/>
              </a:rPr>
              <a:t>panels, accessories</a:t>
            </a:r>
            <a:endParaRPr kumimoji="0" lang="en-CA" altLang="en-US" sz="2400" b="0" i="0" u="none" strike="noStrike" kern="0" cap="none" spc="0" normalizeH="0" baseline="0" noProof="0" dirty="0" smtClean="0">
              <a:ln>
                <a:noFill/>
              </a:ln>
              <a:solidFill>
                <a:srgbClr val="000000"/>
              </a:solidFill>
              <a:effectLst/>
              <a:uLnTx/>
              <a:uFillTx/>
              <a:latin typeface="Arial Narrow"/>
            </a:endParaRPr>
          </a:p>
        </p:txBody>
      </p:sp>
      <p:sp>
        <p:nvSpPr>
          <p:cNvPr id="9" name="TextBox 8"/>
          <p:cNvSpPr txBox="1"/>
          <p:nvPr/>
        </p:nvSpPr>
        <p:spPr>
          <a:xfrm>
            <a:off x="395536" y="450889"/>
            <a:ext cx="5544616" cy="646331"/>
          </a:xfrm>
          <a:prstGeom prst="rect">
            <a:avLst/>
          </a:prstGeom>
          <a:noFill/>
        </p:spPr>
        <p:txBody>
          <a:bodyPr wrap="square" rtlCol="0">
            <a:spAutoFit/>
          </a:bodyPr>
          <a:lstStyle/>
          <a:p>
            <a:r>
              <a:rPr lang="en-CA" sz="3600" dirty="0" smtClean="0">
                <a:latin typeface="Days" panose="02000505050000020004" pitchFamily="2" charset="0"/>
              </a:rPr>
              <a:t>Flo Fab Pumps</a:t>
            </a:r>
            <a:endParaRPr lang="en-CA" sz="3600" dirty="0">
              <a:latin typeface="Days" panose="02000505050000020004" pitchFamily="2" charset="0"/>
            </a:endParaRPr>
          </a:p>
        </p:txBody>
      </p:sp>
    </p:spTree>
    <p:extLst>
      <p:ext uri="{BB962C8B-B14F-4D97-AF65-F5344CB8AC3E}">
        <p14:creationId xmlns:p14="http://schemas.microsoft.com/office/powerpoint/2010/main" val="258930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 calcmode="lin" valueType="num">
                                      <p:cBhvr additive="base">
                                        <p:cTn id="26"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8">
                                            <p:txEl>
                                              <p:pRg st="4" end="4"/>
                                            </p:txEl>
                                          </p:spTgt>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anim calcmode="lin" valueType="num">
                                      <p:cBhvr additive="base">
                                        <p:cTn id="30"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8">
                                            <p:txEl>
                                              <p:pRg st="5" end="5"/>
                                            </p:txEl>
                                          </p:spTgt>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8">
                                            <p:txEl>
                                              <p:pRg st="6" end="6"/>
                                            </p:txEl>
                                          </p:spTgt>
                                        </p:tgtEl>
                                        <p:attrNameLst>
                                          <p:attrName>style.visibility</p:attrName>
                                        </p:attrNameLst>
                                      </p:cBhvr>
                                      <p:to>
                                        <p:strVal val="visible"/>
                                      </p:to>
                                    </p:set>
                                    <p:anim calcmode="lin" valueType="num">
                                      <p:cBhvr additive="base">
                                        <p:cTn id="34" dur="500" fill="hold"/>
                                        <p:tgtEl>
                                          <p:spTgt spid="8">
                                            <p:txEl>
                                              <p:pRg st="6" end="6"/>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fill="hold" grpId="0" nodeType="after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 calcmode="lin" valueType="num">
                                      <p:cBhvr additive="base">
                                        <p:cTn id="39" dur="500" fill="hold"/>
                                        <p:tgtEl>
                                          <p:spTgt spid="8">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8">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 calcmode="lin" valueType="num">
                                      <p:cBhvr additive="base">
                                        <p:cTn id="43" dur="500" fill="hold"/>
                                        <p:tgtEl>
                                          <p:spTgt spid="8">
                                            <p:txEl>
                                              <p:pRg st="8" end="8"/>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8">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anim calcmode="lin" valueType="num">
                                      <p:cBhvr additive="base">
                                        <p:cTn id="47" dur="500" fill="hold"/>
                                        <p:tgtEl>
                                          <p:spTgt spid="8">
                                            <p:txEl>
                                              <p:pRg st="9" end="9"/>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8">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7704" y="2037928"/>
            <a:ext cx="6797675" cy="4343400"/>
          </a:xfrm>
        </p:spPr>
        <p:txBody>
          <a:bodyPr>
            <a:normAutofit/>
          </a:bodyPr>
          <a:lstStyle/>
          <a:p>
            <a:pPr eaLnBrk="1" hangingPunct="1">
              <a:lnSpc>
                <a:spcPct val="90000"/>
              </a:lnSpc>
              <a:buClr>
                <a:schemeClr val="bg2"/>
              </a:buClr>
              <a:buSzPct val="65000"/>
              <a:buFont typeface="Wingdings" pitchFamily="2" charset="2"/>
              <a:buChar char="q"/>
              <a:defRPr/>
            </a:pPr>
            <a:r>
              <a:rPr lang="en-US" altLang="en-US" b="1" dirty="0"/>
              <a:t>All pumps are with </a:t>
            </a:r>
            <a:r>
              <a:rPr lang="en-US" altLang="en-US" b="1" dirty="0" smtClean="0"/>
              <a:t>both casing &amp; impeller wearing </a:t>
            </a:r>
            <a:r>
              <a:rPr lang="en-US" altLang="en-US" b="1" dirty="0"/>
              <a:t>rings as standard.</a:t>
            </a:r>
          </a:p>
          <a:p>
            <a:pPr eaLnBrk="1" hangingPunct="1">
              <a:lnSpc>
                <a:spcPct val="90000"/>
              </a:lnSpc>
              <a:buClr>
                <a:schemeClr val="bg2"/>
              </a:buClr>
              <a:buSzPct val="65000"/>
              <a:buFont typeface="Wingdings" pitchFamily="2" charset="2"/>
              <a:buChar char="q"/>
              <a:defRPr/>
            </a:pPr>
            <a:r>
              <a:rPr lang="en-US" altLang="en-US" b="1" dirty="0" smtClean="0"/>
              <a:t>Seals are Viton</a:t>
            </a:r>
            <a:r>
              <a:rPr lang="en-US" altLang="en-US" sz="1600" b="1" dirty="0" smtClean="0"/>
              <a:t>® </a:t>
            </a:r>
            <a:r>
              <a:rPr lang="en-US" altLang="en-US" b="1" dirty="0" smtClean="0"/>
              <a:t>with silicon carbide hard faces (NOT Carbon ceramic) for additional heat and chemical resistance.  </a:t>
            </a:r>
          </a:p>
          <a:p>
            <a:pPr eaLnBrk="1" hangingPunct="1">
              <a:lnSpc>
                <a:spcPct val="90000"/>
              </a:lnSpc>
              <a:buClr>
                <a:schemeClr val="bg2"/>
              </a:buClr>
              <a:buSzPct val="65000"/>
              <a:buFont typeface="Wingdings" pitchFamily="2" charset="2"/>
              <a:buChar char="q"/>
              <a:defRPr/>
            </a:pPr>
            <a:r>
              <a:rPr lang="en-US" altLang="en-US" b="1" dirty="0" smtClean="0"/>
              <a:t>All </a:t>
            </a:r>
            <a:r>
              <a:rPr lang="en-US" altLang="en-US" b="1" dirty="0"/>
              <a:t>seals </a:t>
            </a:r>
            <a:r>
              <a:rPr lang="en-US" altLang="en-US" b="1" dirty="0" smtClean="0"/>
              <a:t>are rated </a:t>
            </a:r>
            <a:r>
              <a:rPr lang="en-US" altLang="en-US" b="1" dirty="0"/>
              <a:t>up to 300ºF as standard.</a:t>
            </a:r>
          </a:p>
          <a:p>
            <a:pPr eaLnBrk="1" hangingPunct="1">
              <a:lnSpc>
                <a:spcPct val="90000"/>
              </a:lnSpc>
              <a:buClr>
                <a:schemeClr val="bg2"/>
              </a:buClr>
              <a:buSzPct val="65000"/>
              <a:buFont typeface="Wingdings" pitchFamily="2" charset="2"/>
              <a:buChar char="q"/>
              <a:defRPr/>
            </a:pPr>
            <a:r>
              <a:rPr lang="en-US" altLang="en-US" b="1" dirty="0"/>
              <a:t>Standard Motors, Seals, Bearings and couplings</a:t>
            </a:r>
            <a:r>
              <a:rPr lang="en-US" altLang="en-US" b="1" dirty="0" smtClean="0"/>
              <a:t>.</a:t>
            </a:r>
          </a:p>
          <a:p>
            <a:pPr eaLnBrk="1" hangingPunct="1">
              <a:lnSpc>
                <a:spcPct val="90000"/>
              </a:lnSpc>
              <a:buClr>
                <a:schemeClr val="bg2"/>
              </a:buClr>
              <a:buSzPct val="65000"/>
              <a:buFont typeface="Wingdings" pitchFamily="2" charset="2"/>
              <a:buChar char="q"/>
              <a:defRPr/>
            </a:pPr>
            <a:r>
              <a:rPr lang="en-US" altLang="en-US" b="1" dirty="0"/>
              <a:t>Heavy industrial </a:t>
            </a:r>
            <a:r>
              <a:rPr lang="en-US" altLang="en-US" b="1" dirty="0" smtClean="0"/>
              <a:t>class pump </a:t>
            </a:r>
            <a:r>
              <a:rPr lang="en-US" altLang="en-US" b="1" dirty="0"/>
              <a:t>casing as it is poured to withstand 300 psi (Flange std.=150psi</a:t>
            </a:r>
            <a:r>
              <a:rPr lang="en-US" altLang="en-US" b="1" dirty="0" smtClean="0"/>
              <a:t>)</a:t>
            </a:r>
          </a:p>
          <a:p>
            <a:pPr eaLnBrk="1" hangingPunct="1">
              <a:lnSpc>
                <a:spcPct val="90000"/>
              </a:lnSpc>
              <a:buClr>
                <a:schemeClr val="bg2"/>
              </a:buClr>
              <a:buSzPct val="65000"/>
              <a:buFont typeface="Wingdings" pitchFamily="2" charset="2"/>
              <a:buChar char="q"/>
              <a:defRPr/>
            </a:pPr>
            <a:r>
              <a:rPr lang="en-US" altLang="en-US" b="1" dirty="0" smtClean="0"/>
              <a:t>Higher efficiency due to smooth surfaces enhancing fluid mechanics as pump casting molds made from resin pattern  NOT wood. </a:t>
            </a:r>
            <a:endParaRPr lang="en-US" altLang="en-US" b="1" dirty="0"/>
          </a:p>
          <a:p>
            <a:pPr marL="609600" indent="-609600" eaLnBrk="1" hangingPunct="1">
              <a:lnSpc>
                <a:spcPct val="90000"/>
              </a:lnSpc>
              <a:buClr>
                <a:schemeClr val="bg2"/>
              </a:buClr>
              <a:buSzPct val="65000"/>
              <a:buFont typeface="Wingdings" pitchFamily="2" charset="2"/>
              <a:buChar char="§"/>
              <a:defRPr/>
            </a:pPr>
            <a:endParaRPr lang="en-US" altLang="en-US" b="1" dirty="0"/>
          </a:p>
          <a:p>
            <a:pPr>
              <a:defRPr/>
            </a:pPr>
            <a:endParaRPr lang="en-US" dirty="0"/>
          </a:p>
        </p:txBody>
      </p:sp>
      <p:sp>
        <p:nvSpPr>
          <p:cNvPr id="8" name="TextBox 7"/>
          <p:cNvSpPr txBox="1"/>
          <p:nvPr/>
        </p:nvSpPr>
        <p:spPr>
          <a:xfrm>
            <a:off x="395536" y="450889"/>
            <a:ext cx="6336704" cy="646331"/>
          </a:xfrm>
          <a:prstGeom prst="rect">
            <a:avLst/>
          </a:prstGeom>
          <a:noFill/>
        </p:spPr>
        <p:txBody>
          <a:bodyPr wrap="square" rtlCol="0">
            <a:spAutoFit/>
          </a:bodyPr>
          <a:lstStyle/>
          <a:p>
            <a:r>
              <a:rPr lang="en-CA" sz="3600" dirty="0" smtClean="0">
                <a:latin typeface="Days" panose="02000505050000020004" pitchFamily="2" charset="0"/>
              </a:rPr>
              <a:t>Reliability &amp; Durability</a:t>
            </a:r>
            <a:endParaRPr lang="en-CA" sz="3600" dirty="0">
              <a:latin typeface="Days" panose="02000505050000020004" pitchFamily="2" charset="0"/>
            </a:endParaRPr>
          </a:p>
        </p:txBody>
      </p:sp>
      <p:pic>
        <p:nvPicPr>
          <p:cNvPr id="10" name="Picture 3" descr="E:\__FLO FAB\WEB\5 years warrant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42" y="1644238"/>
            <a:ext cx="1784762" cy="178476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__FLO FAB\WEB\8 years warrantl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428069"/>
            <a:ext cx="1728192" cy="1881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43033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a:xfrm>
            <a:off x="1810643" y="946213"/>
            <a:ext cx="7081837" cy="5689600"/>
          </a:xfrm>
        </p:spPr>
        <p:txBody>
          <a:bodyPr>
            <a:normAutofit lnSpcReduction="10000"/>
          </a:bodyPr>
          <a:lstStyle/>
          <a:p>
            <a:pPr marL="609600" indent="-609600" eaLnBrk="1" hangingPunct="1">
              <a:lnSpc>
                <a:spcPct val="90000"/>
              </a:lnSpc>
              <a:buClr>
                <a:schemeClr val="bg2"/>
              </a:buClr>
              <a:buSzPct val="65000"/>
              <a:buFont typeface="Wingdings" pitchFamily="2" charset="2"/>
              <a:buChar char="§"/>
            </a:pPr>
            <a:endParaRPr lang="en-US" altLang="en-US" sz="2000" b="1" dirty="0" smtClean="0">
              <a:latin typeface="Arial" charset="0"/>
              <a:cs typeface="Arial" charset="0"/>
            </a:endParaRPr>
          </a:p>
          <a:p>
            <a:pPr marL="609600" indent="-609600" eaLnBrk="1" hangingPunct="1">
              <a:lnSpc>
                <a:spcPct val="90000"/>
              </a:lnSpc>
              <a:buClr>
                <a:schemeClr val="bg2"/>
              </a:buClr>
              <a:buSzPct val="65000"/>
              <a:buFont typeface="Wingdings" pitchFamily="2" charset="2"/>
              <a:buChar char="§"/>
            </a:pPr>
            <a:endParaRPr lang="en-US" altLang="en-US" sz="2000" b="1" dirty="0" smtClean="0">
              <a:latin typeface="Arial" charset="0"/>
              <a:cs typeface="Arial" charset="0"/>
            </a:endParaRPr>
          </a:p>
          <a:p>
            <a:pPr marL="609600" indent="-609600" eaLnBrk="1" hangingPunct="1">
              <a:lnSpc>
                <a:spcPct val="90000"/>
              </a:lnSpc>
              <a:buClr>
                <a:schemeClr val="bg2"/>
              </a:buClr>
              <a:buSzPct val="65000"/>
              <a:buFont typeface="Wingdings" pitchFamily="2" charset="2"/>
              <a:buChar char="§"/>
            </a:pPr>
            <a:r>
              <a:rPr lang="en-US" altLang="en-US" sz="2800" b="1" dirty="0" smtClean="0">
                <a:cs typeface="Arial" charset="0"/>
              </a:rPr>
              <a:t>All 600, 840SC, 880, 880RI, XRI, PSM series pumps are factory tested </a:t>
            </a:r>
          </a:p>
          <a:p>
            <a:pPr marL="609600" indent="-609600" eaLnBrk="1" hangingPunct="1">
              <a:lnSpc>
                <a:spcPct val="90000"/>
              </a:lnSpc>
              <a:buClr>
                <a:schemeClr val="bg2"/>
              </a:buClr>
              <a:buSzPct val="65000"/>
              <a:buFont typeface="Wingdings" pitchFamily="2" charset="2"/>
              <a:buChar char="§"/>
            </a:pPr>
            <a:endParaRPr lang="en-US" altLang="en-US" sz="2800" b="1" dirty="0" smtClean="0">
              <a:cs typeface="Arial" charset="0"/>
            </a:endParaRPr>
          </a:p>
          <a:p>
            <a:pPr marL="609600" indent="-609600" eaLnBrk="1" hangingPunct="1">
              <a:lnSpc>
                <a:spcPct val="90000"/>
              </a:lnSpc>
              <a:buClr>
                <a:schemeClr val="bg2"/>
              </a:buClr>
              <a:buSzPct val="65000"/>
              <a:buFont typeface="Wingdings" pitchFamily="2" charset="2"/>
              <a:buChar char="§"/>
            </a:pPr>
            <a:r>
              <a:rPr lang="en-US" altLang="en-US" sz="2800" b="1" dirty="0" smtClean="0">
                <a:cs typeface="Arial" charset="0"/>
              </a:rPr>
              <a:t>Test facilities up to 400 HP with 27,000 gallons test bench with calibrated instruments </a:t>
            </a:r>
          </a:p>
          <a:p>
            <a:pPr marL="609600" indent="-609600" eaLnBrk="1" hangingPunct="1">
              <a:lnSpc>
                <a:spcPct val="90000"/>
              </a:lnSpc>
              <a:buClr>
                <a:schemeClr val="bg2"/>
              </a:buClr>
              <a:buSzPct val="65000"/>
              <a:buFont typeface="Wingdings" pitchFamily="2" charset="2"/>
              <a:buChar char="§"/>
            </a:pPr>
            <a:endParaRPr lang="en-US" altLang="en-US" sz="2800" b="1" dirty="0" smtClean="0">
              <a:cs typeface="Arial" charset="0"/>
            </a:endParaRPr>
          </a:p>
          <a:p>
            <a:pPr marL="609600" indent="-609600" eaLnBrk="1" hangingPunct="1">
              <a:lnSpc>
                <a:spcPct val="90000"/>
              </a:lnSpc>
              <a:buClr>
                <a:schemeClr val="bg2"/>
              </a:buClr>
              <a:buSzPct val="65000"/>
              <a:buFont typeface="Wingdings" pitchFamily="2" charset="2"/>
              <a:buChar char="§"/>
            </a:pPr>
            <a:r>
              <a:rPr lang="en-US" altLang="en-US" sz="2800" b="1" dirty="0" smtClean="0">
                <a:cs typeface="Arial" charset="0"/>
              </a:rPr>
              <a:t>Factory designs using Inventor, Revit Files  and CAD drawings</a:t>
            </a:r>
          </a:p>
          <a:p>
            <a:pPr marL="609600" indent="-609600" eaLnBrk="1" hangingPunct="1">
              <a:lnSpc>
                <a:spcPct val="90000"/>
              </a:lnSpc>
              <a:buClr>
                <a:schemeClr val="bg2"/>
              </a:buClr>
              <a:buSzPct val="65000"/>
              <a:buFont typeface="Wingdings" pitchFamily="2" charset="2"/>
              <a:buChar char="§"/>
            </a:pPr>
            <a:endParaRPr lang="en-US" altLang="en-US" sz="2800" b="1" dirty="0" smtClean="0">
              <a:cs typeface="Arial" charset="0"/>
            </a:endParaRPr>
          </a:p>
          <a:p>
            <a:pPr marL="609600" indent="-609600" eaLnBrk="1" hangingPunct="1">
              <a:lnSpc>
                <a:spcPct val="90000"/>
              </a:lnSpc>
              <a:buClr>
                <a:schemeClr val="bg2"/>
              </a:buClr>
              <a:buSzPct val="65000"/>
              <a:buFont typeface="Wingdings" pitchFamily="2" charset="2"/>
              <a:buChar char="§"/>
            </a:pPr>
            <a:r>
              <a:rPr lang="en-US" altLang="en-US" sz="2800" b="1" dirty="0" smtClean="0">
                <a:cs typeface="Arial" charset="0"/>
              </a:rPr>
              <a:t>Upgraded factory limited warranty 5/8 Years</a:t>
            </a:r>
            <a:endParaRPr lang="en-CA" altLang="en-US" sz="2800" b="1" dirty="0" smtClean="0">
              <a:cs typeface="Arial" charset="0"/>
            </a:endParaRPr>
          </a:p>
        </p:txBody>
      </p:sp>
      <p:sp>
        <p:nvSpPr>
          <p:cNvPr id="7" name="TextBox 6"/>
          <p:cNvSpPr txBox="1"/>
          <p:nvPr/>
        </p:nvSpPr>
        <p:spPr>
          <a:xfrm>
            <a:off x="395536" y="450889"/>
            <a:ext cx="5544616" cy="646331"/>
          </a:xfrm>
          <a:prstGeom prst="rect">
            <a:avLst/>
          </a:prstGeom>
          <a:noFill/>
        </p:spPr>
        <p:txBody>
          <a:bodyPr wrap="square" rtlCol="0">
            <a:spAutoFit/>
          </a:bodyPr>
          <a:lstStyle/>
          <a:p>
            <a:r>
              <a:rPr lang="en-CA" sz="3600" dirty="0" smtClean="0">
                <a:latin typeface="Days" panose="02000505050000020004" pitchFamily="2" charset="0"/>
              </a:rPr>
              <a:t>Quality Control</a:t>
            </a:r>
            <a:endParaRPr lang="en-CA" sz="3600" dirty="0">
              <a:latin typeface="Days" panose="02000505050000020004" pitchFamily="2" charset="0"/>
            </a:endParaRPr>
          </a:p>
        </p:txBody>
      </p:sp>
      <p:pic>
        <p:nvPicPr>
          <p:cNvPr id="1027" name="Picture 3" descr="E:\__FLO FAB\WEB\5 years warrantl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42" y="1644238"/>
            <a:ext cx="1784762" cy="17847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__FLO FAB\WEB\8 years warrantl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428069"/>
            <a:ext cx="1728192" cy="1881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87825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Content Placeholder 3" descr="photo%20avec%20Alain%20-%20test%20bench.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528" y="1196752"/>
            <a:ext cx="8247062" cy="5411787"/>
          </a:xfrm>
        </p:spPr>
      </p:pic>
      <p:sp>
        <p:nvSpPr>
          <p:cNvPr id="4" name="TextBox 3"/>
          <p:cNvSpPr txBox="1"/>
          <p:nvPr/>
        </p:nvSpPr>
        <p:spPr>
          <a:xfrm>
            <a:off x="395536" y="450889"/>
            <a:ext cx="8496944" cy="646331"/>
          </a:xfrm>
          <a:prstGeom prst="rect">
            <a:avLst/>
          </a:prstGeom>
          <a:noFill/>
        </p:spPr>
        <p:txBody>
          <a:bodyPr wrap="square" rtlCol="0">
            <a:spAutoFit/>
          </a:bodyPr>
          <a:lstStyle/>
          <a:p>
            <a:r>
              <a:rPr lang="en-CA" altLang="en-US" sz="3600" b="1" dirty="0">
                <a:latin typeface="Days" panose="02000505050000020004" pitchFamily="2" charset="0"/>
              </a:rPr>
              <a:t>Facility Test Bench up to 400Hp </a:t>
            </a:r>
            <a:endParaRPr lang="en-CA" sz="3600" dirty="0">
              <a:latin typeface="Days" panose="02000505050000020004" pitchFamily="2" charset="0"/>
            </a:endParaRPr>
          </a:p>
        </p:txBody>
      </p:sp>
    </p:spTree>
    <p:extLst>
      <p:ext uri="{BB962C8B-B14F-4D97-AF65-F5344CB8AC3E}">
        <p14:creationId xmlns:p14="http://schemas.microsoft.com/office/powerpoint/2010/main" val="10842345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393327" y="5318125"/>
            <a:ext cx="8139113" cy="1143000"/>
          </a:xfrm>
        </p:spPr>
        <p:txBody>
          <a:bodyPr/>
          <a:lstStyle/>
          <a:p>
            <a:pPr algn="ctr"/>
            <a:r>
              <a:rPr lang="en-US" altLang="en-US" sz="3200" b="1" dirty="0" smtClean="0">
                <a:solidFill>
                  <a:schemeClr val="tx1"/>
                </a:solidFill>
                <a:latin typeface="Arial" charset="0"/>
                <a:cs typeface="Arial" charset="0"/>
              </a:rPr>
              <a:t>More than 60% of US projects at the bid phase originate with MASTERSPEC</a:t>
            </a:r>
          </a:p>
        </p:txBody>
      </p:sp>
      <p:pic>
        <p:nvPicPr>
          <p:cNvPr id="2867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9900" y="3776663"/>
            <a:ext cx="32639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0188" y="2436813"/>
            <a:ext cx="374173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57200" y="1123950"/>
            <a:ext cx="81391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800">
                <a:solidFill>
                  <a:schemeClr val="tx2"/>
                </a:solidFill>
                <a:latin typeface="+mj-lt"/>
                <a:ea typeface="+mj-ea"/>
                <a:cs typeface="+mj-cs"/>
              </a:defRPr>
            </a:lvl1pPr>
            <a:lvl2pPr algn="l" rtl="0" eaLnBrk="0" fontAlgn="base" hangingPunct="0">
              <a:spcBef>
                <a:spcPct val="0"/>
              </a:spcBef>
              <a:spcAft>
                <a:spcPct val="0"/>
              </a:spcAft>
              <a:defRPr sz="4800">
                <a:solidFill>
                  <a:schemeClr val="tx2"/>
                </a:solidFill>
                <a:latin typeface="Arial Narrow" pitchFamily="34" charset="0"/>
              </a:defRPr>
            </a:lvl2pPr>
            <a:lvl3pPr algn="l" rtl="0" eaLnBrk="0" fontAlgn="base" hangingPunct="0">
              <a:spcBef>
                <a:spcPct val="0"/>
              </a:spcBef>
              <a:spcAft>
                <a:spcPct val="0"/>
              </a:spcAft>
              <a:defRPr sz="4800">
                <a:solidFill>
                  <a:schemeClr val="tx2"/>
                </a:solidFill>
                <a:latin typeface="Arial Narrow" pitchFamily="34" charset="0"/>
              </a:defRPr>
            </a:lvl3pPr>
            <a:lvl4pPr algn="l" rtl="0" eaLnBrk="0" fontAlgn="base" hangingPunct="0">
              <a:spcBef>
                <a:spcPct val="0"/>
              </a:spcBef>
              <a:spcAft>
                <a:spcPct val="0"/>
              </a:spcAft>
              <a:defRPr sz="4800">
                <a:solidFill>
                  <a:schemeClr val="tx2"/>
                </a:solidFill>
                <a:latin typeface="Arial Narrow" pitchFamily="34" charset="0"/>
              </a:defRPr>
            </a:lvl4pPr>
            <a:lvl5pPr algn="l" rtl="0" eaLnBrk="0" fontAlgn="base" hangingPunct="0">
              <a:spcBef>
                <a:spcPct val="0"/>
              </a:spcBef>
              <a:spcAft>
                <a:spcPct val="0"/>
              </a:spcAft>
              <a:defRPr sz="4800">
                <a:solidFill>
                  <a:schemeClr val="tx2"/>
                </a:solidFill>
                <a:latin typeface="Arial Narrow" pitchFamily="34" charset="0"/>
              </a:defRPr>
            </a:lvl5pPr>
            <a:lvl6pPr marL="457200" algn="l" rtl="0" fontAlgn="base">
              <a:spcBef>
                <a:spcPct val="0"/>
              </a:spcBef>
              <a:spcAft>
                <a:spcPct val="0"/>
              </a:spcAft>
              <a:defRPr sz="4800">
                <a:solidFill>
                  <a:schemeClr val="tx2"/>
                </a:solidFill>
                <a:latin typeface="Arial Narrow" pitchFamily="34" charset="0"/>
              </a:defRPr>
            </a:lvl6pPr>
            <a:lvl7pPr marL="914400" algn="l" rtl="0" fontAlgn="base">
              <a:spcBef>
                <a:spcPct val="0"/>
              </a:spcBef>
              <a:spcAft>
                <a:spcPct val="0"/>
              </a:spcAft>
              <a:defRPr sz="4800">
                <a:solidFill>
                  <a:schemeClr val="tx2"/>
                </a:solidFill>
                <a:latin typeface="Arial Narrow" pitchFamily="34" charset="0"/>
              </a:defRPr>
            </a:lvl7pPr>
            <a:lvl8pPr marL="1371600" algn="l" rtl="0" fontAlgn="base">
              <a:spcBef>
                <a:spcPct val="0"/>
              </a:spcBef>
              <a:spcAft>
                <a:spcPct val="0"/>
              </a:spcAft>
              <a:defRPr sz="4800">
                <a:solidFill>
                  <a:schemeClr val="tx2"/>
                </a:solidFill>
                <a:latin typeface="Arial Narrow" pitchFamily="34" charset="0"/>
              </a:defRPr>
            </a:lvl8pPr>
            <a:lvl9pPr marL="1828800" algn="l" rtl="0" fontAlgn="base">
              <a:spcBef>
                <a:spcPct val="0"/>
              </a:spcBef>
              <a:spcAft>
                <a:spcPct val="0"/>
              </a:spcAft>
              <a:defRPr sz="4800">
                <a:solidFill>
                  <a:schemeClr val="tx2"/>
                </a:solidFill>
                <a:latin typeface="Arial Narrow" pitchFamily="34" charset="0"/>
              </a:defRPr>
            </a:lvl9pPr>
          </a:lstStyle>
          <a:p>
            <a:pPr algn="ctr">
              <a:defRPr/>
            </a:pPr>
            <a:r>
              <a:rPr lang="en-US" sz="3200" b="1" kern="0" dirty="0" smtClean="0">
                <a:solidFill>
                  <a:schemeClr val="tx1"/>
                </a:solidFill>
                <a:latin typeface="Arial" panose="020B0604020202020204" pitchFamily="34" charset="0"/>
                <a:cs typeface="Arial" panose="020B0604020202020204" pitchFamily="34" charset="0"/>
              </a:rPr>
              <a:t>Proud approved supplier for MASTERSPEC</a:t>
            </a:r>
            <a:endParaRPr lang="en-US" sz="3200" b="1" kern="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839719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Composite">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Composite">
      <a:maj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omposite">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100000"/>
                <a:shade val="80000"/>
                <a:satMod val="110000"/>
                <a:lumMod val="80000"/>
              </a:schemeClr>
            </a:gs>
            <a:gs pos="79000">
              <a:schemeClr val="phClr">
                <a:tint val="100000"/>
                <a:shade val="90000"/>
                <a:satMod val="105000"/>
                <a:lumMod val="100000"/>
              </a:schemeClr>
            </a:gs>
            <a:gs pos="100000">
              <a:schemeClr val="phClr">
                <a:tint val="95000"/>
                <a:shade val="100000"/>
                <a:satMod val="110000"/>
                <a:lumMod val="115000"/>
              </a:schemeClr>
            </a:gs>
          </a:gsLst>
          <a:lin ang="5400000" scaled="0"/>
        </a:gradFill>
        <a:gradFill rotWithShape="1">
          <a:gsLst>
            <a:gs pos="0">
              <a:schemeClr val="phClr">
                <a:tint val="90000"/>
                <a:shade val="100000"/>
                <a:satMod val="100000"/>
                <a:lumMod val="110000"/>
              </a:schemeClr>
            </a:gs>
            <a:gs pos="83000">
              <a:schemeClr val="phClr">
                <a:shade val="75000"/>
                <a:satMod val="200000"/>
              </a:schemeClr>
            </a:gs>
            <a:gs pos="100000">
              <a:schemeClr val="phClr">
                <a:shade val="90000"/>
                <a:satMod val="200000"/>
              </a:schemeClr>
            </a:gs>
          </a:gsLst>
          <a:path path="circle">
            <a:fillToRect l="75000" t="100000" b="3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Composite</Template>
  <TotalTime>6274</TotalTime>
  <Words>1739</Words>
  <Application>Microsoft Office PowerPoint</Application>
  <PresentationFormat>On-screen Show (4:3)</PresentationFormat>
  <Paragraphs>419</Paragraphs>
  <Slides>49</Slides>
  <Notes>1</Notes>
  <HiddenSlides>2</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Composite</vt:lpstr>
      <vt:lpstr>PowerPoint Presentation</vt:lpstr>
      <vt:lpstr>PowerPoint Presentation</vt:lpstr>
      <vt:lpstr>New facility 2001 Local Newspapers Annoucement</vt:lpstr>
      <vt:lpstr>PowerPoint Presentation</vt:lpstr>
      <vt:lpstr>PowerPoint Presentation</vt:lpstr>
      <vt:lpstr>PowerPoint Presentation</vt:lpstr>
      <vt:lpstr>PowerPoint Presentation</vt:lpstr>
      <vt:lpstr>PowerPoint Presentation</vt:lpstr>
      <vt:lpstr>More than 60% of US projects at the bid phase originate with MASTERSPEC</vt:lpstr>
      <vt:lpstr>Web capability’s of www.flofab.com  </vt:lpstr>
      <vt:lpstr>PowerPoint Presentation</vt:lpstr>
      <vt:lpstr>PowerPoint Presentation</vt:lpstr>
      <vt:lpstr>PowerPoint Presentation</vt:lpstr>
      <vt:lpstr>PowerPoint Presentation</vt:lpstr>
      <vt:lpstr>PowerPoint Presentation</vt:lpstr>
      <vt:lpstr>PowerPoint Presentation</vt:lpstr>
      <vt:lpstr>Unique XRI Pump Design &amp;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Justine</dc:creator>
  <cp:lastModifiedBy>Justine</cp:lastModifiedBy>
  <cp:revision>107</cp:revision>
  <cp:lastPrinted>2016-02-04T13:55:21Z</cp:lastPrinted>
  <dcterms:created xsi:type="dcterms:W3CDTF">2016-01-21T13:29:19Z</dcterms:created>
  <dcterms:modified xsi:type="dcterms:W3CDTF">2016-05-11T20:12:35Z</dcterms:modified>
</cp:coreProperties>
</file>