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handoutMasterIdLst>
    <p:handoutMasterId r:id="rId13"/>
  </p:handoutMasterIdLst>
  <p:sldIdLst>
    <p:sldId id="276" r:id="rId2"/>
    <p:sldId id="265" r:id="rId3"/>
    <p:sldId id="269" r:id="rId4"/>
    <p:sldId id="266" r:id="rId5"/>
    <p:sldId id="274" r:id="rId6"/>
    <p:sldId id="268" r:id="rId7"/>
    <p:sldId id="270" r:id="rId8"/>
    <p:sldId id="273" r:id="rId9"/>
    <p:sldId id="271" r:id="rId10"/>
    <p:sldId id="278" r:id="rId11"/>
  </p:sldIdLst>
  <p:sldSz cx="9906000" cy="6858000" type="A4"/>
  <p:notesSz cx="6731000" cy="9652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320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47" y="-98"/>
      </p:cViewPr>
      <p:guideLst>
        <p:guide orient="horz" pos="2092"/>
        <p:guide pos="287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584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16238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76" tIns="0" rIns="18776" bIns="0" numCol="1" anchor="t" anchorCtr="0" compatLnSpc="1">
            <a:prstTxWarp prst="textNoShape">
              <a:avLst/>
            </a:prstTxWarp>
          </a:bodyPr>
          <a:lstStyle>
            <a:lvl1pPr defTabSz="900113">
              <a:defRPr sz="1000" i="1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-1588"/>
            <a:ext cx="2916237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76" tIns="0" rIns="18776" bIns="0" numCol="1" anchor="t" anchorCtr="0" compatLnSpc="1">
            <a:prstTxWarp prst="textNoShape">
              <a:avLst/>
            </a:prstTxWarp>
          </a:bodyPr>
          <a:lstStyle>
            <a:lvl1pPr algn="r" defTabSz="900113">
              <a:defRPr sz="1000" i="1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0413" y="730250"/>
            <a:ext cx="5207000" cy="3605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583113"/>
            <a:ext cx="4935537" cy="434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6" rIns="90751" bIns="453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167813"/>
            <a:ext cx="29162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76" tIns="0" rIns="18776" bIns="0" numCol="1" anchor="b" anchorCtr="0" compatLnSpc="1">
            <a:prstTxWarp prst="textNoShape">
              <a:avLst/>
            </a:prstTxWarp>
          </a:bodyPr>
          <a:lstStyle>
            <a:lvl1pPr defTabSz="900113">
              <a:defRPr sz="1000" i="1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167813"/>
            <a:ext cx="2916237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76" tIns="0" rIns="18776" bIns="0" numCol="1" anchor="b" anchorCtr="0" compatLnSpc="1">
            <a:prstTxWarp prst="textNoShape">
              <a:avLst/>
            </a:prstTxWarp>
          </a:bodyPr>
          <a:lstStyle>
            <a:lvl1pPr algn="r" defTabSz="900113">
              <a:defRPr sz="1000" i="1"/>
            </a:lvl1pPr>
          </a:lstStyle>
          <a:p>
            <a:pPr>
              <a:defRPr/>
            </a:pPr>
            <a:fld id="{9E8198EA-6D3A-442A-B329-DBBBB83E7F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7812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011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011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011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011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011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60C5131-996A-4280-83B3-E1D48AB40335}" type="slidenum">
              <a:rPr lang="en-GB" altLang="en-US" sz="1000" smtClean="0"/>
              <a:pPr/>
              <a:t>2</a:t>
            </a:fld>
            <a:endParaRPr lang="en-GB" altLang="en-US" sz="10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011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011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011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011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011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5868E1-DB71-4AD3-84C7-B9543D265915}" type="slidenum">
              <a:rPr lang="en-GB" altLang="en-US" sz="1000" smtClean="0"/>
              <a:pPr/>
              <a:t>4</a:t>
            </a:fld>
            <a:endParaRPr lang="en-GB" altLang="en-US" sz="10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solidFill>
                  <a:schemeClr val="accent2"/>
                </a:solidFill>
                <a:latin typeface="Times New Roman" pitchFamily="18" charset="0"/>
              </a:rPr>
              <a:t>Instant on-line calculation of power and frequency based on user-defines H-Q reference.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phe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0"/>
            <a:ext cx="2484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1600" y="3581400"/>
            <a:ext cx="42926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641600" y="1447800"/>
            <a:ext cx="42926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0"/>
          </p:nvPr>
        </p:nvSpPr>
        <p:spPr>
          <a:xfrm>
            <a:off x="3881438" y="6426200"/>
            <a:ext cx="3054350" cy="127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E7CB1-A79B-4481-9ECB-B04AED1F1A4E}" type="datetime1">
              <a:rPr lang="en-GB" altLang="en-US"/>
              <a:pPr>
                <a:defRPr/>
              </a:pPr>
              <a:t>10/05/2016</a:t>
            </a:fld>
            <a:endParaRPr lang="en-GB" alt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950075" y="6400800"/>
            <a:ext cx="495300" cy="1524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0BEA354B-F060-49F8-8634-30C665C5E5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879850" y="6296025"/>
            <a:ext cx="3055938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06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08A9367-0ACC-4489-97C3-65B8C4C223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3004F-6C4F-4C36-ABD1-090AD500303B}" type="datetime1">
              <a:rPr lang="en-GB" altLang="en-US"/>
              <a:pPr>
                <a:defRPr/>
              </a:pPr>
              <a:t>10/05/2016</a:t>
            </a:fld>
            <a:endParaRPr lang="en-GB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11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9FE91DA-B82F-4D05-A9F0-62A9FF3FCB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5D2AA-B819-4322-92D8-AC03969E07C4}" type="datetime1">
              <a:rPr lang="en-GB" altLang="en-US"/>
              <a:pPr>
                <a:defRPr/>
              </a:pPr>
              <a:t>10/05/2016</a:t>
            </a:fld>
            <a:endParaRPr lang="en-GB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2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457201"/>
            <a:ext cx="39624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DC22F9E4-3DCC-422F-BF8C-D98E0EA714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ACF4-77F0-4EB4-A4DB-A1DCCACF6A23}" type="datetime1">
              <a:rPr lang="en-GB" altLang="en-US"/>
              <a:pPr>
                <a:defRPr/>
              </a:pPr>
              <a:t>10/05/2016</a:t>
            </a:fld>
            <a:endParaRPr lang="en-GB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09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phe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248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5300" y="1828800"/>
            <a:ext cx="34671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5301" y="3578225"/>
            <a:ext cx="346736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>
          <a:xfrm>
            <a:off x="909638" y="6426200"/>
            <a:ext cx="3054350" cy="127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940C4-2A48-4C5B-91F2-535C0CFD8020}" type="datetime1">
              <a:rPr lang="en-GB" altLang="en-US"/>
              <a:pPr>
                <a:defRPr/>
              </a:pPr>
              <a:t>10/05/2016</a:t>
            </a:fld>
            <a:endParaRPr lang="en-GB" altLang="en-US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5"/>
          </p:nvPr>
        </p:nvSpPr>
        <p:spPr>
          <a:xfrm>
            <a:off x="4459288" y="6400800"/>
            <a:ext cx="57785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877B6047-CCDE-4626-987E-A3CF8C3A59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>
          <a:xfrm>
            <a:off x="908050" y="6296025"/>
            <a:ext cx="3055938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02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3429000"/>
            <a:ext cx="338455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457200"/>
            <a:ext cx="338455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83200" y="457201"/>
            <a:ext cx="305435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9228EC56-59D5-4CDC-8780-D87A744699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A0DC5-4B12-43F2-AB3F-42598B877826}" type="datetime1">
              <a:rPr lang="en-GB" altLang="en-US"/>
              <a:pPr>
                <a:defRPr/>
              </a:pPr>
              <a:t>10/05/2016</a:t>
            </a:fld>
            <a:endParaRPr lang="en-GB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63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275238"/>
            <a:ext cx="387985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675288"/>
            <a:ext cx="387985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299" y="3429000"/>
            <a:ext cx="387985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299" y="3840162"/>
            <a:ext cx="387985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83200" y="457201"/>
            <a:ext cx="305435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92184F0F-4E30-49AA-8213-8375AE9B07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6643F-7524-4815-82F8-599BFE8D554B}" type="datetime1">
              <a:rPr lang="en-GB" altLang="en-US"/>
              <a:pPr>
                <a:defRPr/>
              </a:pPr>
              <a:t>10/05/2016</a:t>
            </a:fld>
            <a:endParaRPr lang="en-GB" altLang="en-US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91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457200"/>
            <a:ext cx="42926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E59FADFA-D7A4-4740-8F20-406526B56C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114FA-E040-42B7-9523-ABE661298191}" type="datetime1">
              <a:rPr lang="en-GB" altLang="en-US"/>
              <a:pPr>
                <a:defRPr/>
              </a:pPr>
              <a:t>10/05/2016</a:t>
            </a:fld>
            <a:endParaRPr lang="en-GB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48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9225F38-2BCA-4B81-8B9F-16663E8E66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BF2CB-45F5-4F39-9D46-353FA9DABB87}" type="datetime1">
              <a:rPr lang="en-GB" altLang="en-US"/>
              <a:pPr>
                <a:defRPr/>
              </a:pPr>
              <a:t>10/05/2016</a:t>
            </a:fld>
            <a:endParaRPr lang="en-GB" alt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60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3400" y="1676401"/>
            <a:ext cx="2724150" cy="1874837"/>
          </a:xfrm>
        </p:spPr>
        <p:txBody>
          <a:bodyPr anchor="b"/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76400"/>
            <a:ext cx="5091684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3552372"/>
            <a:ext cx="239395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CA927782-8416-4693-898E-6DD5CB6250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B9823-766D-4BC8-95ED-E534008A8007}" type="datetime1">
              <a:rPr lang="en-GB" altLang="en-US"/>
              <a:pPr>
                <a:defRPr/>
              </a:pPr>
              <a:t>10/05/2016</a:t>
            </a:fld>
            <a:endParaRPr lang="en-GB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93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201" y="1676400"/>
            <a:ext cx="5088381" cy="3505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13400" y="1676400"/>
            <a:ext cx="2724150" cy="1875972"/>
          </a:xfrm>
        </p:spPr>
        <p:txBody>
          <a:bodyPr anchor="b"/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3552372"/>
            <a:ext cx="239395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8D79DBB2-9433-4BD4-B654-2FE3191520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513B5-26FA-437A-AD68-BA9E69542D14}" type="datetime1">
              <a:rPr lang="en-GB" altLang="en-US"/>
              <a:pPr>
                <a:defRPr/>
              </a:pPr>
              <a:t>10/05/2016</a:t>
            </a:fld>
            <a:endParaRPr lang="en-GB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35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phere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338" y="0"/>
            <a:ext cx="347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3200" y="457200"/>
            <a:ext cx="305435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4572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20100" y="6400800"/>
            <a:ext cx="57785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D2C5AB10-5D90-46CD-9C5F-B3680F0648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5283200" y="6426200"/>
            <a:ext cx="3054350" cy="127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E929798-C13B-4D07-B65A-86D48EDE168B}" type="datetime1">
              <a:rPr lang="en-GB" altLang="en-US"/>
              <a:pPr>
                <a:defRPr/>
              </a:pPr>
              <a:t>10/05/2016</a:t>
            </a:fld>
            <a:endParaRPr lang="en-GB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281613" y="6296025"/>
            <a:ext cx="305593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4" r:id="rId2"/>
    <p:sldLayoutId id="214748379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593725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776288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958850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076325"/>
            <a:ext cx="9009062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Slide </a:t>
            </a:r>
            <a:fld id="{B12E811D-1CAE-4833-B86A-36F2CBF8BAA0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0BF3EF0B-164C-431B-B967-3839B9FF9AB6}" type="datetime1">
              <a:rPr lang="en-GB" altLang="en-US" smtClean="0"/>
              <a:pPr>
                <a:defRPr/>
              </a:pPr>
              <a:t>10/05/2016</a:t>
            </a:fld>
            <a:endParaRPr lang="en-GB" altLang="en-US"/>
          </a:p>
        </p:txBody>
      </p:sp>
      <p:pic>
        <p:nvPicPr>
          <p:cNvPr id="1331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23863"/>
            <a:ext cx="8801100" cy="620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457200"/>
            <a:ext cx="39624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Product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/>
              <a:t>Open-loop control of differential pressure (head) without a pressure feedback</a:t>
            </a:r>
            <a:r>
              <a:rPr lang="da-DK" altLang="en-US" sz="2000" smtClean="0"/>
              <a:t/>
            </a:r>
            <a:br>
              <a:rPr lang="da-DK" altLang="en-US" sz="2000" smtClean="0"/>
            </a:br>
            <a:r>
              <a:rPr lang="da-DK" altLang="en-US" sz="2000" smtClean="0"/>
              <a:t/>
            </a:r>
            <a:br>
              <a:rPr lang="da-DK" altLang="en-US" sz="2000" smtClean="0"/>
            </a:br>
            <a:r>
              <a:rPr lang="da-DK" altLang="en-US" sz="2000" smtClean="0"/>
              <a:t/>
            </a:r>
            <a:br>
              <a:rPr lang="da-DK" altLang="en-US" sz="2000" smtClean="0"/>
            </a:br>
            <a:endParaRPr lang="da-DK" altLang="en-US" sz="2000" smtClean="0"/>
          </a:p>
          <a:p>
            <a:pPr lvl="1" eaLnBrk="1" hangingPunct="1">
              <a:lnSpc>
                <a:spcPct val="90000"/>
              </a:lnSpc>
            </a:pPr>
            <a:endParaRPr lang="da-DK" altLang="en-US" sz="2000" smtClean="0"/>
          </a:p>
          <a:p>
            <a:pPr lvl="1" eaLnBrk="1" hangingPunct="1">
              <a:lnSpc>
                <a:spcPct val="90000"/>
              </a:lnSpc>
            </a:pPr>
            <a:endParaRPr lang="da-DK" altLang="en-US" sz="2000" smtClean="0"/>
          </a:p>
          <a:p>
            <a:pPr lvl="1" eaLnBrk="1" hangingPunct="1">
              <a:lnSpc>
                <a:spcPct val="90000"/>
              </a:lnSpc>
            </a:pPr>
            <a:endParaRPr lang="en-GB" alt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/>
              <a:t>Constant or proportional head control optional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/>
              <a:t>Simple flow-meter functionality 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54864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err="1" smtClean="0">
                <a:latin typeface="Days" panose="02000505050000020004" pitchFamily="2" charset="0"/>
              </a:rPr>
              <a:t>Sensorless</a:t>
            </a:r>
            <a:r>
              <a:rPr lang="en-GB" altLang="en-US" dirty="0" smtClean="0">
                <a:latin typeface="Days" panose="02000505050000020004" pitchFamily="2" charset="0"/>
              </a:rPr>
              <a:t> Pump Control</a:t>
            </a:r>
          </a:p>
        </p:txBody>
      </p:sp>
      <p:sp>
        <p:nvSpPr>
          <p:cNvPr id="5124" name="Date Placeholder 5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5E23C1E-CCB1-42D1-9C5B-CA12895696D2}" type="datetime1">
              <a:rPr lang="en-GB" alt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10/05/2016</a:t>
            </a:fld>
            <a:endParaRPr lang="en-GB" alt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400" smtClean="0">
                <a:latin typeface="Times New Roman" pitchFamily="18" charset="0"/>
              </a:rPr>
              <a:t>Slide </a:t>
            </a:r>
            <a:fld id="{A3DAC9DD-4E8E-4D1D-AEA2-A9B45469AED3}" type="slidenum">
              <a:rPr lang="en-GB" altLang="en-US" sz="1400" smtClean="0">
                <a:latin typeface="Times New Roman" pitchFamily="18" charset="0"/>
              </a:rPr>
              <a:pPr/>
              <a:t>2</a:t>
            </a:fld>
            <a:endParaRPr lang="en-GB" altLang="en-US" sz="1400" smtClean="0">
              <a:latin typeface="Times New Roman" pitchFamily="18" charset="0"/>
            </a:endParaRPr>
          </a:p>
        </p:txBody>
      </p:sp>
      <p:graphicFrame>
        <p:nvGraphicFramePr>
          <p:cNvPr id="5126" name="Object 5"/>
          <p:cNvGraphicFramePr>
            <a:graphicFrameLocks noChangeAspect="1"/>
          </p:cNvGraphicFramePr>
          <p:nvPr/>
        </p:nvGraphicFramePr>
        <p:xfrm>
          <a:off x="3429000" y="2286000"/>
          <a:ext cx="204152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VISIO" r:id="rId4" imgW="5205984" imgH="5245608" progId="Visio.Drawing.4">
                  <p:embed/>
                </p:oleObj>
              </mc:Choice>
              <mc:Fallback>
                <p:oleObj name="VISIO" r:id="rId4" imgW="5205984" imgH="5245608" progId="Visio.Drawing.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286000"/>
                        <a:ext cx="204152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6"/>
          <p:cNvGraphicFramePr>
            <a:graphicFrameLocks noChangeAspect="1"/>
          </p:cNvGraphicFramePr>
          <p:nvPr/>
        </p:nvGraphicFramePr>
        <p:xfrm>
          <a:off x="6019800" y="2209800"/>
          <a:ext cx="2051050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VISIO" r:id="rId6" imgW="5205984" imgH="5219700" progId="Visio.Drawing.4">
                  <p:embed/>
                </p:oleObj>
              </mc:Choice>
              <mc:Fallback>
                <p:oleObj name="VISIO" r:id="rId6" imgW="5205984" imgH="5219700" progId="Visio.Drawing.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209800"/>
                        <a:ext cx="2051050" cy="205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8" name="Picture 12" descr="E:\__FLO FAB\LOGO\LOGO FLO FAB 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7963"/>
            <a:ext cx="194468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250950" y="1524000"/>
            <a:ext cx="7512050" cy="838200"/>
          </a:xfrm>
        </p:spPr>
        <p:txBody>
          <a:bodyPr/>
          <a:lstStyle/>
          <a:p>
            <a:pPr eaLnBrk="1" hangingPunct="1"/>
            <a:r>
              <a:rPr lang="en-GB" altLang="en-US" sz="2400" smtClean="0"/>
              <a:t>Controller structure based on internal power measurement</a:t>
            </a:r>
          </a:p>
        </p:txBody>
      </p:sp>
      <p:sp>
        <p:nvSpPr>
          <p:cNvPr id="6147" name="Date Placeholder 5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FE08F47-670D-4BDA-870D-0322BEAC239C}" type="datetime1">
              <a:rPr lang="en-GB" alt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10/05/2016</a:t>
            </a:fld>
            <a:endParaRPr lang="en-GB" alt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400" smtClean="0">
                <a:latin typeface="Times New Roman" pitchFamily="18" charset="0"/>
              </a:rPr>
              <a:t>Slide </a:t>
            </a:r>
            <a:fld id="{3EEC7CBD-6EF7-4864-AA29-07D09CCC12EF}" type="slidenum">
              <a:rPr lang="en-GB" altLang="en-US" sz="1400" smtClean="0">
                <a:latin typeface="Times New Roman" pitchFamily="18" charset="0"/>
              </a:rPr>
              <a:pPr/>
              <a:t>3</a:t>
            </a:fld>
            <a:endParaRPr lang="en-GB" altLang="en-US" sz="1400" smtClean="0">
              <a:latin typeface="Times New Roman" pitchFamily="18" charset="0"/>
            </a:endParaRPr>
          </a:p>
        </p:txBody>
      </p:sp>
      <p:graphicFrame>
        <p:nvGraphicFramePr>
          <p:cNvPr id="6149" name="Object 4"/>
          <p:cNvGraphicFramePr>
            <a:graphicFrameLocks/>
          </p:cNvGraphicFramePr>
          <p:nvPr/>
        </p:nvGraphicFramePr>
        <p:xfrm>
          <a:off x="2133600" y="3048000"/>
          <a:ext cx="5824538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Picture" r:id="rId3" imgW="5843016" imgH="2854452" progId="Word.Picture.8">
                  <p:embed/>
                </p:oleObj>
              </mc:Choice>
              <mc:Fallback>
                <p:oleObj name="Picture" r:id="rId3" imgW="5843016" imgH="2854452" progId="Word.Picture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048000"/>
                        <a:ext cx="5824538" cy="284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429000" y="381000"/>
            <a:ext cx="24765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altLang="en-US" dirty="0" smtClean="0">
                <a:latin typeface="Days" panose="02000505050000020004" pitchFamily="2" charset="0"/>
              </a:rPr>
              <a:t>How to do...</a:t>
            </a:r>
          </a:p>
        </p:txBody>
      </p:sp>
      <p:pic>
        <p:nvPicPr>
          <p:cNvPr id="6151" name="Picture 12" descr="E:\__FLO FAB\LOGO\LOGO FLO FAB 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7963"/>
            <a:ext cx="194468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371600"/>
            <a:ext cx="751205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Up to 10 distinct curves in the H-Q and P-Q plane programmable into the ISA.</a:t>
            </a:r>
          </a:p>
        </p:txBody>
      </p:sp>
      <p:sp>
        <p:nvSpPr>
          <p:cNvPr id="7171" name="Date Placeholder 5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5FF555-6EC3-435D-9667-231ABFAADBE3}" type="datetime1">
              <a:rPr lang="en-GB" alt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10/05/2016</a:t>
            </a:fld>
            <a:endParaRPr lang="en-GB" alt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400" smtClean="0">
                <a:latin typeface="Times New Roman" pitchFamily="18" charset="0"/>
              </a:rPr>
              <a:t>Slide </a:t>
            </a:r>
            <a:fld id="{27DEB558-2660-4688-B941-0B34EBE53910}" type="slidenum">
              <a:rPr lang="en-GB" altLang="en-US" sz="1400" smtClean="0">
                <a:latin typeface="Times New Roman" pitchFamily="18" charset="0"/>
              </a:rPr>
              <a:pPr/>
              <a:t>4</a:t>
            </a:fld>
            <a:endParaRPr lang="en-GB" altLang="en-US" sz="1400" smtClean="0">
              <a:latin typeface="Times New Roman" pitchFamily="18" charset="0"/>
            </a:endParaRPr>
          </a:p>
        </p:txBody>
      </p:sp>
      <p:graphicFrame>
        <p:nvGraphicFramePr>
          <p:cNvPr id="7173" name="Object 4"/>
          <p:cNvGraphicFramePr>
            <a:graphicFrameLocks/>
          </p:cNvGraphicFramePr>
          <p:nvPr/>
        </p:nvGraphicFramePr>
        <p:xfrm>
          <a:off x="1308100" y="2433638"/>
          <a:ext cx="3546475" cy="175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Chart" r:id="rId4" imgW="5114967" imgH="2676510" progId="Excel.Chart.5">
                  <p:embed followColorScheme="full"/>
                </p:oleObj>
              </mc:Choice>
              <mc:Fallback>
                <p:oleObj name="Chart" r:id="rId4" imgW="5114967" imgH="2676510" progId="Excel.Chart.5">
                  <p:embed followColorScheme="full"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2433638"/>
                        <a:ext cx="3546475" cy="175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5"/>
          <p:cNvGraphicFramePr>
            <a:graphicFrameLocks/>
          </p:cNvGraphicFramePr>
          <p:nvPr/>
        </p:nvGraphicFramePr>
        <p:xfrm>
          <a:off x="5122863" y="2471738"/>
          <a:ext cx="3411537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Chart" r:id="rId6" imgW="4943433" imgH="2552580" progId="Excel.Chart.5">
                  <p:embed followColorScheme="full"/>
                </p:oleObj>
              </mc:Choice>
              <mc:Fallback>
                <p:oleObj name="Chart" r:id="rId6" imgW="4943433" imgH="2552580" progId="Excel.Chart.5">
                  <p:embed followColorScheme="full"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863" y="2471738"/>
                        <a:ext cx="3411537" cy="166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6"/>
          <p:cNvGraphicFramePr>
            <a:graphicFrameLocks/>
          </p:cNvGraphicFramePr>
          <p:nvPr/>
        </p:nvGraphicFramePr>
        <p:xfrm>
          <a:off x="2698750" y="4389438"/>
          <a:ext cx="4549775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Chart" r:id="rId8" imgW="5457766" imgH="2619270" progId="Excel.Chart.5">
                  <p:embed followColorScheme="full"/>
                </p:oleObj>
              </mc:Choice>
              <mc:Fallback>
                <p:oleObj name="Chart" r:id="rId8" imgW="5457766" imgH="2619270" progId="Excel.Chart.5">
                  <p:embed followColorScheme="full"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4389438"/>
                        <a:ext cx="4549775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429000" y="381000"/>
            <a:ext cx="24765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altLang="en-US" dirty="0" smtClean="0">
                <a:latin typeface="Days" panose="02000505050000020004" pitchFamily="2" charset="0"/>
              </a:rPr>
              <a:t>How to do...</a:t>
            </a:r>
          </a:p>
        </p:txBody>
      </p:sp>
      <p:pic>
        <p:nvPicPr>
          <p:cNvPr id="7177" name="Picture 12" descr="E:\__FLO FAB\LOGO\LOGO FLO FAB 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7963"/>
            <a:ext cx="194468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900D73D-1AE5-43E4-8346-06425E22065F}" type="datetime1">
              <a:rPr lang="en-GB" alt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10/05/2016</a:t>
            </a:fld>
            <a:endParaRPr lang="en-GB" alt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19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400" smtClean="0">
                <a:latin typeface="Times New Roman" pitchFamily="18" charset="0"/>
              </a:rPr>
              <a:t>Slide </a:t>
            </a:r>
            <a:fld id="{0354E6BB-543B-4C2F-AFF3-6E1644901E8E}" type="slidenum">
              <a:rPr lang="en-GB" altLang="en-US" sz="1400" smtClean="0">
                <a:latin typeface="Times New Roman" pitchFamily="18" charset="0"/>
              </a:rPr>
              <a:pPr/>
              <a:t>5</a:t>
            </a:fld>
            <a:endParaRPr lang="en-GB" altLang="en-US" sz="1400" smtClean="0">
              <a:latin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114425" y="1149350"/>
            <a:ext cx="7512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¬"/>
              <a:defRPr sz="28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¬"/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¬"/>
              <a:defRPr sz="2000">
                <a:solidFill>
                  <a:schemeClr val="accent2"/>
                </a:solidFill>
                <a:latin typeface="Times New Roman" pitchFamily="18" charset="0"/>
              </a:defRPr>
            </a:lvl3pPr>
            <a:lvl4pPr marL="15621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¬"/>
              <a:defRPr sz="2000">
                <a:solidFill>
                  <a:schemeClr val="accent2"/>
                </a:solidFill>
                <a:latin typeface="Times New Roman" pitchFamily="18" charset="0"/>
              </a:defRPr>
            </a:lvl4pPr>
            <a:lvl5pPr marL="19812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¬"/>
              <a:defRPr sz="2000">
                <a:solidFill>
                  <a:schemeClr val="accent2"/>
                </a:solidFill>
                <a:latin typeface="Times New Roman" pitchFamily="18" charset="0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¬"/>
              <a:defRPr sz="2000">
                <a:solidFill>
                  <a:schemeClr val="accent2"/>
                </a:solidFill>
                <a:latin typeface="Times New Roman" pitchFamily="18" charset="0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¬"/>
              <a:defRPr sz="2000">
                <a:solidFill>
                  <a:schemeClr val="accent2"/>
                </a:solidFill>
                <a:latin typeface="Times New Roman" pitchFamily="18" charset="0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¬"/>
              <a:defRPr sz="2000">
                <a:solidFill>
                  <a:schemeClr val="accent2"/>
                </a:solidFill>
                <a:latin typeface="Times New Roman" pitchFamily="18" charset="0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¬"/>
              <a:defRPr sz="2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da-DK" altLang="en-US" sz="2400" dirty="0" smtClean="0">
                <a:solidFill>
                  <a:schemeClr val="tx1"/>
                </a:solidFill>
                <a:latin typeface="+mj-lt"/>
              </a:rPr>
              <a:t>Easy programming of H-Q and P-Q curves by means of user-friendly download program</a:t>
            </a:r>
            <a:r>
              <a:rPr lang="en-GB" altLang="en-US" sz="2400" dirty="0" smtClean="0">
                <a:latin typeface="+mj-lt"/>
              </a:rPr>
              <a:t>.</a:t>
            </a:r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286000"/>
            <a:ext cx="37973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67200"/>
            <a:ext cx="330200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4267200"/>
            <a:ext cx="2724150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429000" y="533400"/>
            <a:ext cx="2476500" cy="9144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altLang="en-US" dirty="0" smtClean="0">
                <a:latin typeface="Days" panose="02000505050000020004" pitchFamily="2" charset="0"/>
              </a:rPr>
              <a:t>How to do...</a:t>
            </a:r>
          </a:p>
        </p:txBody>
      </p:sp>
      <p:pic>
        <p:nvPicPr>
          <p:cNvPr id="8201" name="Picture 12" descr="E:\__FLO FAB\LOGO\LOGO FLO FAB 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7963"/>
            <a:ext cx="194468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C:\Users\Justine\Desktop\FLOFA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22288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055688" y="1176338"/>
            <a:ext cx="3962400" cy="2362200"/>
          </a:xfrm>
        </p:spPr>
        <p:txBody>
          <a:bodyPr/>
          <a:lstStyle/>
          <a:p>
            <a:pPr eaLnBrk="1" hangingPunct="1"/>
            <a:r>
              <a:rPr lang="en-GB" altLang="en-US" sz="1600" smtClean="0"/>
              <a:t>Pressure on the tested pump can be controlled within +/- 5% of the reference</a:t>
            </a:r>
            <a:r>
              <a:rPr lang="da-DK" altLang="en-US" sz="1600" smtClean="0"/>
              <a:t>. (Based on lab. tests</a:t>
            </a:r>
            <a:r>
              <a:rPr lang="en-GB" altLang="en-US" sz="1600" smtClean="0"/>
              <a:t>.</a:t>
            </a:r>
            <a:r>
              <a:rPr lang="da-DK" altLang="en-US" sz="1600" smtClean="0"/>
              <a:t> </a:t>
            </a:r>
            <a:r>
              <a:rPr lang="da-DK" altLang="en-US" sz="1600" smtClean="0">
                <a:solidFill>
                  <a:srgbClr val="FF0000"/>
                </a:solidFill>
              </a:rPr>
              <a:t>Actual accuracy depends on pump and system design</a:t>
            </a:r>
            <a:r>
              <a:rPr lang="da-DK" altLang="en-US" sz="1600" smtClean="0"/>
              <a:t>).</a:t>
            </a:r>
            <a:r>
              <a:rPr lang="en-GB" altLang="en-US" sz="1600" smtClean="0"/>
              <a:t> 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mtClean="0"/>
              <a:t>Results...</a:t>
            </a:r>
          </a:p>
        </p:txBody>
      </p:sp>
      <p:sp>
        <p:nvSpPr>
          <p:cNvPr id="2" name="Date Placeholder 5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FBC935D-1E86-4A77-AA7D-ABAA218D43BE}" type="datetime1">
              <a:rPr lang="en-GB" alt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10/05/2016</a:t>
            </a:fld>
            <a:endParaRPr lang="en-GB" alt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400" smtClean="0">
                <a:latin typeface="Times New Roman" pitchFamily="18" charset="0"/>
              </a:rPr>
              <a:t>Slide </a:t>
            </a:r>
            <a:fld id="{F22F23F1-B209-49EC-88DD-A7D75276E33B}" type="slidenum">
              <a:rPr lang="en-GB" altLang="en-US" sz="1400" smtClean="0">
                <a:latin typeface="Times New Roman" pitchFamily="18" charset="0"/>
              </a:rPr>
              <a:pPr/>
              <a:t>6</a:t>
            </a:fld>
            <a:endParaRPr lang="en-GB" altLang="en-US" sz="1400" smtClean="0">
              <a:latin typeface="Times New Roman" pitchFamily="18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3563938"/>
            <a:ext cx="36322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3621088"/>
            <a:ext cx="3363912" cy="21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12" descr="E:\__FLO FAB\LOGO\LOGO FLO FAB 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7963"/>
            <a:ext cx="194468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C:\Users\Justine\Desktop\Sans titre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76338"/>
            <a:ext cx="320039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457200"/>
            <a:ext cx="3962400" cy="5715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GB" altLang="en-US" sz="2000" u="sng" dirty="0" err="1" smtClean="0">
                <a:solidFill>
                  <a:schemeClr val="tx1">
                    <a:lumMod val="85000"/>
                  </a:schemeClr>
                </a:solidFill>
                <a:latin typeface="Days" panose="02000505050000020004" pitchFamily="2" charset="0"/>
              </a:rPr>
              <a:t>Advan</a:t>
            </a:r>
            <a:r>
              <a:rPr lang="da-DK" altLang="en-US" sz="2000" u="sng" dirty="0" smtClean="0">
                <a:solidFill>
                  <a:schemeClr val="tx1">
                    <a:lumMod val="85000"/>
                  </a:schemeClr>
                </a:solidFill>
                <a:latin typeface="Days" panose="02000505050000020004" pitchFamily="2" charset="0"/>
              </a:rPr>
              <a:t>tag</a:t>
            </a:r>
            <a:r>
              <a:rPr lang="en-GB" altLang="en-US" sz="2000" u="sng" dirty="0" err="1" smtClean="0">
                <a:solidFill>
                  <a:schemeClr val="tx1">
                    <a:lumMod val="85000"/>
                  </a:schemeClr>
                </a:solidFill>
                <a:latin typeface="Days" panose="02000505050000020004" pitchFamily="2" charset="0"/>
              </a:rPr>
              <a:t>es</a:t>
            </a:r>
            <a:endParaRPr lang="en-GB" altLang="en-US" sz="2000" dirty="0" smtClean="0">
              <a:solidFill>
                <a:schemeClr val="tx1">
                  <a:lumMod val="85000"/>
                </a:schemeClr>
              </a:solidFill>
              <a:latin typeface="Days" panose="02000505050000020004" pitchFamily="2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CA" sz="2000" smtClean="0"/>
              <a:t>No </a:t>
            </a:r>
            <a:r>
              <a:rPr lang="en-CA" sz="2000" dirty="0"/>
              <a:t>loose  components (sensor, hanging wires,....etc.) One single piece for immediate site installation.</a:t>
            </a:r>
            <a:endParaRPr lang="en-GB" altLang="en-US" sz="2000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GB" altLang="en-US" sz="2000" dirty="0" smtClean="0">
                <a:solidFill>
                  <a:schemeClr val="tx1">
                    <a:lumMod val="85000"/>
                  </a:schemeClr>
                </a:solidFill>
              </a:rPr>
              <a:t>No sensor needed.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GB" altLang="en-US" sz="2000" dirty="0" smtClean="0">
                <a:solidFill>
                  <a:schemeClr val="tx1">
                    <a:lumMod val="85000"/>
                  </a:schemeClr>
                </a:solidFill>
              </a:rPr>
              <a:t>Constant pressure or increasing pressure with flow.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GB" altLang="en-US" sz="2000" dirty="0" smtClean="0">
                <a:solidFill>
                  <a:schemeClr val="tx1">
                    <a:lumMod val="85000"/>
                  </a:schemeClr>
                </a:solidFill>
              </a:rPr>
              <a:t>Tuning on site not needed.</a:t>
            </a:r>
            <a:br>
              <a:rPr lang="en-GB" altLang="en-US" sz="2000" dirty="0" smtClean="0">
                <a:solidFill>
                  <a:schemeClr val="tx1">
                    <a:lumMod val="85000"/>
                  </a:schemeClr>
                </a:solidFill>
              </a:rPr>
            </a:br>
            <a:endParaRPr lang="en-GB" altLang="en-US" sz="20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err="1" smtClean="0">
                <a:latin typeface="Days" panose="02000505050000020004" pitchFamily="2" charset="0"/>
              </a:rPr>
              <a:t>Sensorless</a:t>
            </a:r>
            <a:r>
              <a:rPr lang="en-GB" altLang="en-US" dirty="0" smtClean="0">
                <a:latin typeface="Days" panose="02000505050000020004" pitchFamily="2" charset="0"/>
              </a:rPr>
              <a:t> Pump Control</a:t>
            </a:r>
          </a:p>
        </p:txBody>
      </p:sp>
      <p:sp>
        <p:nvSpPr>
          <p:cNvPr id="2" name="Date Placeholder 5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E07AAC8-D1F9-44D7-BF57-681D49D44D60}" type="datetime1">
              <a:rPr lang="en-GB" alt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10/05/2016</a:t>
            </a:fld>
            <a:endParaRPr lang="en-GB" alt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400" smtClean="0">
                <a:latin typeface="Times New Roman" pitchFamily="18" charset="0"/>
              </a:rPr>
              <a:t>Slide </a:t>
            </a:r>
            <a:fld id="{6AAD1264-C077-4355-AA04-308659326D6A}" type="slidenum">
              <a:rPr lang="en-GB" altLang="en-US" sz="1400" smtClean="0">
                <a:latin typeface="Times New Roman" pitchFamily="18" charset="0"/>
              </a:rPr>
              <a:pPr/>
              <a:t>7</a:t>
            </a:fld>
            <a:endParaRPr lang="en-GB" altLang="en-US" sz="1400" smtClean="0">
              <a:latin typeface="Times New Roman" pitchFamily="18" charset="0"/>
            </a:endParaRPr>
          </a:p>
        </p:txBody>
      </p:sp>
      <p:pic>
        <p:nvPicPr>
          <p:cNvPr id="10246" name="Picture 12" descr="E:\__FLO FAB\LOGO\LOGO FLO FAB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7963"/>
            <a:ext cx="194468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327150" y="5410200"/>
            <a:ext cx="7512050" cy="60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sz="2000" smtClean="0"/>
              <a:t>	Possible	            Limitations		     Not possible</a:t>
            </a:r>
            <a:r>
              <a:rPr lang="en-GB" altLang="en-US" smtClean="0"/>
              <a:t>		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-723900" y="685800"/>
            <a:ext cx="74295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u="sng" dirty="0" smtClean="0">
                <a:latin typeface="Times New Roman" pitchFamily="18" charset="0"/>
              </a:rPr>
              <a:t/>
            </a:r>
            <a:br>
              <a:rPr lang="en-GB" altLang="en-US" u="sng" dirty="0" smtClean="0">
                <a:latin typeface="Times New Roman" pitchFamily="18" charset="0"/>
              </a:rPr>
            </a:br>
            <a:r>
              <a:rPr lang="en-GB" altLang="en-US" dirty="0" smtClean="0">
                <a:latin typeface="Days" panose="02000505050000020004" pitchFamily="2" charset="0"/>
              </a:rPr>
              <a:t>The Flo Fab Solution:</a:t>
            </a:r>
            <a:r>
              <a:rPr lang="en-GB" altLang="en-US" dirty="0" smtClean="0">
                <a:latin typeface="Times New Roman" pitchFamily="18" charset="0"/>
              </a:rPr>
              <a:t/>
            </a:r>
            <a:br>
              <a:rPr lang="en-GB" altLang="en-US" dirty="0" smtClean="0">
                <a:latin typeface="Times New Roman" pitchFamily="18" charset="0"/>
              </a:rPr>
            </a:br>
            <a:r>
              <a:rPr lang="en-GB" altLang="en-US" dirty="0" smtClean="0">
                <a:latin typeface="Times New Roman" pitchFamily="18" charset="0"/>
              </a:rPr>
              <a:t/>
            </a:r>
            <a:br>
              <a:rPr lang="en-GB" altLang="en-US" dirty="0" smtClean="0">
                <a:latin typeface="Times New Roman" pitchFamily="18" charset="0"/>
              </a:rPr>
            </a:br>
            <a:endParaRPr lang="en-GB" altLang="en-US" dirty="0" smtClean="0">
              <a:latin typeface="Times New Roman" pitchFamily="18" charset="0"/>
            </a:endParaRPr>
          </a:p>
        </p:txBody>
      </p:sp>
      <p:sp>
        <p:nvSpPr>
          <p:cNvPr id="2" name="Date Placeholder 5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F3A095B-6ACC-4588-B088-DAC1BE016E23}" type="datetime1">
              <a:rPr lang="en-GB" alt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10/05/2016</a:t>
            </a:fld>
            <a:endParaRPr lang="en-GB" alt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400" smtClean="0">
                <a:latin typeface="Times New Roman" pitchFamily="18" charset="0"/>
              </a:rPr>
              <a:t>Slide </a:t>
            </a:r>
            <a:fld id="{1EF660B8-5FC6-47B4-9EE1-AC92557AFDE7}" type="slidenum">
              <a:rPr lang="en-GB" altLang="en-US" sz="1400" smtClean="0">
                <a:latin typeface="Times New Roman" pitchFamily="18" charset="0"/>
              </a:rPr>
              <a:pPr/>
              <a:t>8</a:t>
            </a:fld>
            <a:endParaRPr lang="en-GB" altLang="en-US" sz="1400" smtClean="0">
              <a:latin typeface="Times New Roman" pitchFamily="18" charset="0"/>
            </a:endParaRPr>
          </a:p>
        </p:txBody>
      </p:sp>
      <p:graphicFrame>
        <p:nvGraphicFramePr>
          <p:cNvPr id="11270" name="Object 4"/>
          <p:cNvGraphicFramePr>
            <a:graphicFrameLocks/>
          </p:cNvGraphicFramePr>
          <p:nvPr/>
        </p:nvGraphicFramePr>
        <p:xfrm>
          <a:off x="2228850" y="1752600"/>
          <a:ext cx="705167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Image Document" r:id="rId3" imgW="9171160" imgH="5884752" progId="WangImage.Document">
                  <p:embed/>
                </p:oleObj>
              </mc:Choice>
              <mc:Fallback>
                <p:oleObj name="Image Document" r:id="rId3" imgW="9171160" imgH="5884752" progId="WangImage.Document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1752600"/>
                        <a:ext cx="7051675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5"/>
          <p:cNvGraphicFramePr>
            <a:graphicFrameLocks/>
          </p:cNvGraphicFramePr>
          <p:nvPr/>
        </p:nvGraphicFramePr>
        <p:xfrm>
          <a:off x="992188" y="1524000"/>
          <a:ext cx="7840662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Corel PHOTO-PAINT 7.0 Image" r:id="rId5" imgW="5427350" imgH="3081273" progId="CorelPhotoPaint.Image.7">
                  <p:embed/>
                </p:oleObj>
              </mc:Choice>
              <mc:Fallback>
                <p:oleObj name="Corel PHOTO-PAINT 7.0 Image" r:id="rId5" imgW="5427350" imgH="3081273" progId="CorelPhotoPaint.Image.7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524000"/>
                        <a:ext cx="7840662" cy="390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2" name="Picture 12" descr="E:\__FLO FAB\LOGO\LOGO FLO FAB 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7963"/>
            <a:ext cx="194468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22350" y="1828800"/>
            <a:ext cx="7512050" cy="4495800"/>
          </a:xfrm>
        </p:spPr>
        <p:txBody>
          <a:bodyPr/>
          <a:lstStyle/>
          <a:p>
            <a:pPr eaLnBrk="1" hangingPunct="1"/>
            <a:r>
              <a:rPr lang="en-GB" altLang="en-US" sz="2000" smtClean="0"/>
              <a:t>High precision of pressure ( +/- 5 % ) by means of patent pending motor temperature compensati</a:t>
            </a:r>
            <a:r>
              <a:rPr lang="da-DK" altLang="en-US" sz="2000" smtClean="0"/>
              <a:t>o</a:t>
            </a:r>
            <a:r>
              <a:rPr lang="en-GB" altLang="en-US" sz="2000" smtClean="0"/>
              <a:t>n</a:t>
            </a:r>
            <a:r>
              <a:rPr lang="da-DK" altLang="en-US" sz="2000" smtClean="0"/>
              <a:t> </a:t>
            </a:r>
            <a:r>
              <a:rPr lang="da-DK" altLang="en-US" sz="1600" smtClean="0">
                <a:solidFill>
                  <a:srgbClr val="FF0000"/>
                </a:solidFill>
              </a:rPr>
              <a:t>(Depends on pump and system design).</a:t>
            </a:r>
            <a:endParaRPr lang="en-GB" altLang="en-US" sz="1600" smtClean="0">
              <a:solidFill>
                <a:srgbClr val="FF0000"/>
              </a:solidFill>
            </a:endParaRPr>
          </a:p>
          <a:p>
            <a:pPr eaLnBrk="1" hangingPunct="1"/>
            <a:r>
              <a:rPr lang="en-GB" altLang="en-US" sz="2000" smtClean="0"/>
              <a:t>Stab</a:t>
            </a:r>
            <a:r>
              <a:rPr lang="da-DK" altLang="en-US" sz="2000" smtClean="0"/>
              <a:t>le</a:t>
            </a:r>
            <a:r>
              <a:rPr lang="en-GB" altLang="en-US" sz="2000" smtClean="0"/>
              <a:t> control by means of 3-point control</a:t>
            </a:r>
            <a:r>
              <a:rPr lang="da-DK" altLang="en-US" sz="2000" smtClean="0"/>
              <a:t>l</a:t>
            </a:r>
            <a:r>
              <a:rPr lang="en-GB" altLang="en-US" sz="2000" smtClean="0"/>
              <a:t>er with I feed back.</a:t>
            </a:r>
            <a:endParaRPr lang="en-GB" altLang="en-US" sz="2400" smtClean="0"/>
          </a:p>
          <a:p>
            <a:pPr eaLnBrk="1" hangingPunct="1"/>
            <a:r>
              <a:rPr lang="en-GB" altLang="en-US" sz="2000" smtClean="0"/>
              <a:t>Easy download of pump data via PC programme and serial link.</a:t>
            </a:r>
          </a:p>
          <a:p>
            <a:pPr eaLnBrk="1" hangingPunct="1"/>
            <a:r>
              <a:rPr lang="en-GB" altLang="en-US" sz="2000" smtClean="0"/>
              <a:t>Flow estimate ( +/- </a:t>
            </a:r>
            <a:r>
              <a:rPr lang="da-DK" altLang="en-US" sz="2000" smtClean="0"/>
              <a:t>3</a:t>
            </a:r>
            <a:r>
              <a:rPr lang="en-GB" altLang="en-US" sz="2000" smtClean="0"/>
              <a:t> % ).</a:t>
            </a:r>
          </a:p>
          <a:p>
            <a:pPr eaLnBrk="1" hangingPunct="1"/>
            <a:r>
              <a:rPr lang="en-GB" altLang="en-US" sz="2000" smtClean="0"/>
              <a:t>Setting of pressure on site by means of: Pot meter, 0/4 - 20 mA, 10 V or serial link.</a:t>
            </a:r>
          </a:p>
          <a:p>
            <a:pPr eaLnBrk="1" hangingPunct="1"/>
            <a:r>
              <a:rPr lang="en-GB" altLang="en-US" sz="2000" smtClean="0"/>
              <a:t>Head at min. and max. flow can be set individually.</a:t>
            </a:r>
          </a:p>
          <a:p>
            <a:pPr eaLnBrk="1" hangingPunct="1"/>
            <a:r>
              <a:rPr lang="en-GB" altLang="en-US" sz="2000" smtClean="0"/>
              <a:t>PC tools which compress up to 10 sets of pump H-Q-P-n data by means of “Least square fit”.</a:t>
            </a:r>
          </a:p>
          <a:p>
            <a:pPr eaLnBrk="1" hangingPunct="1"/>
            <a:r>
              <a:rPr lang="en-GB" altLang="en-US" sz="2000" smtClean="0"/>
              <a:t>High efficiency.</a:t>
            </a:r>
          </a:p>
          <a:p>
            <a:pPr eaLnBrk="1" hangingPunct="1"/>
            <a:endParaRPr lang="en-GB" altLang="en-US" sz="2000" smtClean="0"/>
          </a:p>
        </p:txBody>
      </p:sp>
      <p:sp>
        <p:nvSpPr>
          <p:cNvPr id="12291" name="Date Placeholder 5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552BB1F-B8B2-4386-9E10-A37078EECB1A}" type="datetime1">
              <a:rPr lang="en-GB" altLang="en-US" sz="1400" smtClean="0">
                <a:solidFill>
                  <a:schemeClr val="bg1"/>
                </a:solidFill>
                <a:latin typeface="Times New Roman" pitchFamily="18" charset="0"/>
              </a:rPr>
              <a:pPr/>
              <a:t>10/05/2016</a:t>
            </a:fld>
            <a:endParaRPr lang="en-GB" alt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400" smtClean="0">
                <a:latin typeface="Times New Roman" pitchFamily="18" charset="0"/>
              </a:rPr>
              <a:t>Slide </a:t>
            </a:r>
            <a:fld id="{91175632-149A-403A-918A-EADB7B89D653}" type="slidenum">
              <a:rPr lang="en-GB" altLang="en-US" sz="1400" smtClean="0">
                <a:latin typeface="Times New Roman" pitchFamily="18" charset="0"/>
              </a:rPr>
              <a:pPr/>
              <a:t>9</a:t>
            </a:fld>
            <a:endParaRPr lang="en-GB" altLang="en-US" sz="1400" smtClean="0">
              <a:latin typeface="Times New Roman" pitchFamily="18" charset="0"/>
            </a:endParaRPr>
          </a:p>
        </p:txBody>
      </p:sp>
      <p:pic>
        <p:nvPicPr>
          <p:cNvPr id="12293" name="Picture 12" descr="E:\__FLO FAB\LOGO\LOGO FLO FAB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7963"/>
            <a:ext cx="194468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-723900" y="685800"/>
            <a:ext cx="74295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u="sng" dirty="0" smtClean="0">
                <a:latin typeface="Times New Roman" pitchFamily="18" charset="0"/>
              </a:rPr>
              <a:t/>
            </a:r>
            <a:br>
              <a:rPr lang="en-GB" altLang="en-US" u="sng" dirty="0" smtClean="0">
                <a:latin typeface="Times New Roman" pitchFamily="18" charset="0"/>
              </a:rPr>
            </a:br>
            <a:r>
              <a:rPr lang="en-GB" altLang="en-US" dirty="0" smtClean="0">
                <a:latin typeface="Days" panose="02000505050000020004" pitchFamily="2" charset="0"/>
              </a:rPr>
              <a:t>The Flo Fab Solution:</a:t>
            </a:r>
            <a:r>
              <a:rPr lang="en-GB" altLang="en-US" dirty="0" smtClean="0">
                <a:latin typeface="Times New Roman" pitchFamily="18" charset="0"/>
              </a:rPr>
              <a:t/>
            </a:r>
            <a:br>
              <a:rPr lang="en-GB" altLang="en-US" dirty="0" smtClean="0">
                <a:latin typeface="Times New Roman" pitchFamily="18" charset="0"/>
              </a:rPr>
            </a:br>
            <a:r>
              <a:rPr lang="en-GB" altLang="en-US" dirty="0" smtClean="0">
                <a:latin typeface="Times New Roman" pitchFamily="18" charset="0"/>
              </a:rPr>
              <a:t/>
            </a:r>
            <a:br>
              <a:rPr lang="en-GB" altLang="en-US" dirty="0" smtClean="0">
                <a:latin typeface="Times New Roman" pitchFamily="18" charset="0"/>
              </a:rPr>
            </a:br>
            <a:endParaRPr lang="en-GB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2108</TotalTime>
  <Words>269</Words>
  <Application>Microsoft Office PowerPoint</Application>
  <PresentationFormat>A4 Paper (210x297 mm)</PresentationFormat>
  <Paragraphs>54</Paragraphs>
  <Slides>10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Composite</vt:lpstr>
      <vt:lpstr>VISIO</vt:lpstr>
      <vt:lpstr>Picture</vt:lpstr>
      <vt:lpstr>Chart</vt:lpstr>
      <vt:lpstr>Image Document</vt:lpstr>
      <vt:lpstr>Corel PHOTO-PAINT 7.0 Image</vt:lpstr>
      <vt:lpstr>PowerPoint Presentation</vt:lpstr>
      <vt:lpstr>Sensorless Pump Control</vt:lpstr>
      <vt:lpstr>PowerPoint Presentation</vt:lpstr>
      <vt:lpstr>PowerPoint Presentation</vt:lpstr>
      <vt:lpstr>PowerPoint Presentation</vt:lpstr>
      <vt:lpstr>Results...</vt:lpstr>
      <vt:lpstr>Sensorless Pump Control</vt:lpstr>
      <vt:lpstr> The Flo Fab Solution:  </vt:lpstr>
      <vt:lpstr> The Flo Fab Solution: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SyncPos Applications</dc:title>
  <dc:creator>Laperriere Patrick</dc:creator>
  <cp:lastModifiedBy>Justine</cp:lastModifiedBy>
  <cp:revision>84</cp:revision>
  <cp:lastPrinted>1999-09-30T06:58:02Z</cp:lastPrinted>
  <dcterms:created xsi:type="dcterms:W3CDTF">1995-05-28T16:02:17Z</dcterms:created>
  <dcterms:modified xsi:type="dcterms:W3CDTF">2016-05-10T12:32:37Z</dcterms:modified>
</cp:coreProperties>
</file>