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handoutMasterIdLst>
    <p:handoutMasterId r:id="rId10"/>
  </p:handoutMasterIdLst>
  <p:sldIdLst>
    <p:sldId id="276" r:id="rId2"/>
    <p:sldId id="265" r:id="rId3"/>
    <p:sldId id="269" r:id="rId4"/>
    <p:sldId id="270" r:id="rId5"/>
    <p:sldId id="273" r:id="rId6"/>
    <p:sldId id="271" r:id="rId7"/>
    <p:sldId id="274" r:id="rId8"/>
  </p:sldIdLst>
  <p:sldSz cx="9906000" cy="6858000" type="A4"/>
  <p:notesSz cx="6731000" cy="9652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320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47" y="-98"/>
      </p:cViewPr>
      <p:guideLst>
        <p:guide orient="horz" pos="2092"/>
        <p:guide pos="287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8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16238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76" tIns="0" rIns="18776" bIns="0" numCol="1" anchor="t" anchorCtr="0" compatLnSpc="1">
            <a:prstTxWarp prst="textNoShape">
              <a:avLst/>
            </a:prstTxWarp>
          </a:bodyPr>
          <a:lstStyle>
            <a:lvl1pPr defTabSz="900113">
              <a:defRPr sz="1000" i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-1588"/>
            <a:ext cx="2916237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76" tIns="0" rIns="18776" bIns="0" numCol="1" anchor="t" anchorCtr="0" compatLnSpc="1">
            <a:prstTxWarp prst="textNoShape">
              <a:avLst/>
            </a:prstTxWarp>
          </a:bodyPr>
          <a:lstStyle>
            <a:lvl1pPr algn="r" defTabSz="900113">
              <a:defRPr sz="1000" i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0413" y="730250"/>
            <a:ext cx="5207000" cy="3605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583113"/>
            <a:ext cx="4935537" cy="434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6" rIns="90751" bIns="453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167813"/>
            <a:ext cx="29162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76" tIns="0" rIns="18776" bIns="0" numCol="1" anchor="b" anchorCtr="0" compatLnSpc="1">
            <a:prstTxWarp prst="textNoShape">
              <a:avLst/>
            </a:prstTxWarp>
          </a:bodyPr>
          <a:lstStyle>
            <a:lvl1pPr defTabSz="900113">
              <a:defRPr sz="1000" i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167813"/>
            <a:ext cx="29162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76" tIns="0" rIns="18776" bIns="0" numCol="1" anchor="b" anchorCtr="0" compatLnSpc="1">
            <a:prstTxWarp prst="textNoShape">
              <a:avLst/>
            </a:prstTxWarp>
          </a:bodyPr>
          <a:lstStyle>
            <a:lvl1pPr algn="r" defTabSz="900113">
              <a:defRPr sz="1000" i="1" smtClean="0"/>
            </a:lvl1pPr>
          </a:lstStyle>
          <a:p>
            <a:pPr>
              <a:defRPr/>
            </a:pPr>
            <a:fld id="{5E5FB1C0-AC68-4094-B15D-E660F6CD57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2531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011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011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011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011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011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50B5C52-530C-4C8F-8E6E-D142A5FF3D14}" type="slidenum">
              <a:rPr lang="en-GB" altLang="en-US" sz="1000"/>
              <a:pPr/>
              <a:t>2</a:t>
            </a:fld>
            <a:endParaRPr lang="en-GB" altLang="en-US" sz="10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phe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0"/>
            <a:ext cx="2484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1600" y="3581400"/>
            <a:ext cx="42926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641600" y="1447800"/>
            <a:ext cx="42926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0"/>
          </p:nvPr>
        </p:nvSpPr>
        <p:spPr>
          <a:xfrm>
            <a:off x="3881438" y="6426200"/>
            <a:ext cx="3054350" cy="12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04569-3903-4369-A5E0-12E7A3C0B7C6}" type="datetime1">
              <a:rPr lang="en-GB" altLang="en-US"/>
              <a:pPr>
                <a:defRPr/>
              </a:pPr>
              <a:t>05/05/2016</a:t>
            </a:fld>
            <a:endParaRPr lang="en-GB" alt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950075" y="6400800"/>
            <a:ext cx="495300" cy="152400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D390B24-1057-41D8-B9DF-3BCCB2C5F4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879850" y="6296025"/>
            <a:ext cx="3055938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94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9ACB4D65-2A3E-425A-8DF2-36574FEFFC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0E1BA-E07A-4B9B-9EAA-ED31075309D6}" type="datetime1">
              <a:rPr lang="en-GB" altLang="en-US"/>
              <a:pPr>
                <a:defRPr/>
              </a:pPr>
              <a:t>05/05/2016</a:t>
            </a:fld>
            <a:endParaRPr lang="en-GB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81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D66E445-E021-429E-9AC1-482A909658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38C06-1270-4CF4-8225-CAFDC1541B9C}" type="datetime1">
              <a:rPr lang="en-GB" altLang="en-US"/>
              <a:pPr>
                <a:defRPr/>
              </a:pPr>
              <a:t>05/05/2016</a:t>
            </a:fld>
            <a:endParaRPr lang="en-GB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64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457201"/>
            <a:ext cx="39624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225CDCE7-7981-47AC-8DE6-9EAC0F991B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3EF0B-164C-431B-B967-3839B9FF9AB6}" type="datetime1">
              <a:rPr lang="en-GB" altLang="en-US"/>
              <a:pPr>
                <a:defRPr/>
              </a:pPr>
              <a:t>05/05/2016</a:t>
            </a:fld>
            <a:endParaRPr lang="en-GB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15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phe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5300" y="1828800"/>
            <a:ext cx="34671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5301" y="3578225"/>
            <a:ext cx="346736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>
          <a:xfrm>
            <a:off x="909638" y="6426200"/>
            <a:ext cx="3054350" cy="12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29C56-4DB1-4FD0-A6FC-C95A04259320}" type="datetime1">
              <a:rPr lang="en-GB" altLang="en-US"/>
              <a:pPr>
                <a:defRPr/>
              </a:pPr>
              <a:t>05/05/2016</a:t>
            </a:fld>
            <a:endParaRPr lang="en-GB" alt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4459288" y="6400800"/>
            <a:ext cx="57785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3030A3C-EAB2-42AA-92C4-C009F38A26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>
          <a:xfrm>
            <a:off x="908050" y="6296025"/>
            <a:ext cx="3055938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91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3429000"/>
            <a:ext cx="338455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457200"/>
            <a:ext cx="338455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83200" y="457201"/>
            <a:ext cx="305435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EF152D9-6568-47A8-A95B-8BF18E0F27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BABDB-753D-4DD1-8CFA-583CAFCA1ABD}" type="datetime1">
              <a:rPr lang="en-GB" altLang="en-US"/>
              <a:pPr>
                <a:defRPr/>
              </a:pPr>
              <a:t>05/05/2016</a:t>
            </a:fld>
            <a:endParaRPr lang="en-GB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01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275238"/>
            <a:ext cx="387985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675288"/>
            <a:ext cx="387985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299" y="3429000"/>
            <a:ext cx="387985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299" y="3840162"/>
            <a:ext cx="387985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83200" y="457201"/>
            <a:ext cx="305435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128C910-4958-48BF-8BAD-B6770803D0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9B317-9ADE-4A16-8776-094F08000AEB}" type="datetime1">
              <a:rPr lang="en-GB" altLang="en-US"/>
              <a:pPr>
                <a:defRPr/>
              </a:pPr>
              <a:t>05/05/2016</a:t>
            </a:fld>
            <a:endParaRPr lang="en-GB" alt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98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457200"/>
            <a:ext cx="42926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9B80B6E-8622-420D-A8AA-F07181C945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930C-C44A-42BD-A43B-0F74787D4939}" type="datetime1">
              <a:rPr lang="en-GB" altLang="en-US"/>
              <a:pPr>
                <a:defRPr/>
              </a:pPr>
              <a:t>05/05/2016</a:t>
            </a:fld>
            <a:endParaRPr lang="en-GB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94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E254513F-A23B-43AB-8D81-A9A830CA21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2BCD7-2B35-4E30-993A-6BE5CFB4CB0C}" type="datetime1">
              <a:rPr lang="en-GB" altLang="en-US"/>
              <a:pPr>
                <a:defRPr/>
              </a:pPr>
              <a:t>05/05/2016</a:t>
            </a:fld>
            <a:endParaRPr lang="en-GB" alt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49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3400" y="1676401"/>
            <a:ext cx="2724150" cy="1874837"/>
          </a:xfrm>
        </p:spPr>
        <p:txBody>
          <a:bodyPr anchor="b"/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76400"/>
            <a:ext cx="5091684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3552372"/>
            <a:ext cx="239395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D29C88BB-8C34-4243-8D71-DEE82015C1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56E5-24BF-4848-86BC-BB684CEB3513}" type="datetime1">
              <a:rPr lang="en-GB" altLang="en-US"/>
              <a:pPr>
                <a:defRPr/>
              </a:pPr>
              <a:t>05/05/2016</a:t>
            </a:fld>
            <a:endParaRPr lang="en-GB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16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201" y="1676400"/>
            <a:ext cx="5088381" cy="3505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13400" y="1676400"/>
            <a:ext cx="2724150" cy="1875972"/>
          </a:xfrm>
        </p:spPr>
        <p:txBody>
          <a:bodyPr anchor="b"/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3552372"/>
            <a:ext cx="239395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F4F466-8DB6-4DCB-9EE7-4A489099AA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FEB9-75CF-4C15-A92B-6E17911EC748}" type="datetime1">
              <a:rPr lang="en-GB" altLang="en-US"/>
              <a:pPr>
                <a:defRPr/>
              </a:pPr>
              <a:t>05/05/2016</a:t>
            </a:fld>
            <a:endParaRPr lang="en-GB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07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phere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38" y="0"/>
            <a:ext cx="347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3200" y="457200"/>
            <a:ext cx="305435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4572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20100" y="6400800"/>
            <a:ext cx="57785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C5500A4-C2B5-403C-9045-A1AD8A78A0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5283200" y="6426200"/>
            <a:ext cx="3054350" cy="127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192EB0C-89C1-4D5A-84E8-C04879245B8B}" type="datetime1">
              <a:rPr lang="en-GB" altLang="en-US"/>
              <a:pPr>
                <a:defRPr/>
              </a:pPr>
              <a:t>05/05/2016</a:t>
            </a:fld>
            <a:endParaRPr lang="en-GB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281613" y="6296025"/>
            <a:ext cx="305593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8" r:id="rId2"/>
    <p:sldLayoutId id="214748376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fontAlgn="base">
        <a:spcBef>
          <a:spcPct val="0"/>
        </a:spcBef>
        <a:spcAft>
          <a:spcPct val="0"/>
        </a:spcAft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411163" indent="-182563" algn="l" rtl="0" fontAlgn="base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593725" indent="-182563" algn="l" rtl="0" fontAlgn="base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776288" indent="-182563" algn="l" rtl="0" fontAlgn="base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958850" indent="-182563" algn="l" rtl="0" fontAlgn="base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52" y="1075953"/>
            <a:ext cx="9009451" cy="432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457200"/>
            <a:ext cx="3962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smtClean="0"/>
              <a:t>Product</a:t>
            </a:r>
          </a:p>
          <a:p>
            <a:pPr lvl="1">
              <a:lnSpc>
                <a:spcPct val="90000"/>
              </a:lnSpc>
            </a:pPr>
            <a:r>
              <a:rPr lang="en-GB" altLang="en-US" sz="2000" smtClean="0"/>
              <a:t>Open-loop control of differential pressure (head) without a pressure feedback</a:t>
            </a:r>
            <a:r>
              <a:rPr lang="da-DK" altLang="en-US" sz="2000" smtClean="0"/>
              <a:t/>
            </a:r>
            <a:br>
              <a:rPr lang="da-DK" altLang="en-US" sz="2000" smtClean="0"/>
            </a:br>
            <a:r>
              <a:rPr lang="da-DK" altLang="en-US" sz="2000" smtClean="0"/>
              <a:t/>
            </a:r>
            <a:br>
              <a:rPr lang="da-DK" altLang="en-US" sz="2000" smtClean="0"/>
            </a:br>
            <a:r>
              <a:rPr lang="da-DK" altLang="en-US" sz="2000" smtClean="0"/>
              <a:t/>
            </a:r>
            <a:br>
              <a:rPr lang="da-DK" altLang="en-US" sz="2000" smtClean="0"/>
            </a:br>
            <a:endParaRPr lang="da-DK" altLang="en-US" sz="2000" smtClean="0"/>
          </a:p>
          <a:p>
            <a:pPr lvl="1">
              <a:lnSpc>
                <a:spcPct val="90000"/>
              </a:lnSpc>
            </a:pPr>
            <a:endParaRPr lang="da-DK" altLang="en-US" sz="2000" smtClean="0"/>
          </a:p>
          <a:p>
            <a:pPr lvl="1">
              <a:lnSpc>
                <a:spcPct val="90000"/>
              </a:lnSpc>
            </a:pPr>
            <a:endParaRPr lang="da-DK" altLang="en-US" sz="2000" smtClean="0"/>
          </a:p>
          <a:p>
            <a:pPr lvl="1">
              <a:lnSpc>
                <a:spcPct val="90000"/>
              </a:lnSpc>
            </a:pPr>
            <a:endParaRPr lang="en-GB" altLang="en-US" sz="2000" smtClean="0"/>
          </a:p>
          <a:p>
            <a:pPr lvl="1">
              <a:lnSpc>
                <a:spcPct val="90000"/>
              </a:lnSpc>
            </a:pPr>
            <a:r>
              <a:rPr lang="en-GB" altLang="en-US" sz="2000" smtClean="0"/>
              <a:t>Constant or proportional head control optional</a:t>
            </a:r>
          </a:p>
          <a:p>
            <a:pPr lvl="1">
              <a:lnSpc>
                <a:spcPct val="90000"/>
              </a:lnSpc>
            </a:pPr>
            <a:r>
              <a:rPr lang="en-GB" altLang="en-US" sz="2000" smtClean="0"/>
              <a:t>Simple flow-meter functionality 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5486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 err="1" smtClean="0">
                <a:latin typeface="Days" panose="02000505050000020004" pitchFamily="2" charset="0"/>
              </a:rPr>
              <a:t>Sensorless</a:t>
            </a:r>
            <a:r>
              <a:rPr lang="en-GB" altLang="en-US" dirty="0" smtClean="0">
                <a:latin typeface="Days" panose="02000505050000020004" pitchFamily="2" charset="0"/>
              </a:rPr>
              <a:t> Pump Control</a:t>
            </a:r>
          </a:p>
        </p:txBody>
      </p:sp>
      <p:sp>
        <p:nvSpPr>
          <p:cNvPr id="4100" name="Date Placeholder 5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D93554D-8AA3-45C7-A333-514D56F89490}" type="datetime1"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pPr/>
              <a:t>05/05/2016</a:t>
            </a:fld>
            <a:endParaRPr lang="en-GB" alt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400">
                <a:latin typeface="Times New Roman" pitchFamily="18" charset="0"/>
              </a:rPr>
              <a:t>Slide </a:t>
            </a:r>
            <a:fld id="{F3E0DD62-4B9B-48D4-AAC1-E3A5015178E7}" type="slidenum">
              <a:rPr lang="en-GB" altLang="en-US" sz="1400">
                <a:latin typeface="Times New Roman" pitchFamily="18" charset="0"/>
              </a:rPr>
              <a:pPr/>
              <a:t>2</a:t>
            </a:fld>
            <a:endParaRPr lang="en-GB" altLang="en-US" sz="1400">
              <a:latin typeface="Times New Roman" pitchFamily="18" charset="0"/>
            </a:endParaRPr>
          </a:p>
        </p:txBody>
      </p:sp>
      <p:graphicFrame>
        <p:nvGraphicFramePr>
          <p:cNvPr id="4102" name="Object 5"/>
          <p:cNvGraphicFramePr>
            <a:graphicFrameLocks noChangeAspect="1"/>
          </p:cNvGraphicFramePr>
          <p:nvPr/>
        </p:nvGraphicFramePr>
        <p:xfrm>
          <a:off x="3429000" y="2286000"/>
          <a:ext cx="204152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VISIO" r:id="rId4" imgW="5205984" imgH="5245608" progId="Visio.Drawing.4">
                  <p:embed/>
                </p:oleObj>
              </mc:Choice>
              <mc:Fallback>
                <p:oleObj name="VISIO" r:id="rId4" imgW="5205984" imgH="5245608" progId="Visio.Drawing.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86000"/>
                        <a:ext cx="204152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6"/>
          <p:cNvGraphicFramePr>
            <a:graphicFrameLocks noChangeAspect="1"/>
          </p:cNvGraphicFramePr>
          <p:nvPr/>
        </p:nvGraphicFramePr>
        <p:xfrm>
          <a:off x="6019800" y="2209800"/>
          <a:ext cx="2051050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VISIO" r:id="rId6" imgW="5205984" imgH="5219700" progId="Visio.Drawing.4">
                  <p:embed/>
                </p:oleObj>
              </mc:Choice>
              <mc:Fallback>
                <p:oleObj name="VISIO" r:id="rId6" imgW="5205984" imgH="5219700" progId="Visio.Drawing.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09800"/>
                        <a:ext cx="2051050" cy="205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12" descr="E:\__FLO FAB\LOGO\LOGO FLO FAB 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7963"/>
            <a:ext cx="194468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250950" y="1524000"/>
            <a:ext cx="7512050" cy="838200"/>
          </a:xfrm>
        </p:spPr>
        <p:txBody>
          <a:bodyPr/>
          <a:lstStyle/>
          <a:p>
            <a:r>
              <a:rPr lang="en-GB" altLang="en-US" sz="2400" smtClean="0"/>
              <a:t>Controller structure based on internal power measurement</a:t>
            </a: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C248F34-A333-4E72-9B16-DEF9D905ABF6}" type="datetime1"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pPr/>
              <a:t>05/05/2016</a:t>
            </a:fld>
            <a:endParaRPr lang="en-GB" alt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400">
                <a:latin typeface="Times New Roman" pitchFamily="18" charset="0"/>
              </a:rPr>
              <a:t>Slide </a:t>
            </a:r>
            <a:fld id="{46851B82-00C8-4C41-8765-28ADCB5072CC}" type="slidenum">
              <a:rPr lang="en-GB" altLang="en-US" sz="1400">
                <a:latin typeface="Times New Roman" pitchFamily="18" charset="0"/>
              </a:rPr>
              <a:pPr/>
              <a:t>3</a:t>
            </a:fld>
            <a:endParaRPr lang="en-GB" altLang="en-US" sz="1400">
              <a:latin typeface="Times New Roman" pitchFamily="18" charset="0"/>
            </a:endParaRPr>
          </a:p>
        </p:txBody>
      </p:sp>
      <p:graphicFrame>
        <p:nvGraphicFramePr>
          <p:cNvPr id="5125" name="Object 4"/>
          <p:cNvGraphicFramePr>
            <a:graphicFrameLocks/>
          </p:cNvGraphicFramePr>
          <p:nvPr/>
        </p:nvGraphicFramePr>
        <p:xfrm>
          <a:off x="2133600" y="3048000"/>
          <a:ext cx="5824538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Picture" r:id="rId3" imgW="5843016" imgH="2854452" progId="Word.Picture.8">
                  <p:embed/>
                </p:oleObj>
              </mc:Choice>
              <mc:Fallback>
                <p:oleObj name="Picture" r:id="rId3" imgW="5843016" imgH="2854452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048000"/>
                        <a:ext cx="5824538" cy="284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29000" y="381000"/>
            <a:ext cx="24765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altLang="en-US" dirty="0" smtClean="0">
                <a:latin typeface="Days" panose="02000505050000020004" pitchFamily="2" charset="0"/>
              </a:rPr>
              <a:t>How to do...</a:t>
            </a:r>
          </a:p>
        </p:txBody>
      </p:sp>
      <p:pic>
        <p:nvPicPr>
          <p:cNvPr id="5127" name="Picture 12" descr="E:\__FLO FAB\LOGO\LOGO FLO FAB 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7963"/>
            <a:ext cx="194468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457200"/>
            <a:ext cx="3962400" cy="57150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GB" altLang="en-US" sz="2000" u="sng" dirty="0" err="1" smtClean="0">
                <a:solidFill>
                  <a:schemeClr val="tx1">
                    <a:lumMod val="85000"/>
                  </a:schemeClr>
                </a:solidFill>
                <a:latin typeface="Days" panose="02000505050000020004" pitchFamily="2" charset="0"/>
              </a:rPr>
              <a:t>Advan</a:t>
            </a:r>
            <a:r>
              <a:rPr lang="da-DK" altLang="en-US" sz="2000" u="sng" dirty="0" smtClean="0">
                <a:solidFill>
                  <a:schemeClr val="tx1">
                    <a:lumMod val="85000"/>
                  </a:schemeClr>
                </a:solidFill>
                <a:latin typeface="Days" panose="02000505050000020004" pitchFamily="2" charset="0"/>
              </a:rPr>
              <a:t>tag</a:t>
            </a:r>
            <a:r>
              <a:rPr lang="en-GB" altLang="en-US" sz="2000" u="sng" dirty="0" err="1" smtClean="0">
                <a:solidFill>
                  <a:schemeClr val="tx1">
                    <a:lumMod val="85000"/>
                  </a:schemeClr>
                </a:solidFill>
                <a:latin typeface="Days" panose="02000505050000020004" pitchFamily="2" charset="0"/>
              </a:rPr>
              <a:t>es</a:t>
            </a:r>
            <a:endParaRPr lang="en-GB" altLang="en-US" sz="2000" dirty="0" smtClean="0">
              <a:solidFill>
                <a:schemeClr val="tx1">
                  <a:lumMod val="85000"/>
                </a:schemeClr>
              </a:solidFill>
              <a:latin typeface="Days" panose="02000505050000020004" pitchFamily="2" charset="0"/>
            </a:endParaRP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CA" sz="2000" smtClean="0"/>
              <a:t>No </a:t>
            </a:r>
            <a:r>
              <a:rPr lang="en-CA" sz="2000"/>
              <a:t>loose  components (sensor, hanging wires,....etc.) One single piece for immediate site installation.</a:t>
            </a:r>
            <a:endParaRPr lang="en-GB" altLang="en-US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GB" altLang="en-US" sz="2000" dirty="0" smtClean="0">
                <a:solidFill>
                  <a:schemeClr val="tx1">
                    <a:lumMod val="85000"/>
                  </a:schemeClr>
                </a:solidFill>
              </a:rPr>
              <a:t>No </a:t>
            </a:r>
            <a:r>
              <a:rPr lang="en-GB" altLang="en-US" sz="2000" dirty="0" smtClean="0">
                <a:solidFill>
                  <a:schemeClr val="tx1">
                    <a:lumMod val="85000"/>
                  </a:schemeClr>
                </a:solidFill>
              </a:rPr>
              <a:t>sensor needed.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GB" altLang="en-US" sz="2000" dirty="0" smtClean="0">
                <a:solidFill>
                  <a:schemeClr val="tx1">
                    <a:lumMod val="85000"/>
                  </a:schemeClr>
                </a:solidFill>
              </a:rPr>
              <a:t>Constant pressure or increasing pressure with flow.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GB" altLang="en-US" sz="2000" dirty="0" smtClean="0">
                <a:solidFill>
                  <a:schemeClr val="tx1">
                    <a:lumMod val="85000"/>
                  </a:schemeClr>
                </a:solidFill>
              </a:rPr>
              <a:t>Tuning on site not needed.</a:t>
            </a:r>
            <a:br>
              <a:rPr lang="en-GB" altLang="en-US" sz="2000" dirty="0" smtClean="0">
                <a:solidFill>
                  <a:schemeClr val="tx1">
                    <a:lumMod val="85000"/>
                  </a:schemeClr>
                </a:solidFill>
              </a:rPr>
            </a:br>
            <a:endParaRPr lang="en-GB" altLang="en-US" sz="2000" b="1" u="sng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endParaRPr lang="en-GB" altLang="en-US" sz="2000" b="1" u="sng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 err="1" smtClean="0">
                <a:latin typeface="Days" panose="02000505050000020004" pitchFamily="2" charset="0"/>
              </a:rPr>
              <a:t>Sensorless</a:t>
            </a:r>
            <a:r>
              <a:rPr lang="en-GB" altLang="en-US" dirty="0" smtClean="0">
                <a:latin typeface="Days" panose="02000505050000020004" pitchFamily="2" charset="0"/>
              </a:rPr>
              <a:t> Pump Control</a:t>
            </a:r>
          </a:p>
        </p:txBody>
      </p:sp>
      <p:sp>
        <p:nvSpPr>
          <p:cNvPr id="9220" name="Date Placeholder 5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595B98-EB54-44CF-BD3A-1532B7DF5E57}" type="datetime1"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pPr/>
              <a:t>05/05/2016</a:t>
            </a:fld>
            <a:endParaRPr lang="en-GB" alt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400">
                <a:latin typeface="Times New Roman" pitchFamily="18" charset="0"/>
              </a:rPr>
              <a:t>Slide </a:t>
            </a:r>
            <a:fld id="{E2DCF59F-8683-4416-B4B4-8FFDA529E7FF}" type="slidenum">
              <a:rPr lang="en-GB" altLang="en-US" sz="1400">
                <a:latin typeface="Times New Roman" pitchFamily="18" charset="0"/>
              </a:rPr>
              <a:pPr/>
              <a:t>4</a:t>
            </a:fld>
            <a:endParaRPr lang="en-GB" altLang="en-US" sz="1400">
              <a:latin typeface="Times New Roman" pitchFamily="18" charset="0"/>
            </a:endParaRPr>
          </a:p>
        </p:txBody>
      </p:sp>
      <p:pic>
        <p:nvPicPr>
          <p:cNvPr id="9222" name="Picture 12" descr="E:\__FLO FAB\LOGO\LOGO FLO FAB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7963"/>
            <a:ext cx="194468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327150" y="5410200"/>
            <a:ext cx="751205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2000" smtClean="0"/>
              <a:t>	Possible	            Limitations		     Not possible</a:t>
            </a:r>
            <a:r>
              <a:rPr lang="en-GB" altLang="en-US" smtClean="0"/>
              <a:t>		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-723900" y="685800"/>
            <a:ext cx="74295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u="sng" dirty="0" smtClean="0">
                <a:latin typeface="Times New Roman" pitchFamily="18" charset="0"/>
              </a:rPr>
              <a:t/>
            </a:r>
            <a:br>
              <a:rPr lang="en-GB" altLang="en-US" u="sng" dirty="0" smtClean="0">
                <a:latin typeface="Times New Roman" pitchFamily="18" charset="0"/>
              </a:rPr>
            </a:br>
            <a:r>
              <a:rPr lang="en-GB" altLang="en-US" dirty="0" smtClean="0">
                <a:latin typeface="Days" panose="02000505050000020004" pitchFamily="2" charset="0"/>
              </a:rPr>
              <a:t>The Flo Fab Solution:</a:t>
            </a:r>
            <a:r>
              <a:rPr lang="en-GB" altLang="en-US" dirty="0" smtClean="0">
                <a:latin typeface="Times New Roman" pitchFamily="18" charset="0"/>
              </a:rPr>
              <a:t/>
            </a:r>
            <a:br>
              <a:rPr lang="en-GB" altLang="en-US" dirty="0" smtClean="0">
                <a:latin typeface="Times New Roman" pitchFamily="18" charset="0"/>
              </a:rPr>
            </a:br>
            <a:r>
              <a:rPr lang="en-GB" altLang="en-US" dirty="0" smtClean="0">
                <a:latin typeface="Times New Roman" pitchFamily="18" charset="0"/>
              </a:rPr>
              <a:t/>
            </a:r>
            <a:br>
              <a:rPr lang="en-GB" altLang="en-US" dirty="0" smtClean="0">
                <a:latin typeface="Times New Roman" pitchFamily="18" charset="0"/>
              </a:rPr>
            </a:br>
            <a:endParaRPr lang="en-GB" altLang="en-US" dirty="0" smtClean="0">
              <a:latin typeface="Times New Roman" pitchFamily="18" charset="0"/>
            </a:endParaRPr>
          </a:p>
        </p:txBody>
      </p:sp>
      <p:sp>
        <p:nvSpPr>
          <p:cNvPr id="10244" name="Date Placeholder 5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6FDA93A-0EFE-4972-8A0E-DD4E3E1312D2}" type="datetime1"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pPr/>
              <a:t>05/05/2016</a:t>
            </a:fld>
            <a:endParaRPr lang="en-GB" alt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400">
                <a:latin typeface="Times New Roman" pitchFamily="18" charset="0"/>
              </a:rPr>
              <a:t>Slide </a:t>
            </a:r>
            <a:fld id="{8896F760-255E-4602-9CD1-4AEE1897528B}" type="slidenum">
              <a:rPr lang="en-GB" altLang="en-US" sz="1400">
                <a:latin typeface="Times New Roman" pitchFamily="18" charset="0"/>
              </a:rPr>
              <a:pPr/>
              <a:t>5</a:t>
            </a:fld>
            <a:endParaRPr lang="en-GB" altLang="en-US" sz="1400">
              <a:latin typeface="Times New Roman" pitchFamily="18" charset="0"/>
            </a:endParaRPr>
          </a:p>
        </p:txBody>
      </p:sp>
      <p:graphicFrame>
        <p:nvGraphicFramePr>
          <p:cNvPr id="10246" name="Object 4"/>
          <p:cNvGraphicFramePr>
            <a:graphicFrameLocks/>
          </p:cNvGraphicFramePr>
          <p:nvPr/>
        </p:nvGraphicFramePr>
        <p:xfrm>
          <a:off x="2228850" y="1752600"/>
          <a:ext cx="705167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Image Document" r:id="rId3" imgW="9171160" imgH="5884752" progId="WangImage.Document">
                  <p:embed/>
                </p:oleObj>
              </mc:Choice>
              <mc:Fallback>
                <p:oleObj name="Image Document" r:id="rId3" imgW="9171160" imgH="5884752" progId="WangImage.Document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1752600"/>
                        <a:ext cx="7051675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5"/>
          <p:cNvGraphicFramePr>
            <a:graphicFrameLocks/>
          </p:cNvGraphicFramePr>
          <p:nvPr/>
        </p:nvGraphicFramePr>
        <p:xfrm>
          <a:off x="992188" y="1524000"/>
          <a:ext cx="7840662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Corel PHOTO-PAINT 7.0 Image" r:id="rId5" imgW="5427350" imgH="3081273" progId="CorelPhotoPaint.Image.7">
                  <p:embed/>
                </p:oleObj>
              </mc:Choice>
              <mc:Fallback>
                <p:oleObj name="Corel PHOTO-PAINT 7.0 Image" r:id="rId5" imgW="5427350" imgH="3081273" progId="CorelPhotoPaint.Image.7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524000"/>
                        <a:ext cx="7840662" cy="390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8" name="Picture 12" descr="E:\__FLO FAB\LOGO\LOGO FLO FAB 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7963"/>
            <a:ext cx="194468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22350" y="1828800"/>
            <a:ext cx="7512050" cy="4495800"/>
          </a:xfrm>
        </p:spPr>
        <p:txBody>
          <a:bodyPr/>
          <a:lstStyle/>
          <a:p>
            <a:r>
              <a:rPr lang="en-GB" altLang="en-US" sz="2000" smtClean="0"/>
              <a:t>High precision of pressure ( +/- 5 % ) by means of patent pending motor temperature compensati</a:t>
            </a:r>
            <a:r>
              <a:rPr lang="da-DK" altLang="en-US" sz="2000" smtClean="0"/>
              <a:t>o</a:t>
            </a:r>
            <a:r>
              <a:rPr lang="en-GB" altLang="en-US" sz="2000" smtClean="0"/>
              <a:t>n</a:t>
            </a:r>
            <a:r>
              <a:rPr lang="da-DK" altLang="en-US" sz="2000" smtClean="0"/>
              <a:t> </a:t>
            </a:r>
            <a:r>
              <a:rPr lang="da-DK" altLang="en-US" sz="1600" smtClean="0">
                <a:solidFill>
                  <a:srgbClr val="FF0000"/>
                </a:solidFill>
              </a:rPr>
              <a:t>(Depends on pump and system design).</a:t>
            </a:r>
            <a:endParaRPr lang="en-GB" altLang="en-US" sz="1600" smtClean="0">
              <a:solidFill>
                <a:srgbClr val="FF0000"/>
              </a:solidFill>
            </a:endParaRPr>
          </a:p>
          <a:p>
            <a:r>
              <a:rPr lang="en-GB" altLang="en-US" sz="2000" smtClean="0"/>
              <a:t>Stab</a:t>
            </a:r>
            <a:r>
              <a:rPr lang="da-DK" altLang="en-US" sz="2000" smtClean="0"/>
              <a:t>le</a:t>
            </a:r>
            <a:r>
              <a:rPr lang="en-GB" altLang="en-US" sz="2000" smtClean="0"/>
              <a:t> control by means of 3-point control</a:t>
            </a:r>
            <a:r>
              <a:rPr lang="da-DK" altLang="en-US" sz="2000" smtClean="0"/>
              <a:t>l</a:t>
            </a:r>
            <a:r>
              <a:rPr lang="en-GB" altLang="en-US" sz="2000" smtClean="0"/>
              <a:t>er with I feed back.</a:t>
            </a:r>
            <a:endParaRPr lang="en-GB" altLang="en-US" sz="2400" smtClean="0"/>
          </a:p>
          <a:p>
            <a:r>
              <a:rPr lang="en-GB" altLang="en-US" sz="2000" smtClean="0"/>
              <a:t>Easy download of pump data via PC programme and serial link.</a:t>
            </a:r>
          </a:p>
          <a:p>
            <a:r>
              <a:rPr lang="en-GB" altLang="en-US" sz="2000" smtClean="0"/>
              <a:t>Flow estimate ( +/- </a:t>
            </a:r>
            <a:r>
              <a:rPr lang="da-DK" altLang="en-US" sz="2000" smtClean="0"/>
              <a:t>3</a:t>
            </a:r>
            <a:r>
              <a:rPr lang="en-GB" altLang="en-US" sz="2000" smtClean="0"/>
              <a:t> % ).</a:t>
            </a:r>
          </a:p>
          <a:p>
            <a:r>
              <a:rPr lang="en-GB" altLang="en-US" sz="2000" smtClean="0"/>
              <a:t>Setting of pressure on site by means of: Pot meter, 0/4 - 20 mA, 10 V or serial link.</a:t>
            </a:r>
          </a:p>
          <a:p>
            <a:r>
              <a:rPr lang="en-GB" altLang="en-US" sz="2000" smtClean="0"/>
              <a:t>Head at min. and max. flow can be set individually.</a:t>
            </a:r>
          </a:p>
          <a:p>
            <a:r>
              <a:rPr lang="en-GB" altLang="en-US" sz="2000" smtClean="0"/>
              <a:t>PC tools which compress up to 10 sets of pump H-Q-P-n data by means of “Least square fit”.</a:t>
            </a:r>
          </a:p>
          <a:p>
            <a:r>
              <a:rPr lang="en-GB" altLang="en-US" sz="2000" smtClean="0"/>
              <a:t>High efficiency.</a:t>
            </a:r>
          </a:p>
          <a:p>
            <a:endParaRPr lang="en-GB" altLang="en-US" sz="2000" smtClean="0"/>
          </a:p>
        </p:txBody>
      </p:sp>
      <p:sp>
        <p:nvSpPr>
          <p:cNvPr id="11267" name="Date Placeholder 5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E9BFC93-9664-4DFA-9D45-185A2B864173}" type="datetime1"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pPr/>
              <a:t>05/05/2016</a:t>
            </a:fld>
            <a:endParaRPr lang="en-GB" alt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400">
                <a:latin typeface="Times New Roman" pitchFamily="18" charset="0"/>
              </a:rPr>
              <a:t>Slide </a:t>
            </a:r>
            <a:fld id="{7C06A19E-1284-497B-BE58-71F83A642BEC}" type="slidenum">
              <a:rPr lang="en-GB" altLang="en-US" sz="1400">
                <a:latin typeface="Times New Roman" pitchFamily="18" charset="0"/>
              </a:rPr>
              <a:pPr/>
              <a:t>6</a:t>
            </a:fld>
            <a:endParaRPr lang="en-GB" altLang="en-US" sz="1400">
              <a:latin typeface="Times New Roman" pitchFamily="18" charset="0"/>
            </a:endParaRPr>
          </a:p>
        </p:txBody>
      </p:sp>
      <p:pic>
        <p:nvPicPr>
          <p:cNvPr id="11269" name="Picture 12" descr="E:\__FLO FAB\LOGO\LOGO FLO FAB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7963"/>
            <a:ext cx="194468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-723900" y="685800"/>
            <a:ext cx="74295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u="sng" dirty="0" smtClean="0">
                <a:latin typeface="Times New Roman" pitchFamily="18" charset="0"/>
              </a:rPr>
              <a:t/>
            </a:r>
            <a:br>
              <a:rPr lang="en-GB" altLang="en-US" u="sng" dirty="0" smtClean="0">
                <a:latin typeface="Times New Roman" pitchFamily="18" charset="0"/>
              </a:rPr>
            </a:br>
            <a:r>
              <a:rPr lang="en-GB" altLang="en-US" dirty="0" smtClean="0">
                <a:latin typeface="Days" panose="02000505050000020004" pitchFamily="2" charset="0"/>
              </a:rPr>
              <a:t>The Flo Fab Solution:</a:t>
            </a:r>
            <a:r>
              <a:rPr lang="en-GB" altLang="en-US" dirty="0" smtClean="0">
                <a:latin typeface="Times New Roman" pitchFamily="18" charset="0"/>
              </a:rPr>
              <a:t/>
            </a:r>
            <a:br>
              <a:rPr lang="en-GB" altLang="en-US" dirty="0" smtClean="0">
                <a:latin typeface="Times New Roman" pitchFamily="18" charset="0"/>
              </a:rPr>
            </a:br>
            <a:r>
              <a:rPr lang="en-GB" altLang="en-US" dirty="0" smtClean="0">
                <a:latin typeface="Times New Roman" pitchFamily="18" charset="0"/>
              </a:rPr>
              <a:t/>
            </a:r>
            <a:br>
              <a:rPr lang="en-GB" altLang="en-US" dirty="0" smtClean="0">
                <a:latin typeface="Times New Roman" pitchFamily="18" charset="0"/>
              </a:rPr>
            </a:br>
            <a:endParaRPr lang="en-GB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225CDCE7-7981-47AC-8DE6-9EAC0F991BFC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BF3EF0B-164C-431B-B967-3839B9FF9AB6}" type="datetime1">
              <a:rPr lang="en-GB" altLang="en-US" smtClean="0"/>
              <a:pPr>
                <a:defRPr/>
              </a:pPr>
              <a:t>05/05/2016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5" y="423442"/>
            <a:ext cx="8802428" cy="620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62376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2108</TotalTime>
  <Words>174</Words>
  <Application>Microsoft Office PowerPoint</Application>
  <PresentationFormat>A4 Paper (210x297 mm)</PresentationFormat>
  <Paragraphs>40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Composite</vt:lpstr>
      <vt:lpstr>VISIO</vt:lpstr>
      <vt:lpstr>Picture</vt:lpstr>
      <vt:lpstr>Image Document</vt:lpstr>
      <vt:lpstr>Corel PHOTO-PAINT 7.0 Image</vt:lpstr>
      <vt:lpstr>PowerPoint Presentation</vt:lpstr>
      <vt:lpstr>Sensorless Pump Control</vt:lpstr>
      <vt:lpstr>PowerPoint Presentation</vt:lpstr>
      <vt:lpstr>Sensorless Pump Control</vt:lpstr>
      <vt:lpstr> The Flo Fab Solution:  </vt:lpstr>
      <vt:lpstr> The Flo Fab Solution: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SyncPos Applications</dc:title>
  <dc:creator>Laperriere Patrick</dc:creator>
  <cp:lastModifiedBy>Justine</cp:lastModifiedBy>
  <cp:revision>83</cp:revision>
  <cp:lastPrinted>1999-09-30T06:58:02Z</cp:lastPrinted>
  <dcterms:created xsi:type="dcterms:W3CDTF">1995-05-28T16:02:17Z</dcterms:created>
  <dcterms:modified xsi:type="dcterms:W3CDTF">2016-05-05T19:54:05Z</dcterms:modified>
</cp:coreProperties>
</file>